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6"/>
  </p:notesMasterIdLst>
  <p:handoutMasterIdLst>
    <p:handoutMasterId r:id="rId27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24" r:id="rId17"/>
    <p:sldId id="325" r:id="rId18"/>
    <p:sldId id="326" r:id="rId19"/>
    <p:sldId id="327" r:id="rId20"/>
    <p:sldId id="328" r:id="rId21"/>
    <p:sldId id="271" r:id="rId22"/>
    <p:sldId id="272" r:id="rId23"/>
    <p:sldId id="273" r:id="rId24"/>
    <p:sldId id="274" r:id="rId25"/>
    <p:sldId id="275" r:id="rId26"/>
    <p:sldId id="276" r:id="rId27"/>
    <p:sldId id="277" r:id="rId28"/>
    <p:sldId id="278" r:id="rId29"/>
    <p:sldId id="279" r:id="rId30"/>
    <p:sldId id="280" r:id="rId31"/>
    <p:sldId id="329" r:id="rId32"/>
    <p:sldId id="282" r:id="rId33"/>
    <p:sldId id="283" r:id="rId34"/>
    <p:sldId id="284" r:id="rId35"/>
    <p:sldId id="285" r:id="rId36"/>
    <p:sldId id="286" r:id="rId37"/>
    <p:sldId id="287" r:id="rId38"/>
    <p:sldId id="288" r:id="rId39"/>
    <p:sldId id="289" r:id="rId40"/>
    <p:sldId id="291" r:id="rId41"/>
    <p:sldId id="292" r:id="rId42"/>
    <p:sldId id="293" r:id="rId43"/>
    <p:sldId id="294" r:id="rId44"/>
    <p:sldId id="295" r:id="rId45"/>
    <p:sldId id="296"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8" r:id="rId120"/>
    <p:sldId id="377"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558"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6" r:id="rId197"/>
    <p:sldId id="457" r:id="rId198"/>
    <p:sldId id="458" r:id="rId199"/>
    <p:sldId id="459" r:id="rId200"/>
    <p:sldId id="460" r:id="rId201"/>
    <p:sldId id="461" r:id="rId202"/>
    <p:sldId id="462" r:id="rId203"/>
    <p:sldId id="463" r:id="rId204"/>
    <p:sldId id="464" r:id="rId205"/>
    <p:sldId id="465" r:id="rId206"/>
    <p:sldId id="466" r:id="rId207"/>
    <p:sldId id="467" r:id="rId208"/>
    <p:sldId id="470" r:id="rId209"/>
    <p:sldId id="471" r:id="rId210"/>
    <p:sldId id="468" r:id="rId211"/>
    <p:sldId id="469" r:id="rId212"/>
    <p:sldId id="472" r:id="rId213"/>
    <p:sldId id="473" r:id="rId214"/>
    <p:sldId id="474" r:id="rId215"/>
    <p:sldId id="475" r:id="rId216"/>
    <p:sldId id="557" r:id="rId217"/>
    <p:sldId id="476"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6" r:id="rId236"/>
    <p:sldId id="497" r:id="rId237"/>
    <p:sldId id="498" r:id="rId238"/>
    <p:sldId id="499" r:id="rId239"/>
    <p:sldId id="500" r:id="rId240"/>
    <p:sldId id="501" r:id="rId241"/>
    <p:sldId id="502" r:id="rId242"/>
    <p:sldId id="503" r:id="rId243"/>
    <p:sldId id="504" r:id="rId244"/>
    <p:sldId id="505" r:id="rId245"/>
    <p:sldId id="506" r:id="rId246"/>
    <p:sldId id="507" r:id="rId247"/>
    <p:sldId id="508" r:id="rId248"/>
    <p:sldId id="509" r:id="rId249"/>
    <p:sldId id="510" r:id="rId250"/>
    <p:sldId id="511" r:id="rId251"/>
    <p:sldId id="512" r:id="rId252"/>
    <p:sldId id="513" r:id="rId253"/>
    <p:sldId id="514" r:id="rId254"/>
    <p:sldId id="515" r:id="rId255"/>
    <p:sldId id="516" r:id="rId256"/>
    <p:sldId id="517" r:id="rId257"/>
    <p:sldId id="518" r:id="rId258"/>
    <p:sldId id="519" r:id="rId259"/>
    <p:sldId id="520" r:id="rId260"/>
    <p:sldId id="521" r:id="rId261"/>
    <p:sldId id="522" r:id="rId262"/>
    <p:sldId id="523" r:id="rId263"/>
    <p:sldId id="524" r:id="rId264"/>
    <p:sldId id="525" r:id="rId265"/>
    <p:sldId id="526" r:id="rId266"/>
    <p:sldId id="527" r:id="rId267"/>
    <p:sldId id="528" r:id="rId268"/>
    <p:sldId id="529" r:id="rId269"/>
    <p:sldId id="530" r:id="rId270"/>
    <p:sldId id="531" r:id="rId271"/>
    <p:sldId id="532" r:id="rId272"/>
    <p:sldId id="533" r:id="rId273"/>
    <p:sldId id="534" r:id="rId274"/>
    <p:sldId id="535" r:id="rId275"/>
  </p:sldIdLst>
  <p:sldSz cx="9144000" cy="6858000" type="screen4x3"/>
  <p:notesSz cx="6797675" cy="9928225"/>
  <p:defaultTextStyle>
    <a:defPPr>
      <a:defRPr lang="de-DE"/>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0" autoAdjust="0"/>
  </p:normalViewPr>
  <p:slideViewPr>
    <p:cSldViewPr>
      <p:cViewPr varScale="1">
        <p:scale>
          <a:sx n="154" d="100"/>
          <a:sy n="154" d="100"/>
        </p:scale>
        <p:origin x="20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A1F1C-4E30-45EE-9D95-88D4BA3F7CFA}"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en-GB"/>
        </a:p>
      </dgm:t>
    </dgm:pt>
    <dgm:pt modelId="{D081C5B3-0117-4340-AD33-8C3DEEBC2EF6}">
      <dgm:prSet phldrT="[Text]" custT="1"/>
      <dgm:spPr/>
      <dgm:t>
        <a:bodyPr/>
        <a:lstStyle/>
        <a:p>
          <a:r>
            <a:rPr lang="de-DE" sz="2400" dirty="0"/>
            <a:t>Organisationsform</a:t>
          </a:r>
          <a:endParaRPr lang="en-GB" sz="1100" dirty="0"/>
        </a:p>
      </dgm:t>
    </dgm:pt>
    <dgm:pt modelId="{DA3D4255-7B8E-46B0-9E06-C9BF8E2CBB33}" type="parTrans" cxnId="{7DAE09AA-3302-411B-8DD7-BD62C3A75D4A}">
      <dgm:prSet/>
      <dgm:spPr/>
      <dgm:t>
        <a:bodyPr/>
        <a:lstStyle/>
        <a:p>
          <a:endParaRPr lang="en-GB"/>
        </a:p>
      </dgm:t>
    </dgm:pt>
    <dgm:pt modelId="{A584A097-C2C9-47B1-BA79-D2745A607BF1}" type="sibTrans" cxnId="{7DAE09AA-3302-411B-8DD7-BD62C3A75D4A}">
      <dgm:prSet/>
      <dgm:spPr/>
      <dgm:t>
        <a:bodyPr/>
        <a:lstStyle/>
        <a:p>
          <a:endParaRPr lang="en-GB"/>
        </a:p>
      </dgm:t>
    </dgm:pt>
    <dgm:pt modelId="{70AE6764-040E-4965-8F69-433E6634D937}">
      <dgm:prSet phldrT="[Text]" custT="1"/>
      <dgm:spPr/>
      <dgm:t>
        <a:bodyPr/>
        <a:lstStyle/>
        <a:p>
          <a:r>
            <a:rPr lang="de-DE" sz="1400" dirty="0"/>
            <a:t>Personengesellschaft</a:t>
          </a:r>
          <a:endParaRPr lang="en-GB" sz="1300" dirty="0"/>
        </a:p>
      </dgm:t>
    </dgm:pt>
    <dgm:pt modelId="{D655E0C9-A13C-4A39-8E2B-FFAEE4046D21}" type="parTrans" cxnId="{A361F2BB-34E3-45E8-B8BB-7169E398DE6B}">
      <dgm:prSet/>
      <dgm:spPr/>
      <dgm:t>
        <a:bodyPr/>
        <a:lstStyle/>
        <a:p>
          <a:endParaRPr lang="en-GB"/>
        </a:p>
      </dgm:t>
    </dgm:pt>
    <dgm:pt modelId="{8BEF7930-42D8-4B3C-B4BF-47AF3F1E622B}" type="sibTrans" cxnId="{A361F2BB-34E3-45E8-B8BB-7169E398DE6B}">
      <dgm:prSet/>
      <dgm:spPr/>
      <dgm:t>
        <a:bodyPr/>
        <a:lstStyle/>
        <a:p>
          <a:endParaRPr lang="en-GB"/>
        </a:p>
      </dgm:t>
    </dgm:pt>
    <dgm:pt modelId="{EC26A266-B042-4FCD-9B7A-CB6259C999DF}">
      <dgm:prSet phldrT="[Text]" custT="1"/>
      <dgm:spPr/>
      <dgm:t>
        <a:bodyPr/>
        <a:lstStyle/>
        <a:p>
          <a:r>
            <a:rPr lang="de-DE" sz="1400" dirty="0"/>
            <a:t>OHG</a:t>
          </a:r>
          <a:endParaRPr lang="en-GB" sz="1300" dirty="0"/>
        </a:p>
      </dgm:t>
    </dgm:pt>
    <dgm:pt modelId="{73CF19D6-7415-46FB-A9BB-82F15F2CDEF2}" type="parTrans" cxnId="{521C49E9-5102-4204-A45A-8AF420254EEF}">
      <dgm:prSet/>
      <dgm:spPr/>
      <dgm:t>
        <a:bodyPr/>
        <a:lstStyle/>
        <a:p>
          <a:endParaRPr lang="en-GB"/>
        </a:p>
      </dgm:t>
    </dgm:pt>
    <dgm:pt modelId="{D866A66C-B3BB-452E-B7D3-503B2EE53F3A}" type="sibTrans" cxnId="{521C49E9-5102-4204-A45A-8AF420254EEF}">
      <dgm:prSet/>
      <dgm:spPr/>
      <dgm:t>
        <a:bodyPr/>
        <a:lstStyle/>
        <a:p>
          <a:endParaRPr lang="en-GB"/>
        </a:p>
      </dgm:t>
    </dgm:pt>
    <dgm:pt modelId="{4E7BE3CC-8531-46A5-953F-1065AE9C6688}">
      <dgm:prSet phldrT="[Text]" custT="1"/>
      <dgm:spPr/>
      <dgm:t>
        <a:bodyPr/>
        <a:lstStyle/>
        <a:p>
          <a:r>
            <a:rPr lang="de-DE" sz="1400" dirty="0"/>
            <a:t>GbR</a:t>
          </a:r>
          <a:endParaRPr lang="en-GB" sz="1300" dirty="0"/>
        </a:p>
      </dgm:t>
    </dgm:pt>
    <dgm:pt modelId="{0B8C7836-6084-4C1C-B023-00341038D1EB}" type="parTrans" cxnId="{8A7A11F4-1342-407C-8CB7-EDDEAC04ED6E}">
      <dgm:prSet/>
      <dgm:spPr/>
      <dgm:t>
        <a:bodyPr/>
        <a:lstStyle/>
        <a:p>
          <a:endParaRPr lang="en-GB"/>
        </a:p>
      </dgm:t>
    </dgm:pt>
    <dgm:pt modelId="{3CDCFB5E-7B3A-4C6B-A041-F175DEF791DC}" type="sibTrans" cxnId="{8A7A11F4-1342-407C-8CB7-EDDEAC04ED6E}">
      <dgm:prSet/>
      <dgm:spPr/>
      <dgm:t>
        <a:bodyPr/>
        <a:lstStyle/>
        <a:p>
          <a:endParaRPr lang="en-GB"/>
        </a:p>
      </dgm:t>
    </dgm:pt>
    <dgm:pt modelId="{931FE993-B37B-4300-BAED-DA479A49DE8A}">
      <dgm:prSet phldrT="[Text]" custT="1"/>
      <dgm:spPr/>
      <dgm:t>
        <a:bodyPr/>
        <a:lstStyle/>
        <a:p>
          <a:r>
            <a:rPr lang="de-DE" sz="1400" dirty="0"/>
            <a:t>Kapitalgesellschaft</a:t>
          </a:r>
          <a:endParaRPr lang="en-GB" sz="1300" dirty="0"/>
        </a:p>
      </dgm:t>
    </dgm:pt>
    <dgm:pt modelId="{06BFFEE3-091D-4867-82F1-F8FB134AFCD8}" type="parTrans" cxnId="{778FE558-5E15-4086-83BB-1E85DE8D8D6F}">
      <dgm:prSet/>
      <dgm:spPr/>
      <dgm:t>
        <a:bodyPr/>
        <a:lstStyle/>
        <a:p>
          <a:endParaRPr lang="en-GB"/>
        </a:p>
      </dgm:t>
    </dgm:pt>
    <dgm:pt modelId="{BB3D755B-0BC0-4858-9549-3DCB01815BAB}" type="sibTrans" cxnId="{778FE558-5E15-4086-83BB-1E85DE8D8D6F}">
      <dgm:prSet/>
      <dgm:spPr/>
      <dgm:t>
        <a:bodyPr/>
        <a:lstStyle/>
        <a:p>
          <a:endParaRPr lang="en-GB"/>
        </a:p>
      </dgm:t>
    </dgm:pt>
    <dgm:pt modelId="{5FAB4BAF-D932-436B-8D8C-43A99EEB7FDE}">
      <dgm:prSet phldrT="[Text]" custT="1"/>
      <dgm:spPr/>
      <dgm:t>
        <a:bodyPr/>
        <a:lstStyle/>
        <a:p>
          <a:r>
            <a:rPr lang="de-DE" sz="1400" dirty="0"/>
            <a:t>GmbH</a:t>
          </a:r>
          <a:endParaRPr lang="en-GB" sz="1300" dirty="0"/>
        </a:p>
      </dgm:t>
    </dgm:pt>
    <dgm:pt modelId="{BA97F45C-F418-45DB-9200-D67D84F69C1A}" type="parTrans" cxnId="{14D40594-3EC1-4E42-BD17-8D23E34D0177}">
      <dgm:prSet/>
      <dgm:spPr/>
      <dgm:t>
        <a:bodyPr/>
        <a:lstStyle/>
        <a:p>
          <a:endParaRPr lang="en-GB"/>
        </a:p>
      </dgm:t>
    </dgm:pt>
    <dgm:pt modelId="{9D73F816-9E13-4FB0-BCAF-CBEDA6982D71}" type="sibTrans" cxnId="{14D40594-3EC1-4E42-BD17-8D23E34D0177}">
      <dgm:prSet/>
      <dgm:spPr/>
      <dgm:t>
        <a:bodyPr/>
        <a:lstStyle/>
        <a:p>
          <a:endParaRPr lang="en-GB"/>
        </a:p>
      </dgm:t>
    </dgm:pt>
    <dgm:pt modelId="{75ED2738-7197-4ACC-8A57-D68579956F1E}">
      <dgm:prSet custT="1"/>
      <dgm:spPr/>
      <dgm:t>
        <a:bodyPr/>
        <a:lstStyle/>
        <a:p>
          <a:r>
            <a:rPr lang="de-DE" sz="1400" dirty="0"/>
            <a:t>KG</a:t>
          </a:r>
          <a:endParaRPr lang="en-GB" sz="1300" dirty="0"/>
        </a:p>
      </dgm:t>
    </dgm:pt>
    <dgm:pt modelId="{8B82D172-D158-442A-A6A6-BF8BD022AC41}" type="parTrans" cxnId="{88A62DAF-F68B-4D6F-AD8B-BACFEA19B3E6}">
      <dgm:prSet/>
      <dgm:spPr/>
      <dgm:t>
        <a:bodyPr/>
        <a:lstStyle/>
        <a:p>
          <a:endParaRPr lang="en-GB"/>
        </a:p>
      </dgm:t>
    </dgm:pt>
    <dgm:pt modelId="{40EF7D64-2B36-492E-8950-9B14998EDBF6}" type="sibTrans" cxnId="{88A62DAF-F68B-4D6F-AD8B-BACFEA19B3E6}">
      <dgm:prSet/>
      <dgm:spPr/>
      <dgm:t>
        <a:bodyPr/>
        <a:lstStyle/>
        <a:p>
          <a:endParaRPr lang="en-GB"/>
        </a:p>
      </dgm:t>
    </dgm:pt>
    <dgm:pt modelId="{2785567E-FF84-47FB-9A7D-B097B04EA61D}">
      <dgm:prSet custT="1"/>
      <dgm:spPr/>
      <dgm:t>
        <a:bodyPr/>
        <a:lstStyle/>
        <a:p>
          <a:r>
            <a:rPr lang="de-DE" sz="1400" dirty="0"/>
            <a:t>AG</a:t>
          </a:r>
          <a:endParaRPr lang="en-GB" sz="1300" dirty="0"/>
        </a:p>
      </dgm:t>
    </dgm:pt>
    <dgm:pt modelId="{76EF84CB-F01F-4C22-9178-43BC6074AC5E}" type="parTrans" cxnId="{9CBFDCC1-365A-4465-ABE3-C4B600A6E616}">
      <dgm:prSet/>
      <dgm:spPr/>
      <dgm:t>
        <a:bodyPr/>
        <a:lstStyle/>
        <a:p>
          <a:endParaRPr lang="en-GB"/>
        </a:p>
      </dgm:t>
    </dgm:pt>
    <dgm:pt modelId="{ADAF6B8A-B747-4961-ACF7-058A3CF85FA6}" type="sibTrans" cxnId="{9CBFDCC1-365A-4465-ABE3-C4B600A6E616}">
      <dgm:prSet/>
      <dgm:spPr/>
      <dgm:t>
        <a:bodyPr/>
        <a:lstStyle/>
        <a:p>
          <a:endParaRPr lang="en-GB"/>
        </a:p>
      </dgm:t>
    </dgm:pt>
    <dgm:pt modelId="{EAD5E907-9714-4302-A801-CA44E1370461}">
      <dgm:prSet custT="1"/>
      <dgm:spPr/>
      <dgm:t>
        <a:bodyPr/>
        <a:lstStyle/>
        <a:p>
          <a:r>
            <a:rPr lang="de-DE" sz="1400" dirty="0"/>
            <a:t>KGaA</a:t>
          </a:r>
          <a:endParaRPr lang="en-GB" sz="1300" dirty="0"/>
        </a:p>
      </dgm:t>
    </dgm:pt>
    <dgm:pt modelId="{DB49A2C6-F98D-4075-9351-4710EDF2309D}" type="parTrans" cxnId="{2723467C-7592-43F2-8372-9B4DD4C32FB6}">
      <dgm:prSet/>
      <dgm:spPr/>
      <dgm:t>
        <a:bodyPr/>
        <a:lstStyle/>
        <a:p>
          <a:endParaRPr lang="en-GB"/>
        </a:p>
      </dgm:t>
    </dgm:pt>
    <dgm:pt modelId="{B733AAB2-9CBF-4F59-8495-0CE5794B79A5}" type="sibTrans" cxnId="{2723467C-7592-43F2-8372-9B4DD4C32FB6}">
      <dgm:prSet/>
      <dgm:spPr/>
      <dgm:t>
        <a:bodyPr/>
        <a:lstStyle/>
        <a:p>
          <a:endParaRPr lang="en-GB"/>
        </a:p>
      </dgm:t>
    </dgm:pt>
    <dgm:pt modelId="{A32059CC-680A-4048-A51D-D693CD52C254}">
      <dgm:prSet custT="1"/>
      <dgm:spPr/>
      <dgm:t>
        <a:bodyPr/>
        <a:lstStyle/>
        <a:p>
          <a:r>
            <a:rPr lang="de-DE" sz="1400" dirty="0"/>
            <a:t>SE</a:t>
          </a:r>
          <a:endParaRPr lang="en-GB" sz="1300" dirty="0"/>
        </a:p>
      </dgm:t>
    </dgm:pt>
    <dgm:pt modelId="{33EA55C8-00AB-4B52-BCE5-B40D4CDA8940}" type="parTrans" cxnId="{15D273AE-06EF-465C-A041-91BAC81FDF1D}">
      <dgm:prSet/>
      <dgm:spPr/>
      <dgm:t>
        <a:bodyPr/>
        <a:lstStyle/>
        <a:p>
          <a:endParaRPr lang="en-GB"/>
        </a:p>
      </dgm:t>
    </dgm:pt>
    <dgm:pt modelId="{177B5917-1841-4307-80AD-612B839F4782}" type="sibTrans" cxnId="{15D273AE-06EF-465C-A041-91BAC81FDF1D}">
      <dgm:prSet/>
      <dgm:spPr/>
      <dgm:t>
        <a:bodyPr/>
        <a:lstStyle/>
        <a:p>
          <a:endParaRPr lang="en-GB"/>
        </a:p>
      </dgm:t>
    </dgm:pt>
    <dgm:pt modelId="{218516A8-182F-431D-A416-D79C0F798F77}" type="pres">
      <dgm:prSet presAssocID="{D96A1F1C-4E30-45EE-9D95-88D4BA3F7CFA}" presName="diagram" presStyleCnt="0">
        <dgm:presLayoutVars>
          <dgm:chPref val="1"/>
          <dgm:dir/>
          <dgm:animOne val="branch"/>
          <dgm:animLvl val="lvl"/>
          <dgm:resizeHandles val="exact"/>
        </dgm:presLayoutVars>
      </dgm:prSet>
      <dgm:spPr/>
      <dgm:t>
        <a:bodyPr/>
        <a:lstStyle/>
        <a:p>
          <a:endParaRPr lang="de-DE"/>
        </a:p>
      </dgm:t>
    </dgm:pt>
    <dgm:pt modelId="{10E05BA8-C175-414C-96AF-BD98785AF0D1}" type="pres">
      <dgm:prSet presAssocID="{D081C5B3-0117-4340-AD33-8C3DEEBC2EF6}" presName="root1" presStyleCnt="0"/>
      <dgm:spPr/>
    </dgm:pt>
    <dgm:pt modelId="{75183413-BFC1-46AF-B337-BB8E11C1E33D}" type="pres">
      <dgm:prSet presAssocID="{D081C5B3-0117-4340-AD33-8C3DEEBC2EF6}" presName="LevelOneTextNode" presStyleLbl="node0" presStyleIdx="0" presStyleCnt="1" custScaleX="325153">
        <dgm:presLayoutVars>
          <dgm:chPref val="3"/>
        </dgm:presLayoutVars>
      </dgm:prSet>
      <dgm:spPr/>
      <dgm:t>
        <a:bodyPr/>
        <a:lstStyle/>
        <a:p>
          <a:endParaRPr lang="de-DE"/>
        </a:p>
      </dgm:t>
    </dgm:pt>
    <dgm:pt modelId="{92DE3809-087F-4D86-9554-5B888D0A2BCD}" type="pres">
      <dgm:prSet presAssocID="{D081C5B3-0117-4340-AD33-8C3DEEBC2EF6}" presName="level2hierChild" presStyleCnt="0"/>
      <dgm:spPr/>
    </dgm:pt>
    <dgm:pt modelId="{488A0D00-5AD3-4D32-9672-34DE962820A1}" type="pres">
      <dgm:prSet presAssocID="{D655E0C9-A13C-4A39-8E2B-FFAEE4046D21}" presName="conn2-1" presStyleLbl="parChTrans1D2" presStyleIdx="0" presStyleCnt="2"/>
      <dgm:spPr/>
      <dgm:t>
        <a:bodyPr/>
        <a:lstStyle/>
        <a:p>
          <a:endParaRPr lang="de-DE"/>
        </a:p>
      </dgm:t>
    </dgm:pt>
    <dgm:pt modelId="{FCE47EBB-7488-46B4-B550-6C02B2917D8D}" type="pres">
      <dgm:prSet presAssocID="{D655E0C9-A13C-4A39-8E2B-FFAEE4046D21}" presName="connTx" presStyleLbl="parChTrans1D2" presStyleIdx="0" presStyleCnt="2"/>
      <dgm:spPr/>
      <dgm:t>
        <a:bodyPr/>
        <a:lstStyle/>
        <a:p>
          <a:endParaRPr lang="de-DE"/>
        </a:p>
      </dgm:t>
    </dgm:pt>
    <dgm:pt modelId="{911EFDDE-29C5-4D76-A11C-E0AE67E15DE7}" type="pres">
      <dgm:prSet presAssocID="{70AE6764-040E-4965-8F69-433E6634D937}" presName="root2" presStyleCnt="0"/>
      <dgm:spPr/>
    </dgm:pt>
    <dgm:pt modelId="{C49BFAD4-87A8-44E3-81FF-9EDD6F7C8522}" type="pres">
      <dgm:prSet presAssocID="{70AE6764-040E-4965-8F69-433E6634D937}" presName="LevelTwoTextNode" presStyleLbl="node2" presStyleIdx="0" presStyleCnt="2" custScaleX="213148">
        <dgm:presLayoutVars>
          <dgm:chPref val="3"/>
        </dgm:presLayoutVars>
      </dgm:prSet>
      <dgm:spPr/>
      <dgm:t>
        <a:bodyPr/>
        <a:lstStyle/>
        <a:p>
          <a:endParaRPr lang="de-DE"/>
        </a:p>
      </dgm:t>
    </dgm:pt>
    <dgm:pt modelId="{30896E8D-2D0F-4671-934B-E138C8520629}" type="pres">
      <dgm:prSet presAssocID="{70AE6764-040E-4965-8F69-433E6634D937}" presName="level3hierChild" presStyleCnt="0"/>
      <dgm:spPr/>
    </dgm:pt>
    <dgm:pt modelId="{6ED2CB3B-C4A1-47DD-9E22-C70738DD558D}" type="pres">
      <dgm:prSet presAssocID="{0B8C7836-6084-4C1C-B023-00341038D1EB}" presName="conn2-1" presStyleLbl="parChTrans1D3" presStyleIdx="0" presStyleCnt="7"/>
      <dgm:spPr/>
      <dgm:t>
        <a:bodyPr/>
        <a:lstStyle/>
        <a:p>
          <a:endParaRPr lang="de-DE"/>
        </a:p>
      </dgm:t>
    </dgm:pt>
    <dgm:pt modelId="{3A4BB1B2-19DC-4A4F-9313-2DB64D1E6F83}" type="pres">
      <dgm:prSet presAssocID="{0B8C7836-6084-4C1C-B023-00341038D1EB}" presName="connTx" presStyleLbl="parChTrans1D3" presStyleIdx="0" presStyleCnt="7"/>
      <dgm:spPr/>
      <dgm:t>
        <a:bodyPr/>
        <a:lstStyle/>
        <a:p>
          <a:endParaRPr lang="de-DE"/>
        </a:p>
      </dgm:t>
    </dgm:pt>
    <dgm:pt modelId="{02FE3656-8240-4A2D-B516-37BE42C2FA1C}" type="pres">
      <dgm:prSet presAssocID="{4E7BE3CC-8531-46A5-953F-1065AE9C6688}" presName="root2" presStyleCnt="0"/>
      <dgm:spPr/>
    </dgm:pt>
    <dgm:pt modelId="{BDCAB9A8-8B13-4082-B67E-D111BE74F11A}" type="pres">
      <dgm:prSet presAssocID="{4E7BE3CC-8531-46A5-953F-1065AE9C6688}" presName="LevelTwoTextNode" presStyleLbl="node3" presStyleIdx="0" presStyleCnt="7" custLinFactNeighborX="6659" custLinFactNeighborY="-753">
        <dgm:presLayoutVars>
          <dgm:chPref val="3"/>
        </dgm:presLayoutVars>
      </dgm:prSet>
      <dgm:spPr/>
      <dgm:t>
        <a:bodyPr/>
        <a:lstStyle/>
        <a:p>
          <a:endParaRPr lang="de-DE"/>
        </a:p>
      </dgm:t>
    </dgm:pt>
    <dgm:pt modelId="{74B947FA-3E29-4745-91B4-DC0BD486BAE9}" type="pres">
      <dgm:prSet presAssocID="{4E7BE3CC-8531-46A5-953F-1065AE9C6688}" presName="level3hierChild" presStyleCnt="0"/>
      <dgm:spPr/>
    </dgm:pt>
    <dgm:pt modelId="{455EDF9D-9274-4BB2-9F7E-7722E70FE8B8}" type="pres">
      <dgm:prSet presAssocID="{73CF19D6-7415-46FB-A9BB-82F15F2CDEF2}" presName="conn2-1" presStyleLbl="parChTrans1D3" presStyleIdx="1" presStyleCnt="7"/>
      <dgm:spPr/>
      <dgm:t>
        <a:bodyPr/>
        <a:lstStyle/>
        <a:p>
          <a:endParaRPr lang="de-DE"/>
        </a:p>
      </dgm:t>
    </dgm:pt>
    <dgm:pt modelId="{921487B9-0860-4C99-9A33-2C36A48FA03B}" type="pres">
      <dgm:prSet presAssocID="{73CF19D6-7415-46FB-A9BB-82F15F2CDEF2}" presName="connTx" presStyleLbl="parChTrans1D3" presStyleIdx="1" presStyleCnt="7"/>
      <dgm:spPr/>
      <dgm:t>
        <a:bodyPr/>
        <a:lstStyle/>
        <a:p>
          <a:endParaRPr lang="de-DE"/>
        </a:p>
      </dgm:t>
    </dgm:pt>
    <dgm:pt modelId="{20A6434D-1013-419A-A4DD-4D197959CCF7}" type="pres">
      <dgm:prSet presAssocID="{EC26A266-B042-4FCD-9B7A-CB6259C999DF}" presName="root2" presStyleCnt="0"/>
      <dgm:spPr/>
    </dgm:pt>
    <dgm:pt modelId="{07E1E011-0E1E-45E6-8350-C990F5FEE578}" type="pres">
      <dgm:prSet presAssocID="{EC26A266-B042-4FCD-9B7A-CB6259C999DF}" presName="LevelTwoTextNode" presStyleLbl="node3" presStyleIdx="1" presStyleCnt="7" custLinFactNeighborX="6659" custLinFactNeighborY="-2681">
        <dgm:presLayoutVars>
          <dgm:chPref val="3"/>
        </dgm:presLayoutVars>
      </dgm:prSet>
      <dgm:spPr/>
      <dgm:t>
        <a:bodyPr/>
        <a:lstStyle/>
        <a:p>
          <a:endParaRPr lang="de-DE"/>
        </a:p>
      </dgm:t>
    </dgm:pt>
    <dgm:pt modelId="{FE6D4FDB-1ADF-49E5-8D43-21E36C9D5D70}" type="pres">
      <dgm:prSet presAssocID="{EC26A266-B042-4FCD-9B7A-CB6259C999DF}" presName="level3hierChild" presStyleCnt="0"/>
      <dgm:spPr/>
    </dgm:pt>
    <dgm:pt modelId="{53671D08-876D-48F0-866D-53324483EC1F}" type="pres">
      <dgm:prSet presAssocID="{8B82D172-D158-442A-A6A6-BF8BD022AC41}" presName="conn2-1" presStyleLbl="parChTrans1D3" presStyleIdx="2" presStyleCnt="7"/>
      <dgm:spPr/>
      <dgm:t>
        <a:bodyPr/>
        <a:lstStyle/>
        <a:p>
          <a:endParaRPr lang="de-DE"/>
        </a:p>
      </dgm:t>
    </dgm:pt>
    <dgm:pt modelId="{9C6C6B93-DFC5-4182-9F92-17CF679A7058}" type="pres">
      <dgm:prSet presAssocID="{8B82D172-D158-442A-A6A6-BF8BD022AC41}" presName="connTx" presStyleLbl="parChTrans1D3" presStyleIdx="2" presStyleCnt="7"/>
      <dgm:spPr/>
      <dgm:t>
        <a:bodyPr/>
        <a:lstStyle/>
        <a:p>
          <a:endParaRPr lang="de-DE"/>
        </a:p>
      </dgm:t>
    </dgm:pt>
    <dgm:pt modelId="{1995CEF1-7FFB-494F-9166-62B8CC126E97}" type="pres">
      <dgm:prSet presAssocID="{75ED2738-7197-4ACC-8A57-D68579956F1E}" presName="root2" presStyleCnt="0"/>
      <dgm:spPr/>
    </dgm:pt>
    <dgm:pt modelId="{080D9AED-2F2B-4788-AF08-5E2F31FC9056}" type="pres">
      <dgm:prSet presAssocID="{75ED2738-7197-4ACC-8A57-D68579956F1E}" presName="LevelTwoTextNode" presStyleLbl="node3" presStyleIdx="2" presStyleCnt="7" custLinFactNeighborX="6659" custLinFactNeighborY="-4609">
        <dgm:presLayoutVars>
          <dgm:chPref val="3"/>
        </dgm:presLayoutVars>
      </dgm:prSet>
      <dgm:spPr/>
      <dgm:t>
        <a:bodyPr/>
        <a:lstStyle/>
        <a:p>
          <a:endParaRPr lang="de-DE"/>
        </a:p>
      </dgm:t>
    </dgm:pt>
    <dgm:pt modelId="{FF6449CA-A805-4067-BFDB-5A2729B854CF}" type="pres">
      <dgm:prSet presAssocID="{75ED2738-7197-4ACC-8A57-D68579956F1E}" presName="level3hierChild" presStyleCnt="0"/>
      <dgm:spPr/>
    </dgm:pt>
    <dgm:pt modelId="{E3DA3376-DD21-4C9E-A352-38EFE03855FB}" type="pres">
      <dgm:prSet presAssocID="{06BFFEE3-091D-4867-82F1-F8FB134AFCD8}" presName="conn2-1" presStyleLbl="parChTrans1D2" presStyleIdx="1" presStyleCnt="2"/>
      <dgm:spPr/>
      <dgm:t>
        <a:bodyPr/>
        <a:lstStyle/>
        <a:p>
          <a:endParaRPr lang="de-DE"/>
        </a:p>
      </dgm:t>
    </dgm:pt>
    <dgm:pt modelId="{0E6B74A7-AE75-4A56-BFB8-4F39F2FC4115}" type="pres">
      <dgm:prSet presAssocID="{06BFFEE3-091D-4867-82F1-F8FB134AFCD8}" presName="connTx" presStyleLbl="parChTrans1D2" presStyleIdx="1" presStyleCnt="2"/>
      <dgm:spPr/>
      <dgm:t>
        <a:bodyPr/>
        <a:lstStyle/>
        <a:p>
          <a:endParaRPr lang="de-DE"/>
        </a:p>
      </dgm:t>
    </dgm:pt>
    <dgm:pt modelId="{FA01A817-3DF2-4ECD-BFB2-34441D281938}" type="pres">
      <dgm:prSet presAssocID="{931FE993-B37B-4300-BAED-DA479A49DE8A}" presName="root2" presStyleCnt="0"/>
      <dgm:spPr/>
    </dgm:pt>
    <dgm:pt modelId="{CAC5FC96-BF3B-4D1E-A7CA-4D6932014D6F}" type="pres">
      <dgm:prSet presAssocID="{931FE993-B37B-4300-BAED-DA479A49DE8A}" presName="LevelTwoTextNode" presStyleLbl="node2" presStyleIdx="1" presStyleCnt="2" custScaleX="219788">
        <dgm:presLayoutVars>
          <dgm:chPref val="3"/>
        </dgm:presLayoutVars>
      </dgm:prSet>
      <dgm:spPr/>
      <dgm:t>
        <a:bodyPr/>
        <a:lstStyle/>
        <a:p>
          <a:endParaRPr lang="de-DE"/>
        </a:p>
      </dgm:t>
    </dgm:pt>
    <dgm:pt modelId="{9C4F4243-1FA0-4877-BA45-D3C111673D2D}" type="pres">
      <dgm:prSet presAssocID="{931FE993-B37B-4300-BAED-DA479A49DE8A}" presName="level3hierChild" presStyleCnt="0"/>
      <dgm:spPr/>
    </dgm:pt>
    <dgm:pt modelId="{A7F0B6D9-1382-43BD-B12D-02632A75299C}" type="pres">
      <dgm:prSet presAssocID="{BA97F45C-F418-45DB-9200-D67D84F69C1A}" presName="conn2-1" presStyleLbl="parChTrans1D3" presStyleIdx="3" presStyleCnt="7"/>
      <dgm:spPr/>
      <dgm:t>
        <a:bodyPr/>
        <a:lstStyle/>
        <a:p>
          <a:endParaRPr lang="de-DE"/>
        </a:p>
      </dgm:t>
    </dgm:pt>
    <dgm:pt modelId="{F8135D8F-ACFD-421D-AF26-0B4B68B9A1FD}" type="pres">
      <dgm:prSet presAssocID="{BA97F45C-F418-45DB-9200-D67D84F69C1A}" presName="connTx" presStyleLbl="parChTrans1D3" presStyleIdx="3" presStyleCnt="7"/>
      <dgm:spPr/>
      <dgm:t>
        <a:bodyPr/>
        <a:lstStyle/>
        <a:p>
          <a:endParaRPr lang="de-DE"/>
        </a:p>
      </dgm:t>
    </dgm:pt>
    <dgm:pt modelId="{7D1721D3-2090-457B-A045-9AC8D2756E8E}" type="pres">
      <dgm:prSet presAssocID="{5FAB4BAF-D932-436B-8D8C-43A99EEB7FDE}" presName="root2" presStyleCnt="0"/>
      <dgm:spPr/>
    </dgm:pt>
    <dgm:pt modelId="{4C7485AF-7799-4139-A32A-4D71501A24BC}" type="pres">
      <dgm:prSet presAssocID="{5FAB4BAF-D932-436B-8D8C-43A99EEB7FDE}" presName="LevelTwoTextNode" presStyleLbl="node3" presStyleIdx="3" presStyleCnt="7" custLinFactNeighborX="19" custLinFactNeighborY="-6536">
        <dgm:presLayoutVars>
          <dgm:chPref val="3"/>
        </dgm:presLayoutVars>
      </dgm:prSet>
      <dgm:spPr/>
      <dgm:t>
        <a:bodyPr/>
        <a:lstStyle/>
        <a:p>
          <a:endParaRPr lang="de-DE"/>
        </a:p>
      </dgm:t>
    </dgm:pt>
    <dgm:pt modelId="{3A856F72-A3F3-4AFB-8B8C-2024237787FC}" type="pres">
      <dgm:prSet presAssocID="{5FAB4BAF-D932-436B-8D8C-43A99EEB7FDE}" presName="level3hierChild" presStyleCnt="0"/>
      <dgm:spPr/>
    </dgm:pt>
    <dgm:pt modelId="{A644C9F4-18CC-44A0-9591-6966C9F0BD1F}" type="pres">
      <dgm:prSet presAssocID="{76EF84CB-F01F-4C22-9178-43BC6074AC5E}" presName="conn2-1" presStyleLbl="parChTrans1D3" presStyleIdx="4" presStyleCnt="7"/>
      <dgm:spPr/>
      <dgm:t>
        <a:bodyPr/>
        <a:lstStyle/>
        <a:p>
          <a:endParaRPr lang="de-DE"/>
        </a:p>
      </dgm:t>
    </dgm:pt>
    <dgm:pt modelId="{638E7826-91F5-4B93-88AF-39E8313B597C}" type="pres">
      <dgm:prSet presAssocID="{76EF84CB-F01F-4C22-9178-43BC6074AC5E}" presName="connTx" presStyleLbl="parChTrans1D3" presStyleIdx="4" presStyleCnt="7"/>
      <dgm:spPr/>
      <dgm:t>
        <a:bodyPr/>
        <a:lstStyle/>
        <a:p>
          <a:endParaRPr lang="de-DE"/>
        </a:p>
      </dgm:t>
    </dgm:pt>
    <dgm:pt modelId="{1AD83CDD-81E7-4AB8-8D8E-4E74E664AD07}" type="pres">
      <dgm:prSet presAssocID="{2785567E-FF84-47FB-9A7D-B097B04EA61D}" presName="root2" presStyleCnt="0"/>
      <dgm:spPr/>
    </dgm:pt>
    <dgm:pt modelId="{84007C96-0E65-47C0-89F7-57F12E0239B3}" type="pres">
      <dgm:prSet presAssocID="{2785567E-FF84-47FB-9A7D-B097B04EA61D}" presName="LevelTwoTextNode" presStyleLbl="node3" presStyleIdx="4" presStyleCnt="7">
        <dgm:presLayoutVars>
          <dgm:chPref val="3"/>
        </dgm:presLayoutVars>
      </dgm:prSet>
      <dgm:spPr/>
      <dgm:t>
        <a:bodyPr/>
        <a:lstStyle/>
        <a:p>
          <a:endParaRPr lang="de-DE"/>
        </a:p>
      </dgm:t>
    </dgm:pt>
    <dgm:pt modelId="{2CE5B169-2525-4997-81CE-115AF1EFB1D3}" type="pres">
      <dgm:prSet presAssocID="{2785567E-FF84-47FB-9A7D-B097B04EA61D}" presName="level3hierChild" presStyleCnt="0"/>
      <dgm:spPr/>
    </dgm:pt>
    <dgm:pt modelId="{A1C81577-466C-464A-8BF9-EFC606CA030D}" type="pres">
      <dgm:prSet presAssocID="{DB49A2C6-F98D-4075-9351-4710EDF2309D}" presName="conn2-1" presStyleLbl="parChTrans1D3" presStyleIdx="5" presStyleCnt="7"/>
      <dgm:spPr/>
      <dgm:t>
        <a:bodyPr/>
        <a:lstStyle/>
        <a:p>
          <a:endParaRPr lang="de-DE"/>
        </a:p>
      </dgm:t>
    </dgm:pt>
    <dgm:pt modelId="{31331754-304E-42DA-B1FC-27233E7EE975}" type="pres">
      <dgm:prSet presAssocID="{DB49A2C6-F98D-4075-9351-4710EDF2309D}" presName="connTx" presStyleLbl="parChTrans1D3" presStyleIdx="5" presStyleCnt="7"/>
      <dgm:spPr/>
      <dgm:t>
        <a:bodyPr/>
        <a:lstStyle/>
        <a:p>
          <a:endParaRPr lang="de-DE"/>
        </a:p>
      </dgm:t>
    </dgm:pt>
    <dgm:pt modelId="{C1D8C3CF-FA8C-4D91-B19F-3CB7E686B64B}" type="pres">
      <dgm:prSet presAssocID="{EAD5E907-9714-4302-A801-CA44E1370461}" presName="root2" presStyleCnt="0"/>
      <dgm:spPr/>
    </dgm:pt>
    <dgm:pt modelId="{9FDA1E17-8879-40EC-8A9A-280D0BCE388C}" type="pres">
      <dgm:prSet presAssocID="{EAD5E907-9714-4302-A801-CA44E1370461}" presName="LevelTwoTextNode" presStyleLbl="node3" presStyleIdx="5" presStyleCnt="7">
        <dgm:presLayoutVars>
          <dgm:chPref val="3"/>
        </dgm:presLayoutVars>
      </dgm:prSet>
      <dgm:spPr/>
      <dgm:t>
        <a:bodyPr/>
        <a:lstStyle/>
        <a:p>
          <a:endParaRPr lang="de-DE"/>
        </a:p>
      </dgm:t>
    </dgm:pt>
    <dgm:pt modelId="{6F84FC6A-9081-430C-9A0A-CEB85B5C10D7}" type="pres">
      <dgm:prSet presAssocID="{EAD5E907-9714-4302-A801-CA44E1370461}" presName="level3hierChild" presStyleCnt="0"/>
      <dgm:spPr/>
    </dgm:pt>
    <dgm:pt modelId="{599F9028-5DFE-411A-A62A-FBA08B55B7DA}" type="pres">
      <dgm:prSet presAssocID="{33EA55C8-00AB-4B52-BCE5-B40D4CDA8940}" presName="conn2-1" presStyleLbl="parChTrans1D3" presStyleIdx="6" presStyleCnt="7"/>
      <dgm:spPr/>
      <dgm:t>
        <a:bodyPr/>
        <a:lstStyle/>
        <a:p>
          <a:endParaRPr lang="de-DE"/>
        </a:p>
      </dgm:t>
    </dgm:pt>
    <dgm:pt modelId="{A2835406-A6C0-4E66-A158-F977D8B4352C}" type="pres">
      <dgm:prSet presAssocID="{33EA55C8-00AB-4B52-BCE5-B40D4CDA8940}" presName="connTx" presStyleLbl="parChTrans1D3" presStyleIdx="6" presStyleCnt="7"/>
      <dgm:spPr/>
      <dgm:t>
        <a:bodyPr/>
        <a:lstStyle/>
        <a:p>
          <a:endParaRPr lang="de-DE"/>
        </a:p>
      </dgm:t>
    </dgm:pt>
    <dgm:pt modelId="{DABE4A8C-107C-4FDB-B17D-9D807397248F}" type="pres">
      <dgm:prSet presAssocID="{A32059CC-680A-4048-A51D-D693CD52C254}" presName="root2" presStyleCnt="0"/>
      <dgm:spPr/>
    </dgm:pt>
    <dgm:pt modelId="{6D7678A7-0D67-4239-8739-B4E7390404D1}" type="pres">
      <dgm:prSet presAssocID="{A32059CC-680A-4048-A51D-D693CD52C254}" presName="LevelTwoTextNode" presStyleLbl="node3" presStyleIdx="6" presStyleCnt="7">
        <dgm:presLayoutVars>
          <dgm:chPref val="3"/>
        </dgm:presLayoutVars>
      </dgm:prSet>
      <dgm:spPr/>
      <dgm:t>
        <a:bodyPr/>
        <a:lstStyle/>
        <a:p>
          <a:endParaRPr lang="de-DE"/>
        </a:p>
      </dgm:t>
    </dgm:pt>
    <dgm:pt modelId="{B0837DDD-F85B-4DEB-93E5-DA9A013D08D7}" type="pres">
      <dgm:prSet presAssocID="{A32059CC-680A-4048-A51D-D693CD52C254}" presName="level3hierChild" presStyleCnt="0"/>
      <dgm:spPr/>
    </dgm:pt>
  </dgm:ptLst>
  <dgm:cxnLst>
    <dgm:cxn modelId="{F43EAF5B-4D85-49B0-B50D-B1D46D2CCA7B}" type="presOf" srcId="{D96A1F1C-4E30-45EE-9D95-88D4BA3F7CFA}" destId="{218516A8-182F-431D-A416-D79C0F798F77}" srcOrd="0" destOrd="0" presId="urn:microsoft.com/office/officeart/2005/8/layout/hierarchy2"/>
    <dgm:cxn modelId="{C9D95751-A38B-4DBE-A9E1-FBBE9D324B2C}" type="presOf" srcId="{76EF84CB-F01F-4C22-9178-43BC6074AC5E}" destId="{A644C9F4-18CC-44A0-9591-6966C9F0BD1F}" srcOrd="0" destOrd="0" presId="urn:microsoft.com/office/officeart/2005/8/layout/hierarchy2"/>
    <dgm:cxn modelId="{7DAE09AA-3302-411B-8DD7-BD62C3A75D4A}" srcId="{D96A1F1C-4E30-45EE-9D95-88D4BA3F7CFA}" destId="{D081C5B3-0117-4340-AD33-8C3DEEBC2EF6}" srcOrd="0" destOrd="0" parTransId="{DA3D4255-7B8E-46B0-9E06-C9BF8E2CBB33}" sibTransId="{A584A097-C2C9-47B1-BA79-D2745A607BF1}"/>
    <dgm:cxn modelId="{09C0757D-7040-44C4-84E5-5B882585D0D9}" type="presOf" srcId="{06BFFEE3-091D-4867-82F1-F8FB134AFCD8}" destId="{0E6B74A7-AE75-4A56-BFB8-4F39F2FC4115}" srcOrd="1" destOrd="0" presId="urn:microsoft.com/office/officeart/2005/8/layout/hierarchy2"/>
    <dgm:cxn modelId="{9CBFDCC1-365A-4465-ABE3-C4B600A6E616}" srcId="{931FE993-B37B-4300-BAED-DA479A49DE8A}" destId="{2785567E-FF84-47FB-9A7D-B097B04EA61D}" srcOrd="1" destOrd="0" parTransId="{76EF84CB-F01F-4C22-9178-43BC6074AC5E}" sibTransId="{ADAF6B8A-B747-4961-ACF7-058A3CF85FA6}"/>
    <dgm:cxn modelId="{E7B5EEBC-9EE3-462A-9737-D4BBCB0F5862}" type="presOf" srcId="{DB49A2C6-F98D-4075-9351-4710EDF2309D}" destId="{A1C81577-466C-464A-8BF9-EFC606CA030D}" srcOrd="0" destOrd="0" presId="urn:microsoft.com/office/officeart/2005/8/layout/hierarchy2"/>
    <dgm:cxn modelId="{778FE558-5E15-4086-83BB-1E85DE8D8D6F}" srcId="{D081C5B3-0117-4340-AD33-8C3DEEBC2EF6}" destId="{931FE993-B37B-4300-BAED-DA479A49DE8A}" srcOrd="1" destOrd="0" parTransId="{06BFFEE3-091D-4867-82F1-F8FB134AFCD8}" sibTransId="{BB3D755B-0BC0-4858-9549-3DCB01815BAB}"/>
    <dgm:cxn modelId="{521C49E9-5102-4204-A45A-8AF420254EEF}" srcId="{70AE6764-040E-4965-8F69-433E6634D937}" destId="{EC26A266-B042-4FCD-9B7A-CB6259C999DF}" srcOrd="1" destOrd="0" parTransId="{73CF19D6-7415-46FB-A9BB-82F15F2CDEF2}" sibTransId="{D866A66C-B3BB-452E-B7D3-503B2EE53F3A}"/>
    <dgm:cxn modelId="{911D8C36-425D-48C1-9684-64F602B1F2A9}" type="presOf" srcId="{76EF84CB-F01F-4C22-9178-43BC6074AC5E}" destId="{638E7826-91F5-4B93-88AF-39E8313B597C}" srcOrd="1" destOrd="0" presId="urn:microsoft.com/office/officeart/2005/8/layout/hierarchy2"/>
    <dgm:cxn modelId="{0EF724F7-E56C-444A-9940-BA24DEB282FB}" type="presOf" srcId="{D655E0C9-A13C-4A39-8E2B-FFAEE4046D21}" destId="{488A0D00-5AD3-4D32-9672-34DE962820A1}" srcOrd="0" destOrd="0" presId="urn:microsoft.com/office/officeart/2005/8/layout/hierarchy2"/>
    <dgm:cxn modelId="{B2C73538-2594-48EA-A8F1-4F617837A24F}" type="presOf" srcId="{DB49A2C6-F98D-4075-9351-4710EDF2309D}" destId="{31331754-304E-42DA-B1FC-27233E7EE975}" srcOrd="1" destOrd="0" presId="urn:microsoft.com/office/officeart/2005/8/layout/hierarchy2"/>
    <dgm:cxn modelId="{AA996F97-33F6-4DA9-8EAE-61F74EE368FE}" type="presOf" srcId="{D655E0C9-A13C-4A39-8E2B-FFAEE4046D21}" destId="{FCE47EBB-7488-46B4-B550-6C02B2917D8D}" srcOrd="1" destOrd="0" presId="urn:microsoft.com/office/officeart/2005/8/layout/hierarchy2"/>
    <dgm:cxn modelId="{1619B71A-57DD-43E3-9D14-F625908C6AC9}" type="presOf" srcId="{4E7BE3CC-8531-46A5-953F-1065AE9C6688}" destId="{BDCAB9A8-8B13-4082-B67E-D111BE74F11A}" srcOrd="0" destOrd="0" presId="urn:microsoft.com/office/officeart/2005/8/layout/hierarchy2"/>
    <dgm:cxn modelId="{3E85BCFE-1923-4F86-BB08-2AE903416A5C}" type="presOf" srcId="{70AE6764-040E-4965-8F69-433E6634D937}" destId="{C49BFAD4-87A8-44E3-81FF-9EDD6F7C8522}" srcOrd="0" destOrd="0" presId="urn:microsoft.com/office/officeart/2005/8/layout/hierarchy2"/>
    <dgm:cxn modelId="{C2DB69CE-19F2-434F-A885-03FB8F3D5A42}" type="presOf" srcId="{0B8C7836-6084-4C1C-B023-00341038D1EB}" destId="{3A4BB1B2-19DC-4A4F-9313-2DB64D1E6F83}" srcOrd="1" destOrd="0" presId="urn:microsoft.com/office/officeart/2005/8/layout/hierarchy2"/>
    <dgm:cxn modelId="{C82F1C26-5196-4151-A390-8837B38E0248}" type="presOf" srcId="{06BFFEE3-091D-4867-82F1-F8FB134AFCD8}" destId="{E3DA3376-DD21-4C9E-A352-38EFE03855FB}" srcOrd="0" destOrd="0" presId="urn:microsoft.com/office/officeart/2005/8/layout/hierarchy2"/>
    <dgm:cxn modelId="{15D273AE-06EF-465C-A041-91BAC81FDF1D}" srcId="{931FE993-B37B-4300-BAED-DA479A49DE8A}" destId="{A32059CC-680A-4048-A51D-D693CD52C254}" srcOrd="3" destOrd="0" parTransId="{33EA55C8-00AB-4B52-BCE5-B40D4CDA8940}" sibTransId="{177B5917-1841-4307-80AD-612B839F4782}"/>
    <dgm:cxn modelId="{B3092B42-4A4E-4BD2-AF0B-0821DB034D4D}" type="presOf" srcId="{8B82D172-D158-442A-A6A6-BF8BD022AC41}" destId="{53671D08-876D-48F0-866D-53324483EC1F}" srcOrd="0" destOrd="0" presId="urn:microsoft.com/office/officeart/2005/8/layout/hierarchy2"/>
    <dgm:cxn modelId="{A5D0684D-BFCF-4816-860A-9417547A5DF4}" type="presOf" srcId="{8B82D172-D158-442A-A6A6-BF8BD022AC41}" destId="{9C6C6B93-DFC5-4182-9F92-17CF679A7058}" srcOrd="1" destOrd="0" presId="urn:microsoft.com/office/officeart/2005/8/layout/hierarchy2"/>
    <dgm:cxn modelId="{A768ECAF-66AA-4AC1-B512-5A8083F5F528}" type="presOf" srcId="{33EA55C8-00AB-4B52-BCE5-B40D4CDA8940}" destId="{A2835406-A6C0-4E66-A158-F977D8B4352C}" srcOrd="1" destOrd="0" presId="urn:microsoft.com/office/officeart/2005/8/layout/hierarchy2"/>
    <dgm:cxn modelId="{864810E3-B424-4287-973D-86E5C5AF83DF}" type="presOf" srcId="{BA97F45C-F418-45DB-9200-D67D84F69C1A}" destId="{F8135D8F-ACFD-421D-AF26-0B4B68B9A1FD}" srcOrd="1" destOrd="0" presId="urn:microsoft.com/office/officeart/2005/8/layout/hierarchy2"/>
    <dgm:cxn modelId="{4B6CD680-BD05-4A62-88AB-09871446FE9E}" type="presOf" srcId="{33EA55C8-00AB-4B52-BCE5-B40D4CDA8940}" destId="{599F9028-5DFE-411A-A62A-FBA08B55B7DA}" srcOrd="0" destOrd="0" presId="urn:microsoft.com/office/officeart/2005/8/layout/hierarchy2"/>
    <dgm:cxn modelId="{44600FDC-3220-4512-8AB4-DFEB1D380D8A}" type="presOf" srcId="{EAD5E907-9714-4302-A801-CA44E1370461}" destId="{9FDA1E17-8879-40EC-8A9A-280D0BCE388C}" srcOrd="0" destOrd="0" presId="urn:microsoft.com/office/officeart/2005/8/layout/hierarchy2"/>
    <dgm:cxn modelId="{14D40594-3EC1-4E42-BD17-8D23E34D0177}" srcId="{931FE993-B37B-4300-BAED-DA479A49DE8A}" destId="{5FAB4BAF-D932-436B-8D8C-43A99EEB7FDE}" srcOrd="0" destOrd="0" parTransId="{BA97F45C-F418-45DB-9200-D67D84F69C1A}" sibTransId="{9D73F816-9E13-4FB0-BCAF-CBEDA6982D71}"/>
    <dgm:cxn modelId="{47D812FF-FF65-4C2D-A0D3-D03111653016}" type="presOf" srcId="{EC26A266-B042-4FCD-9B7A-CB6259C999DF}" destId="{07E1E011-0E1E-45E6-8350-C990F5FEE578}" srcOrd="0" destOrd="0" presId="urn:microsoft.com/office/officeart/2005/8/layout/hierarchy2"/>
    <dgm:cxn modelId="{ACCF80E1-C5C9-41C6-B96C-353C3E64362A}" type="presOf" srcId="{BA97F45C-F418-45DB-9200-D67D84F69C1A}" destId="{A7F0B6D9-1382-43BD-B12D-02632A75299C}" srcOrd="0" destOrd="0" presId="urn:microsoft.com/office/officeart/2005/8/layout/hierarchy2"/>
    <dgm:cxn modelId="{1C4EA74C-55AC-4CE7-AF17-8EC06EE42C53}" type="presOf" srcId="{0B8C7836-6084-4C1C-B023-00341038D1EB}" destId="{6ED2CB3B-C4A1-47DD-9E22-C70738DD558D}" srcOrd="0" destOrd="0" presId="urn:microsoft.com/office/officeart/2005/8/layout/hierarchy2"/>
    <dgm:cxn modelId="{2723467C-7592-43F2-8372-9B4DD4C32FB6}" srcId="{931FE993-B37B-4300-BAED-DA479A49DE8A}" destId="{EAD5E907-9714-4302-A801-CA44E1370461}" srcOrd="2" destOrd="0" parTransId="{DB49A2C6-F98D-4075-9351-4710EDF2309D}" sibTransId="{B733AAB2-9CBF-4F59-8495-0CE5794B79A5}"/>
    <dgm:cxn modelId="{264C8F00-CC3F-497E-B17C-347A179C0793}" type="presOf" srcId="{931FE993-B37B-4300-BAED-DA479A49DE8A}" destId="{CAC5FC96-BF3B-4D1E-A7CA-4D6932014D6F}" srcOrd="0" destOrd="0" presId="urn:microsoft.com/office/officeart/2005/8/layout/hierarchy2"/>
    <dgm:cxn modelId="{9DAB0573-70CD-4D91-984C-03A8F676AEC3}" type="presOf" srcId="{75ED2738-7197-4ACC-8A57-D68579956F1E}" destId="{080D9AED-2F2B-4788-AF08-5E2F31FC9056}" srcOrd="0" destOrd="0" presId="urn:microsoft.com/office/officeart/2005/8/layout/hierarchy2"/>
    <dgm:cxn modelId="{F17EF1BD-0724-4554-9DB5-D11B65107DD4}" type="presOf" srcId="{5FAB4BAF-D932-436B-8D8C-43A99EEB7FDE}" destId="{4C7485AF-7799-4139-A32A-4D71501A24BC}" srcOrd="0" destOrd="0" presId="urn:microsoft.com/office/officeart/2005/8/layout/hierarchy2"/>
    <dgm:cxn modelId="{9A29C9AA-22FC-4F4D-A48A-A6A1F07822A1}" type="presOf" srcId="{73CF19D6-7415-46FB-A9BB-82F15F2CDEF2}" destId="{921487B9-0860-4C99-9A33-2C36A48FA03B}" srcOrd="1" destOrd="0" presId="urn:microsoft.com/office/officeart/2005/8/layout/hierarchy2"/>
    <dgm:cxn modelId="{669268E2-C9BC-4AE1-A42C-54E3097CC582}" type="presOf" srcId="{D081C5B3-0117-4340-AD33-8C3DEEBC2EF6}" destId="{75183413-BFC1-46AF-B337-BB8E11C1E33D}" srcOrd="0" destOrd="0" presId="urn:microsoft.com/office/officeart/2005/8/layout/hierarchy2"/>
    <dgm:cxn modelId="{9FE44900-2AB7-480A-87FE-49A73F8AEE07}" type="presOf" srcId="{2785567E-FF84-47FB-9A7D-B097B04EA61D}" destId="{84007C96-0E65-47C0-89F7-57F12E0239B3}" srcOrd="0" destOrd="0" presId="urn:microsoft.com/office/officeart/2005/8/layout/hierarchy2"/>
    <dgm:cxn modelId="{D76A0ADB-6824-4F31-97B0-E2112DFEAA61}" type="presOf" srcId="{73CF19D6-7415-46FB-A9BB-82F15F2CDEF2}" destId="{455EDF9D-9274-4BB2-9F7E-7722E70FE8B8}" srcOrd="0" destOrd="0" presId="urn:microsoft.com/office/officeart/2005/8/layout/hierarchy2"/>
    <dgm:cxn modelId="{88A62DAF-F68B-4D6F-AD8B-BACFEA19B3E6}" srcId="{70AE6764-040E-4965-8F69-433E6634D937}" destId="{75ED2738-7197-4ACC-8A57-D68579956F1E}" srcOrd="2" destOrd="0" parTransId="{8B82D172-D158-442A-A6A6-BF8BD022AC41}" sibTransId="{40EF7D64-2B36-492E-8950-9B14998EDBF6}"/>
    <dgm:cxn modelId="{A361F2BB-34E3-45E8-B8BB-7169E398DE6B}" srcId="{D081C5B3-0117-4340-AD33-8C3DEEBC2EF6}" destId="{70AE6764-040E-4965-8F69-433E6634D937}" srcOrd="0" destOrd="0" parTransId="{D655E0C9-A13C-4A39-8E2B-FFAEE4046D21}" sibTransId="{8BEF7930-42D8-4B3C-B4BF-47AF3F1E622B}"/>
    <dgm:cxn modelId="{7420DDCC-82E9-46EB-BB2A-105F3D5B68E6}" type="presOf" srcId="{A32059CC-680A-4048-A51D-D693CD52C254}" destId="{6D7678A7-0D67-4239-8739-B4E7390404D1}" srcOrd="0" destOrd="0" presId="urn:microsoft.com/office/officeart/2005/8/layout/hierarchy2"/>
    <dgm:cxn modelId="{8A7A11F4-1342-407C-8CB7-EDDEAC04ED6E}" srcId="{70AE6764-040E-4965-8F69-433E6634D937}" destId="{4E7BE3CC-8531-46A5-953F-1065AE9C6688}" srcOrd="0" destOrd="0" parTransId="{0B8C7836-6084-4C1C-B023-00341038D1EB}" sibTransId="{3CDCFB5E-7B3A-4C6B-A041-F175DEF791DC}"/>
    <dgm:cxn modelId="{FD903E90-41CC-48A2-AF09-BEEDCE291921}" type="presParOf" srcId="{218516A8-182F-431D-A416-D79C0F798F77}" destId="{10E05BA8-C175-414C-96AF-BD98785AF0D1}" srcOrd="0" destOrd="0" presId="urn:microsoft.com/office/officeart/2005/8/layout/hierarchy2"/>
    <dgm:cxn modelId="{98A94B0E-005A-4B77-AFF8-66D97C825CC9}" type="presParOf" srcId="{10E05BA8-C175-414C-96AF-BD98785AF0D1}" destId="{75183413-BFC1-46AF-B337-BB8E11C1E33D}" srcOrd="0" destOrd="0" presId="urn:microsoft.com/office/officeart/2005/8/layout/hierarchy2"/>
    <dgm:cxn modelId="{10D45BD7-CB00-4269-A29C-B1C342CC211A}" type="presParOf" srcId="{10E05BA8-C175-414C-96AF-BD98785AF0D1}" destId="{92DE3809-087F-4D86-9554-5B888D0A2BCD}" srcOrd="1" destOrd="0" presId="urn:microsoft.com/office/officeart/2005/8/layout/hierarchy2"/>
    <dgm:cxn modelId="{73584431-25ED-4E43-9A56-16C9948E5B7D}" type="presParOf" srcId="{92DE3809-087F-4D86-9554-5B888D0A2BCD}" destId="{488A0D00-5AD3-4D32-9672-34DE962820A1}" srcOrd="0" destOrd="0" presId="urn:microsoft.com/office/officeart/2005/8/layout/hierarchy2"/>
    <dgm:cxn modelId="{DCF0E9D0-5603-4E99-A722-0C0465893F8D}" type="presParOf" srcId="{488A0D00-5AD3-4D32-9672-34DE962820A1}" destId="{FCE47EBB-7488-46B4-B550-6C02B2917D8D}" srcOrd="0" destOrd="0" presId="urn:microsoft.com/office/officeart/2005/8/layout/hierarchy2"/>
    <dgm:cxn modelId="{365587C9-2B5D-46D5-80AA-F488BC1250CD}" type="presParOf" srcId="{92DE3809-087F-4D86-9554-5B888D0A2BCD}" destId="{911EFDDE-29C5-4D76-A11C-E0AE67E15DE7}" srcOrd="1" destOrd="0" presId="urn:microsoft.com/office/officeart/2005/8/layout/hierarchy2"/>
    <dgm:cxn modelId="{4759C9CB-7BF6-443B-BB69-1E28E391D6CF}" type="presParOf" srcId="{911EFDDE-29C5-4D76-A11C-E0AE67E15DE7}" destId="{C49BFAD4-87A8-44E3-81FF-9EDD6F7C8522}" srcOrd="0" destOrd="0" presId="urn:microsoft.com/office/officeart/2005/8/layout/hierarchy2"/>
    <dgm:cxn modelId="{3A73AF4F-4A46-4A6A-88F9-F7D0D1B53F2C}" type="presParOf" srcId="{911EFDDE-29C5-4D76-A11C-E0AE67E15DE7}" destId="{30896E8D-2D0F-4671-934B-E138C8520629}" srcOrd="1" destOrd="0" presId="urn:microsoft.com/office/officeart/2005/8/layout/hierarchy2"/>
    <dgm:cxn modelId="{3FFE1902-0C6A-4DEF-9D72-A53B0573DAB4}" type="presParOf" srcId="{30896E8D-2D0F-4671-934B-E138C8520629}" destId="{6ED2CB3B-C4A1-47DD-9E22-C70738DD558D}" srcOrd="0" destOrd="0" presId="urn:microsoft.com/office/officeart/2005/8/layout/hierarchy2"/>
    <dgm:cxn modelId="{8FCCC98A-A80F-4C8A-AD86-E617B998F509}" type="presParOf" srcId="{6ED2CB3B-C4A1-47DD-9E22-C70738DD558D}" destId="{3A4BB1B2-19DC-4A4F-9313-2DB64D1E6F83}" srcOrd="0" destOrd="0" presId="urn:microsoft.com/office/officeart/2005/8/layout/hierarchy2"/>
    <dgm:cxn modelId="{77D0CC1B-A883-456E-A717-9C782A88F04A}" type="presParOf" srcId="{30896E8D-2D0F-4671-934B-E138C8520629}" destId="{02FE3656-8240-4A2D-B516-37BE42C2FA1C}" srcOrd="1" destOrd="0" presId="urn:microsoft.com/office/officeart/2005/8/layout/hierarchy2"/>
    <dgm:cxn modelId="{7080E174-FACF-4A81-B3B1-7646E3568832}" type="presParOf" srcId="{02FE3656-8240-4A2D-B516-37BE42C2FA1C}" destId="{BDCAB9A8-8B13-4082-B67E-D111BE74F11A}" srcOrd="0" destOrd="0" presId="urn:microsoft.com/office/officeart/2005/8/layout/hierarchy2"/>
    <dgm:cxn modelId="{A9F1BD31-457D-4AF3-8FFC-7391FDAB78D3}" type="presParOf" srcId="{02FE3656-8240-4A2D-B516-37BE42C2FA1C}" destId="{74B947FA-3E29-4745-91B4-DC0BD486BAE9}" srcOrd="1" destOrd="0" presId="urn:microsoft.com/office/officeart/2005/8/layout/hierarchy2"/>
    <dgm:cxn modelId="{492FDAFA-B9A2-4F50-AAE6-7212A32F093D}" type="presParOf" srcId="{30896E8D-2D0F-4671-934B-E138C8520629}" destId="{455EDF9D-9274-4BB2-9F7E-7722E70FE8B8}" srcOrd="2" destOrd="0" presId="urn:microsoft.com/office/officeart/2005/8/layout/hierarchy2"/>
    <dgm:cxn modelId="{CABBA178-0470-452B-BB8D-83C06867B1D3}" type="presParOf" srcId="{455EDF9D-9274-4BB2-9F7E-7722E70FE8B8}" destId="{921487B9-0860-4C99-9A33-2C36A48FA03B}" srcOrd="0" destOrd="0" presId="urn:microsoft.com/office/officeart/2005/8/layout/hierarchy2"/>
    <dgm:cxn modelId="{73685788-F668-4EC6-BC60-A3142B92D828}" type="presParOf" srcId="{30896E8D-2D0F-4671-934B-E138C8520629}" destId="{20A6434D-1013-419A-A4DD-4D197959CCF7}" srcOrd="3" destOrd="0" presId="urn:microsoft.com/office/officeart/2005/8/layout/hierarchy2"/>
    <dgm:cxn modelId="{EE6BDA64-DA77-4670-9667-F9C3668E6CF1}" type="presParOf" srcId="{20A6434D-1013-419A-A4DD-4D197959CCF7}" destId="{07E1E011-0E1E-45E6-8350-C990F5FEE578}" srcOrd="0" destOrd="0" presId="urn:microsoft.com/office/officeart/2005/8/layout/hierarchy2"/>
    <dgm:cxn modelId="{610F4E84-B452-4592-ACBE-648885577D10}" type="presParOf" srcId="{20A6434D-1013-419A-A4DD-4D197959CCF7}" destId="{FE6D4FDB-1ADF-49E5-8D43-21E36C9D5D70}" srcOrd="1" destOrd="0" presId="urn:microsoft.com/office/officeart/2005/8/layout/hierarchy2"/>
    <dgm:cxn modelId="{B60F294F-37DD-4D7E-BDE2-18BC32D88C1A}" type="presParOf" srcId="{30896E8D-2D0F-4671-934B-E138C8520629}" destId="{53671D08-876D-48F0-866D-53324483EC1F}" srcOrd="4" destOrd="0" presId="urn:microsoft.com/office/officeart/2005/8/layout/hierarchy2"/>
    <dgm:cxn modelId="{13B76B58-86FC-4184-96F2-946F5812529A}" type="presParOf" srcId="{53671D08-876D-48F0-866D-53324483EC1F}" destId="{9C6C6B93-DFC5-4182-9F92-17CF679A7058}" srcOrd="0" destOrd="0" presId="urn:microsoft.com/office/officeart/2005/8/layout/hierarchy2"/>
    <dgm:cxn modelId="{DFBD39D8-393F-4B21-9DA5-876AD6116C88}" type="presParOf" srcId="{30896E8D-2D0F-4671-934B-E138C8520629}" destId="{1995CEF1-7FFB-494F-9166-62B8CC126E97}" srcOrd="5" destOrd="0" presId="urn:microsoft.com/office/officeart/2005/8/layout/hierarchy2"/>
    <dgm:cxn modelId="{94E442F2-903A-4F48-BE58-9C3E024EFDBD}" type="presParOf" srcId="{1995CEF1-7FFB-494F-9166-62B8CC126E97}" destId="{080D9AED-2F2B-4788-AF08-5E2F31FC9056}" srcOrd="0" destOrd="0" presId="urn:microsoft.com/office/officeart/2005/8/layout/hierarchy2"/>
    <dgm:cxn modelId="{0486BA71-1DA8-4EB9-B641-4FA42B80E4F0}" type="presParOf" srcId="{1995CEF1-7FFB-494F-9166-62B8CC126E97}" destId="{FF6449CA-A805-4067-BFDB-5A2729B854CF}" srcOrd="1" destOrd="0" presId="urn:microsoft.com/office/officeart/2005/8/layout/hierarchy2"/>
    <dgm:cxn modelId="{03991388-2F56-4C4C-9FF9-3B720227F745}" type="presParOf" srcId="{92DE3809-087F-4D86-9554-5B888D0A2BCD}" destId="{E3DA3376-DD21-4C9E-A352-38EFE03855FB}" srcOrd="2" destOrd="0" presId="urn:microsoft.com/office/officeart/2005/8/layout/hierarchy2"/>
    <dgm:cxn modelId="{6027D4D2-3F72-4ACB-A916-81D021D2307E}" type="presParOf" srcId="{E3DA3376-DD21-4C9E-A352-38EFE03855FB}" destId="{0E6B74A7-AE75-4A56-BFB8-4F39F2FC4115}" srcOrd="0" destOrd="0" presId="urn:microsoft.com/office/officeart/2005/8/layout/hierarchy2"/>
    <dgm:cxn modelId="{B36B764B-D075-4CCE-95B4-AEFEDDADE461}" type="presParOf" srcId="{92DE3809-087F-4D86-9554-5B888D0A2BCD}" destId="{FA01A817-3DF2-4ECD-BFB2-34441D281938}" srcOrd="3" destOrd="0" presId="urn:microsoft.com/office/officeart/2005/8/layout/hierarchy2"/>
    <dgm:cxn modelId="{994ABB38-FAB4-41D9-9159-CB62B7110A5B}" type="presParOf" srcId="{FA01A817-3DF2-4ECD-BFB2-34441D281938}" destId="{CAC5FC96-BF3B-4D1E-A7CA-4D6932014D6F}" srcOrd="0" destOrd="0" presId="urn:microsoft.com/office/officeart/2005/8/layout/hierarchy2"/>
    <dgm:cxn modelId="{115DEE77-AA6F-42E5-9DEA-60169A02E078}" type="presParOf" srcId="{FA01A817-3DF2-4ECD-BFB2-34441D281938}" destId="{9C4F4243-1FA0-4877-BA45-D3C111673D2D}" srcOrd="1" destOrd="0" presId="urn:microsoft.com/office/officeart/2005/8/layout/hierarchy2"/>
    <dgm:cxn modelId="{1B2850BE-2035-4110-9332-89E17B8B2B8C}" type="presParOf" srcId="{9C4F4243-1FA0-4877-BA45-D3C111673D2D}" destId="{A7F0B6D9-1382-43BD-B12D-02632A75299C}" srcOrd="0" destOrd="0" presId="urn:microsoft.com/office/officeart/2005/8/layout/hierarchy2"/>
    <dgm:cxn modelId="{3C56788E-1281-4957-A73B-B4C792C57ED3}" type="presParOf" srcId="{A7F0B6D9-1382-43BD-B12D-02632A75299C}" destId="{F8135D8F-ACFD-421D-AF26-0B4B68B9A1FD}" srcOrd="0" destOrd="0" presId="urn:microsoft.com/office/officeart/2005/8/layout/hierarchy2"/>
    <dgm:cxn modelId="{602EBD9F-11DB-4B94-B6D3-F72F9E459380}" type="presParOf" srcId="{9C4F4243-1FA0-4877-BA45-D3C111673D2D}" destId="{7D1721D3-2090-457B-A045-9AC8D2756E8E}" srcOrd="1" destOrd="0" presId="urn:microsoft.com/office/officeart/2005/8/layout/hierarchy2"/>
    <dgm:cxn modelId="{BB58F3BF-EE1E-49C6-999D-B0B0A862F907}" type="presParOf" srcId="{7D1721D3-2090-457B-A045-9AC8D2756E8E}" destId="{4C7485AF-7799-4139-A32A-4D71501A24BC}" srcOrd="0" destOrd="0" presId="urn:microsoft.com/office/officeart/2005/8/layout/hierarchy2"/>
    <dgm:cxn modelId="{85C4635F-9EE4-4405-A852-8E2AEF091A6E}" type="presParOf" srcId="{7D1721D3-2090-457B-A045-9AC8D2756E8E}" destId="{3A856F72-A3F3-4AFB-8B8C-2024237787FC}" srcOrd="1" destOrd="0" presId="urn:microsoft.com/office/officeart/2005/8/layout/hierarchy2"/>
    <dgm:cxn modelId="{9117F199-CB42-404F-88AA-99DE57B75264}" type="presParOf" srcId="{9C4F4243-1FA0-4877-BA45-D3C111673D2D}" destId="{A644C9F4-18CC-44A0-9591-6966C9F0BD1F}" srcOrd="2" destOrd="0" presId="urn:microsoft.com/office/officeart/2005/8/layout/hierarchy2"/>
    <dgm:cxn modelId="{02BB71B0-4704-4066-B5C4-92F02281A4E3}" type="presParOf" srcId="{A644C9F4-18CC-44A0-9591-6966C9F0BD1F}" destId="{638E7826-91F5-4B93-88AF-39E8313B597C}" srcOrd="0" destOrd="0" presId="urn:microsoft.com/office/officeart/2005/8/layout/hierarchy2"/>
    <dgm:cxn modelId="{A252ED84-03E5-4C11-9A09-5DBEF71F8BB9}" type="presParOf" srcId="{9C4F4243-1FA0-4877-BA45-D3C111673D2D}" destId="{1AD83CDD-81E7-4AB8-8D8E-4E74E664AD07}" srcOrd="3" destOrd="0" presId="urn:microsoft.com/office/officeart/2005/8/layout/hierarchy2"/>
    <dgm:cxn modelId="{FCA1D8AD-09C2-4506-A3C1-E3E87B383A66}" type="presParOf" srcId="{1AD83CDD-81E7-4AB8-8D8E-4E74E664AD07}" destId="{84007C96-0E65-47C0-89F7-57F12E0239B3}" srcOrd="0" destOrd="0" presId="urn:microsoft.com/office/officeart/2005/8/layout/hierarchy2"/>
    <dgm:cxn modelId="{52991C2D-79D1-4C02-ADF8-73519AB754B1}" type="presParOf" srcId="{1AD83CDD-81E7-4AB8-8D8E-4E74E664AD07}" destId="{2CE5B169-2525-4997-81CE-115AF1EFB1D3}" srcOrd="1" destOrd="0" presId="urn:microsoft.com/office/officeart/2005/8/layout/hierarchy2"/>
    <dgm:cxn modelId="{E5C7C9B2-C809-44FA-B814-14067C7776E9}" type="presParOf" srcId="{9C4F4243-1FA0-4877-BA45-D3C111673D2D}" destId="{A1C81577-466C-464A-8BF9-EFC606CA030D}" srcOrd="4" destOrd="0" presId="urn:microsoft.com/office/officeart/2005/8/layout/hierarchy2"/>
    <dgm:cxn modelId="{FFD9FE27-CCF7-4055-A8E4-9D48BFA95F08}" type="presParOf" srcId="{A1C81577-466C-464A-8BF9-EFC606CA030D}" destId="{31331754-304E-42DA-B1FC-27233E7EE975}" srcOrd="0" destOrd="0" presId="urn:microsoft.com/office/officeart/2005/8/layout/hierarchy2"/>
    <dgm:cxn modelId="{2EE35BDC-6AAE-41EE-8601-8027C7C9F064}" type="presParOf" srcId="{9C4F4243-1FA0-4877-BA45-D3C111673D2D}" destId="{C1D8C3CF-FA8C-4D91-B19F-3CB7E686B64B}" srcOrd="5" destOrd="0" presId="urn:microsoft.com/office/officeart/2005/8/layout/hierarchy2"/>
    <dgm:cxn modelId="{1EE711E7-DEB3-488D-B0B4-240C1D96652F}" type="presParOf" srcId="{C1D8C3CF-FA8C-4D91-B19F-3CB7E686B64B}" destId="{9FDA1E17-8879-40EC-8A9A-280D0BCE388C}" srcOrd="0" destOrd="0" presId="urn:microsoft.com/office/officeart/2005/8/layout/hierarchy2"/>
    <dgm:cxn modelId="{F8729CB1-24F0-46DE-900B-26ABB35660BF}" type="presParOf" srcId="{C1D8C3CF-FA8C-4D91-B19F-3CB7E686B64B}" destId="{6F84FC6A-9081-430C-9A0A-CEB85B5C10D7}" srcOrd="1" destOrd="0" presId="urn:microsoft.com/office/officeart/2005/8/layout/hierarchy2"/>
    <dgm:cxn modelId="{4215E754-A8C8-4733-8D8C-CCEE765E1C68}" type="presParOf" srcId="{9C4F4243-1FA0-4877-BA45-D3C111673D2D}" destId="{599F9028-5DFE-411A-A62A-FBA08B55B7DA}" srcOrd="6" destOrd="0" presId="urn:microsoft.com/office/officeart/2005/8/layout/hierarchy2"/>
    <dgm:cxn modelId="{C4F11A46-FE68-4F53-8F1B-4E09D5A0EA8D}" type="presParOf" srcId="{599F9028-5DFE-411A-A62A-FBA08B55B7DA}" destId="{A2835406-A6C0-4E66-A158-F977D8B4352C}" srcOrd="0" destOrd="0" presId="urn:microsoft.com/office/officeart/2005/8/layout/hierarchy2"/>
    <dgm:cxn modelId="{9E59A930-987A-4CE9-B870-A4740DF46601}" type="presParOf" srcId="{9C4F4243-1FA0-4877-BA45-D3C111673D2D}" destId="{DABE4A8C-107C-4FDB-B17D-9D807397248F}" srcOrd="7" destOrd="0" presId="urn:microsoft.com/office/officeart/2005/8/layout/hierarchy2"/>
    <dgm:cxn modelId="{DDF43FC4-0A7C-4A37-9F6E-8AC6D8010DBC}" type="presParOf" srcId="{DABE4A8C-107C-4FDB-B17D-9D807397248F}" destId="{6D7678A7-0D67-4239-8739-B4E7390404D1}" srcOrd="0" destOrd="0" presId="urn:microsoft.com/office/officeart/2005/8/layout/hierarchy2"/>
    <dgm:cxn modelId="{A9B81536-62CB-4CC1-9CE4-3AAA6F428A18}" type="presParOf" srcId="{DABE4A8C-107C-4FDB-B17D-9D807397248F}" destId="{B0837DDD-F85B-4DEB-93E5-DA9A013D08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0E42AE-4D82-234E-9612-E3DF5373A946}"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de-DE"/>
        </a:p>
      </dgm:t>
    </dgm:pt>
    <dgm:pt modelId="{F676DB9B-22F0-284B-8306-3A794BB710AE}">
      <dgm:prSet custT="1"/>
      <dgm:spPr/>
      <dgm:t>
        <a:bodyPr/>
        <a:lstStyle/>
        <a:p>
          <a:pPr rtl="0"/>
          <a:r>
            <a:rPr lang="de-DE" sz="1800" dirty="0">
              <a:latin typeface="Arial" panose="020B0604020202020204" pitchFamily="34" charset="0"/>
              <a:cs typeface="Arial" panose="020B0604020202020204" pitchFamily="34" charset="0"/>
            </a:rPr>
            <a:t>Präambel (genaue Beschreibung des CP)</a:t>
          </a:r>
        </a:p>
      </dgm:t>
    </dgm:pt>
    <dgm:pt modelId="{23C96628-2E9D-AA42-AA96-C7FB0A782B78}" type="parTrans" cxnId="{A3C71C84-D20F-FF44-983C-9F29E536B33E}">
      <dgm:prSet/>
      <dgm:spPr/>
      <dgm:t>
        <a:bodyPr/>
        <a:lstStyle/>
        <a:p>
          <a:endParaRPr lang="de-DE"/>
        </a:p>
      </dgm:t>
    </dgm:pt>
    <dgm:pt modelId="{C6D41E3F-DDF9-0549-BE81-E5C6DD70E835}" type="sibTrans" cxnId="{A3C71C84-D20F-FF44-983C-9F29E536B33E}">
      <dgm:prSet/>
      <dgm:spPr/>
      <dgm:t>
        <a:bodyPr/>
        <a:lstStyle/>
        <a:p>
          <a:endParaRPr lang="de-DE"/>
        </a:p>
      </dgm:t>
    </dgm:pt>
    <dgm:pt modelId="{EAC976DC-B8B3-D741-84C9-A9C0ABCDBFB1}">
      <dgm:prSet custT="1"/>
      <dgm:spPr/>
      <dgm:t>
        <a:bodyPr/>
        <a:lstStyle/>
        <a:p>
          <a:pPr rtl="0"/>
          <a:r>
            <a:rPr lang="de-DE" sz="1800" dirty="0">
              <a:latin typeface="Arial" panose="020B0604020202020204" pitchFamily="34" charset="0"/>
              <a:cs typeface="Arial" panose="020B0604020202020204" pitchFamily="34" charset="0"/>
            </a:rPr>
            <a:t>Parteien und Vertragsgegenstand</a:t>
          </a:r>
        </a:p>
      </dgm:t>
    </dgm:pt>
    <dgm:pt modelId="{3213F5A4-9D21-8041-B0B8-D4B346D92BA5}" type="parTrans" cxnId="{466E4490-1297-3849-ACC6-DD12AE5A9683}">
      <dgm:prSet/>
      <dgm:spPr/>
      <dgm:t>
        <a:bodyPr/>
        <a:lstStyle/>
        <a:p>
          <a:endParaRPr lang="de-DE"/>
        </a:p>
      </dgm:t>
    </dgm:pt>
    <dgm:pt modelId="{2A014F7E-BA26-1A42-B641-58193B77E9C9}" type="sibTrans" cxnId="{466E4490-1297-3849-ACC6-DD12AE5A9683}">
      <dgm:prSet/>
      <dgm:spPr/>
      <dgm:t>
        <a:bodyPr/>
        <a:lstStyle/>
        <a:p>
          <a:endParaRPr lang="de-DE"/>
        </a:p>
      </dgm:t>
    </dgm:pt>
    <dgm:pt modelId="{DCB409D1-7A3A-CE48-9DA1-36BA97ADB4AA}">
      <dgm:prSet custT="1"/>
      <dgm:spPr/>
      <dgm:t>
        <a:bodyPr/>
        <a:lstStyle/>
        <a:p>
          <a:r>
            <a:rPr lang="de-DE" sz="1800" dirty="0">
              <a:latin typeface="Arial" panose="020B0604020202020204" pitchFamily="34" charset="0"/>
              <a:cs typeface="Arial" panose="020B0604020202020204" pitchFamily="34" charset="0"/>
            </a:rPr>
            <a:t>Funktionsweise des CP und der weiteren Leistungen (z.B. „</a:t>
          </a:r>
          <a:r>
            <a:rPr lang="de-DE" sz="1800" dirty="0" err="1">
              <a:latin typeface="Arial" panose="020B0604020202020204" pitchFamily="34" charset="0"/>
              <a:cs typeface="Arial" panose="020B0604020202020204" pitchFamily="34" charset="0"/>
            </a:rPr>
            <a:t>Payment</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Factory</a:t>
          </a:r>
          <a:r>
            <a:rPr lang="de-DE" sz="1800" dirty="0">
              <a:latin typeface="Arial" panose="020B0604020202020204" pitchFamily="34" charset="0"/>
              <a:cs typeface="Arial" panose="020B0604020202020204" pitchFamily="34" charset="0"/>
            </a:rPr>
            <a:t>“)</a:t>
          </a:r>
        </a:p>
      </dgm:t>
    </dgm:pt>
    <dgm:pt modelId="{DCDBF99C-E41F-F242-BFCD-15356DF05993}" type="parTrans" cxnId="{43F0D400-AEB2-FE4C-9AC3-D11816D8421F}">
      <dgm:prSet/>
      <dgm:spPr/>
      <dgm:t>
        <a:bodyPr/>
        <a:lstStyle/>
        <a:p>
          <a:endParaRPr lang="de-DE"/>
        </a:p>
      </dgm:t>
    </dgm:pt>
    <dgm:pt modelId="{F0AEA9CE-0617-334F-ADAF-8AE1A368F65B}" type="sibTrans" cxnId="{43F0D400-AEB2-FE4C-9AC3-D11816D8421F}">
      <dgm:prSet/>
      <dgm:spPr/>
      <dgm:t>
        <a:bodyPr/>
        <a:lstStyle/>
        <a:p>
          <a:endParaRPr lang="de-DE"/>
        </a:p>
      </dgm:t>
    </dgm:pt>
    <dgm:pt modelId="{BDD7B85D-7C8F-C141-9164-31C5E0EFD406}">
      <dgm:prSet custT="1"/>
      <dgm:spPr/>
      <dgm:t>
        <a:bodyPr/>
        <a:lstStyle/>
        <a:p>
          <a:r>
            <a:rPr lang="de-DE" sz="1800" dirty="0">
              <a:solidFill>
                <a:schemeClr val="accent6">
                  <a:lumMod val="50000"/>
                </a:schemeClr>
              </a:solidFill>
              <a:highlight>
                <a:srgbClr val="FFFF00"/>
              </a:highlight>
              <a:latin typeface="Arial" panose="020B0604020202020204" pitchFamily="34" charset="0"/>
              <a:cs typeface="Arial" panose="020B0604020202020204" pitchFamily="34" charset="0"/>
            </a:rPr>
            <a:t>Informationsrechte (jederzeit Alles)</a:t>
          </a:r>
        </a:p>
      </dgm:t>
    </dgm:pt>
    <dgm:pt modelId="{8FC0B004-FBE7-7C45-9582-F31A7DC9C528}" type="parTrans" cxnId="{3F95BB91-901C-824A-A845-F937E5E674DA}">
      <dgm:prSet/>
      <dgm:spPr/>
      <dgm:t>
        <a:bodyPr/>
        <a:lstStyle/>
        <a:p>
          <a:endParaRPr lang="de-DE"/>
        </a:p>
      </dgm:t>
    </dgm:pt>
    <dgm:pt modelId="{A8A082A9-6FFB-8C47-ACCD-01F4B2FA7CB6}" type="sibTrans" cxnId="{3F95BB91-901C-824A-A845-F937E5E674DA}">
      <dgm:prSet/>
      <dgm:spPr/>
      <dgm:t>
        <a:bodyPr/>
        <a:lstStyle/>
        <a:p>
          <a:endParaRPr lang="de-DE"/>
        </a:p>
      </dgm:t>
    </dgm:pt>
    <dgm:pt modelId="{FEEBEBE0-8B97-364B-BDA4-E9AF746B0D4D}">
      <dgm:prSet custT="1"/>
      <dgm:spPr/>
      <dgm:t>
        <a:bodyPr/>
        <a:lstStyle/>
        <a:p>
          <a:r>
            <a:rPr lang="de-DE" sz="1800" dirty="0">
              <a:latin typeface="Arial" panose="020B0604020202020204" pitchFamily="34" charset="0"/>
              <a:cs typeface="Arial" panose="020B0604020202020204" pitchFamily="34" charset="0"/>
            </a:rPr>
            <a:t>Kapitalschutz („Limitation </a:t>
          </a:r>
          <a:r>
            <a:rPr lang="de-DE" sz="1800" dirty="0" err="1">
              <a:latin typeface="Arial" panose="020B0604020202020204" pitchFamily="34" charset="0"/>
              <a:cs typeface="Arial" panose="020B0604020202020204" pitchFamily="34" charset="0"/>
            </a:rPr>
            <a:t>Language</a:t>
          </a:r>
          <a:r>
            <a:rPr lang="de-DE" sz="1800" dirty="0">
              <a:latin typeface="Arial" panose="020B0604020202020204" pitchFamily="34" charset="0"/>
              <a:cs typeface="Arial" panose="020B0604020202020204" pitchFamily="34" charset="0"/>
            </a:rPr>
            <a:t>“)</a:t>
          </a:r>
        </a:p>
      </dgm:t>
    </dgm:pt>
    <dgm:pt modelId="{A9B192D1-0BD4-2442-BB0C-7B2B1A4C5892}" type="parTrans" cxnId="{8D58FC52-6EC7-B445-BFA5-AC9841E0AE5A}">
      <dgm:prSet/>
      <dgm:spPr/>
      <dgm:t>
        <a:bodyPr/>
        <a:lstStyle/>
        <a:p>
          <a:endParaRPr lang="de-DE"/>
        </a:p>
      </dgm:t>
    </dgm:pt>
    <dgm:pt modelId="{EFAA5AD2-4085-6D45-9BE4-B2B9C2ECFEBE}" type="sibTrans" cxnId="{8D58FC52-6EC7-B445-BFA5-AC9841E0AE5A}">
      <dgm:prSet/>
      <dgm:spPr/>
      <dgm:t>
        <a:bodyPr/>
        <a:lstStyle/>
        <a:p>
          <a:endParaRPr lang="de-DE"/>
        </a:p>
      </dgm:t>
    </dgm:pt>
    <dgm:pt modelId="{9E363A7E-5E8D-0840-A334-1377BCF55E01}">
      <dgm:prSet custT="1"/>
      <dgm:spPr/>
      <dgm:t>
        <a:bodyPr/>
        <a:lstStyle/>
        <a:p>
          <a:r>
            <a:rPr lang="de-DE" sz="1800" dirty="0">
              <a:solidFill>
                <a:schemeClr val="accent6">
                  <a:lumMod val="75000"/>
                </a:schemeClr>
              </a:solidFill>
              <a:highlight>
                <a:srgbClr val="FFFF00"/>
              </a:highlight>
              <a:latin typeface="Arial" panose="020B0604020202020204" pitchFamily="34" charset="0"/>
              <a:cs typeface="Arial" panose="020B0604020202020204" pitchFamily="34" charset="0"/>
            </a:rPr>
            <a:t>Laufzeit, Kündigungs- und Suspendierungsrechte</a:t>
          </a:r>
        </a:p>
      </dgm:t>
    </dgm:pt>
    <dgm:pt modelId="{91654BA0-1E55-A64D-B288-EB05957EE2CF}" type="parTrans" cxnId="{2053E2BD-C98A-A949-AD6B-B5B098B0EFE4}">
      <dgm:prSet/>
      <dgm:spPr/>
      <dgm:t>
        <a:bodyPr/>
        <a:lstStyle/>
        <a:p>
          <a:endParaRPr lang="de-DE"/>
        </a:p>
      </dgm:t>
    </dgm:pt>
    <dgm:pt modelId="{229AF43F-414D-C74B-8368-6E3BC6B753A6}" type="sibTrans" cxnId="{2053E2BD-C98A-A949-AD6B-B5B098B0EFE4}">
      <dgm:prSet/>
      <dgm:spPr/>
      <dgm:t>
        <a:bodyPr/>
        <a:lstStyle/>
        <a:p>
          <a:endParaRPr lang="de-DE"/>
        </a:p>
      </dgm:t>
    </dgm:pt>
    <dgm:pt modelId="{C3F49D91-3FF0-E04A-A880-2B4BA883A14E}">
      <dgm:prSet custT="1"/>
      <dgm:spPr/>
      <dgm:t>
        <a:bodyPr/>
        <a:lstStyle/>
        <a:p>
          <a:r>
            <a:rPr lang="de-DE" sz="1800" dirty="0">
              <a:latin typeface="Arial" panose="020B0604020202020204" pitchFamily="34" charset="0"/>
              <a:cs typeface="Arial" panose="020B0604020202020204" pitchFamily="34" charset="0"/>
            </a:rPr>
            <a:t>Kreditrahmen und Konditionen</a:t>
          </a:r>
        </a:p>
      </dgm:t>
    </dgm:pt>
    <dgm:pt modelId="{076EB4B2-0F14-CE47-A470-81F3DA0BCDB4}" type="parTrans" cxnId="{D87A9D08-B0A2-5B43-A1E2-54266EDF3BCA}">
      <dgm:prSet/>
      <dgm:spPr/>
      <dgm:t>
        <a:bodyPr/>
        <a:lstStyle/>
        <a:p>
          <a:endParaRPr lang="de-DE"/>
        </a:p>
      </dgm:t>
    </dgm:pt>
    <dgm:pt modelId="{014FF16D-CA63-B443-95AC-04A19443E9AC}" type="sibTrans" cxnId="{D87A9D08-B0A2-5B43-A1E2-54266EDF3BCA}">
      <dgm:prSet/>
      <dgm:spPr/>
      <dgm:t>
        <a:bodyPr/>
        <a:lstStyle/>
        <a:p>
          <a:endParaRPr lang="de-DE"/>
        </a:p>
      </dgm:t>
    </dgm:pt>
    <dgm:pt modelId="{27B2D0EA-6B50-8D43-9BF4-38BF93CA87D5}">
      <dgm:prSet custT="1"/>
      <dgm:spPr/>
      <dgm:t>
        <a:bodyPr/>
        <a:lstStyle/>
        <a:p>
          <a:r>
            <a:rPr lang="de-DE" sz="1800" dirty="0">
              <a:latin typeface="Arial" panose="020B0604020202020204" pitchFamily="34" charset="0"/>
              <a:cs typeface="Arial" panose="020B0604020202020204" pitchFamily="34" charset="0"/>
            </a:rPr>
            <a:t>Haftung</a:t>
          </a:r>
          <a:endParaRPr lang="de-DE" sz="500" dirty="0">
            <a:latin typeface="Arial" panose="020B0604020202020204" pitchFamily="34" charset="0"/>
            <a:cs typeface="Arial" panose="020B0604020202020204" pitchFamily="34" charset="0"/>
          </a:endParaRPr>
        </a:p>
      </dgm:t>
    </dgm:pt>
    <dgm:pt modelId="{D6239B4A-59C3-0745-9C33-1A86D6A1FB1E}" type="parTrans" cxnId="{E88F22AD-5A7E-4E4E-BA5D-BE965999F30A}">
      <dgm:prSet/>
      <dgm:spPr/>
      <dgm:t>
        <a:bodyPr/>
        <a:lstStyle/>
        <a:p>
          <a:endParaRPr lang="de-DE"/>
        </a:p>
      </dgm:t>
    </dgm:pt>
    <dgm:pt modelId="{60E50384-E102-2A46-8C0D-96BD5DF7CC27}" type="sibTrans" cxnId="{E88F22AD-5A7E-4E4E-BA5D-BE965999F30A}">
      <dgm:prSet/>
      <dgm:spPr/>
      <dgm:t>
        <a:bodyPr/>
        <a:lstStyle/>
        <a:p>
          <a:endParaRPr lang="de-DE"/>
        </a:p>
      </dgm:t>
    </dgm:pt>
    <dgm:pt modelId="{9907B5BE-D2A3-174B-A316-2FCE91C5E237}" type="pres">
      <dgm:prSet presAssocID="{110E42AE-4D82-234E-9612-E3DF5373A946}" presName="linear" presStyleCnt="0">
        <dgm:presLayoutVars>
          <dgm:animLvl val="lvl"/>
          <dgm:resizeHandles val="exact"/>
        </dgm:presLayoutVars>
      </dgm:prSet>
      <dgm:spPr/>
      <dgm:t>
        <a:bodyPr/>
        <a:lstStyle/>
        <a:p>
          <a:endParaRPr lang="de-DE"/>
        </a:p>
      </dgm:t>
    </dgm:pt>
    <dgm:pt modelId="{E0774E0F-B805-7D4B-B2C7-CCA2533DE0D2}" type="pres">
      <dgm:prSet presAssocID="{F676DB9B-22F0-284B-8306-3A794BB710AE}" presName="parentText" presStyleLbl="node1" presStyleIdx="0" presStyleCnt="8" custScaleY="95906" custLinFactNeighborX="353" custLinFactNeighborY="46382">
        <dgm:presLayoutVars>
          <dgm:chMax val="0"/>
          <dgm:bulletEnabled val="1"/>
        </dgm:presLayoutVars>
      </dgm:prSet>
      <dgm:spPr/>
      <dgm:t>
        <a:bodyPr/>
        <a:lstStyle/>
        <a:p>
          <a:endParaRPr lang="de-DE"/>
        </a:p>
      </dgm:t>
    </dgm:pt>
    <dgm:pt modelId="{577AD205-FD10-E949-990A-44BBDEEE4CAA}" type="pres">
      <dgm:prSet presAssocID="{C6D41E3F-DDF9-0549-BE81-E5C6DD70E835}" presName="spacer" presStyleCnt="0"/>
      <dgm:spPr/>
    </dgm:pt>
    <dgm:pt modelId="{5392995B-EE74-1F43-B96A-8553E979587B}" type="pres">
      <dgm:prSet presAssocID="{EAC976DC-B8B3-D741-84C9-A9C0ABCDBFB1}" presName="parentText" presStyleLbl="node1" presStyleIdx="1" presStyleCnt="8">
        <dgm:presLayoutVars>
          <dgm:chMax val="0"/>
          <dgm:bulletEnabled val="1"/>
        </dgm:presLayoutVars>
      </dgm:prSet>
      <dgm:spPr/>
      <dgm:t>
        <a:bodyPr/>
        <a:lstStyle/>
        <a:p>
          <a:endParaRPr lang="de-DE"/>
        </a:p>
      </dgm:t>
    </dgm:pt>
    <dgm:pt modelId="{73122374-E5F6-1A49-98AB-E6563E40422B}" type="pres">
      <dgm:prSet presAssocID="{2A014F7E-BA26-1A42-B641-58193B77E9C9}" presName="spacer" presStyleCnt="0"/>
      <dgm:spPr/>
    </dgm:pt>
    <dgm:pt modelId="{F2DAF152-A7A0-C44F-8704-07BBD9AA605C}" type="pres">
      <dgm:prSet presAssocID="{DCB409D1-7A3A-CE48-9DA1-36BA97ADB4AA}" presName="parentText" presStyleLbl="node1" presStyleIdx="2" presStyleCnt="8">
        <dgm:presLayoutVars>
          <dgm:chMax val="0"/>
          <dgm:bulletEnabled val="1"/>
        </dgm:presLayoutVars>
      </dgm:prSet>
      <dgm:spPr/>
      <dgm:t>
        <a:bodyPr/>
        <a:lstStyle/>
        <a:p>
          <a:endParaRPr lang="de-DE"/>
        </a:p>
      </dgm:t>
    </dgm:pt>
    <dgm:pt modelId="{EE420FB2-6F5D-A940-85FC-A83356516C62}" type="pres">
      <dgm:prSet presAssocID="{F0AEA9CE-0617-334F-ADAF-8AE1A368F65B}" presName="spacer" presStyleCnt="0"/>
      <dgm:spPr/>
    </dgm:pt>
    <dgm:pt modelId="{333E4B8A-0A67-DB42-8FDF-54C4AD0CF27B}" type="pres">
      <dgm:prSet presAssocID="{BDD7B85D-7C8F-C141-9164-31C5E0EFD406}" presName="parentText" presStyleLbl="node1" presStyleIdx="3" presStyleCnt="8">
        <dgm:presLayoutVars>
          <dgm:chMax val="0"/>
          <dgm:bulletEnabled val="1"/>
        </dgm:presLayoutVars>
      </dgm:prSet>
      <dgm:spPr/>
      <dgm:t>
        <a:bodyPr/>
        <a:lstStyle/>
        <a:p>
          <a:endParaRPr lang="de-DE"/>
        </a:p>
      </dgm:t>
    </dgm:pt>
    <dgm:pt modelId="{B611BA60-914F-1848-97FB-A1DE02EE343F}" type="pres">
      <dgm:prSet presAssocID="{A8A082A9-6FFB-8C47-ACCD-01F4B2FA7CB6}" presName="spacer" presStyleCnt="0"/>
      <dgm:spPr/>
    </dgm:pt>
    <dgm:pt modelId="{95C8BCF1-7D05-644A-8576-92FD67E55D51}" type="pres">
      <dgm:prSet presAssocID="{FEEBEBE0-8B97-364B-BDA4-E9AF746B0D4D}" presName="parentText" presStyleLbl="node1" presStyleIdx="4" presStyleCnt="8">
        <dgm:presLayoutVars>
          <dgm:chMax val="0"/>
          <dgm:bulletEnabled val="1"/>
        </dgm:presLayoutVars>
      </dgm:prSet>
      <dgm:spPr/>
      <dgm:t>
        <a:bodyPr/>
        <a:lstStyle/>
        <a:p>
          <a:endParaRPr lang="de-DE"/>
        </a:p>
      </dgm:t>
    </dgm:pt>
    <dgm:pt modelId="{2EEABE78-51E1-694E-943C-C34E070138C5}" type="pres">
      <dgm:prSet presAssocID="{EFAA5AD2-4085-6D45-9BE4-B2B9C2ECFEBE}" presName="spacer" presStyleCnt="0"/>
      <dgm:spPr/>
    </dgm:pt>
    <dgm:pt modelId="{4F4FA954-6134-A94F-B27B-1EAC240448F8}" type="pres">
      <dgm:prSet presAssocID="{9E363A7E-5E8D-0840-A334-1377BCF55E01}" presName="parentText" presStyleLbl="node1" presStyleIdx="5" presStyleCnt="8" custLinFactNeighborX="521" custLinFactNeighborY="16181">
        <dgm:presLayoutVars>
          <dgm:chMax val="0"/>
          <dgm:bulletEnabled val="1"/>
        </dgm:presLayoutVars>
      </dgm:prSet>
      <dgm:spPr/>
      <dgm:t>
        <a:bodyPr/>
        <a:lstStyle/>
        <a:p>
          <a:endParaRPr lang="de-DE"/>
        </a:p>
      </dgm:t>
    </dgm:pt>
    <dgm:pt modelId="{318987E3-F7CC-DE4A-9708-FC75E252CDB9}" type="pres">
      <dgm:prSet presAssocID="{229AF43F-414D-C74B-8368-6E3BC6B753A6}" presName="spacer" presStyleCnt="0"/>
      <dgm:spPr/>
    </dgm:pt>
    <dgm:pt modelId="{E1347D7F-1E5F-D841-8E8A-F183612AD057}" type="pres">
      <dgm:prSet presAssocID="{C3F49D91-3FF0-E04A-A880-2B4BA883A14E}" presName="parentText" presStyleLbl="node1" presStyleIdx="6" presStyleCnt="8">
        <dgm:presLayoutVars>
          <dgm:chMax val="0"/>
          <dgm:bulletEnabled val="1"/>
        </dgm:presLayoutVars>
      </dgm:prSet>
      <dgm:spPr/>
      <dgm:t>
        <a:bodyPr/>
        <a:lstStyle/>
        <a:p>
          <a:endParaRPr lang="de-DE"/>
        </a:p>
      </dgm:t>
    </dgm:pt>
    <dgm:pt modelId="{1A0B619F-7B74-9343-9028-3BDF5A3219FD}" type="pres">
      <dgm:prSet presAssocID="{014FF16D-CA63-B443-95AC-04A19443E9AC}" presName="spacer" presStyleCnt="0"/>
      <dgm:spPr/>
    </dgm:pt>
    <dgm:pt modelId="{C8548479-6A28-144D-9390-3820DC13CAAA}" type="pres">
      <dgm:prSet presAssocID="{27B2D0EA-6B50-8D43-9BF4-38BF93CA87D5}" presName="parentText" presStyleLbl="node1" presStyleIdx="7" presStyleCnt="8">
        <dgm:presLayoutVars>
          <dgm:chMax val="0"/>
          <dgm:bulletEnabled val="1"/>
        </dgm:presLayoutVars>
      </dgm:prSet>
      <dgm:spPr/>
      <dgm:t>
        <a:bodyPr/>
        <a:lstStyle/>
        <a:p>
          <a:endParaRPr lang="de-DE"/>
        </a:p>
      </dgm:t>
    </dgm:pt>
  </dgm:ptLst>
  <dgm:cxnLst>
    <dgm:cxn modelId="{43F0D400-AEB2-FE4C-9AC3-D11816D8421F}" srcId="{110E42AE-4D82-234E-9612-E3DF5373A946}" destId="{DCB409D1-7A3A-CE48-9DA1-36BA97ADB4AA}" srcOrd="2" destOrd="0" parTransId="{DCDBF99C-E41F-F242-BFCD-15356DF05993}" sibTransId="{F0AEA9CE-0617-334F-ADAF-8AE1A368F65B}"/>
    <dgm:cxn modelId="{D87A9D08-B0A2-5B43-A1E2-54266EDF3BCA}" srcId="{110E42AE-4D82-234E-9612-E3DF5373A946}" destId="{C3F49D91-3FF0-E04A-A880-2B4BA883A14E}" srcOrd="6" destOrd="0" parTransId="{076EB4B2-0F14-CE47-A470-81F3DA0BCDB4}" sibTransId="{014FF16D-CA63-B443-95AC-04A19443E9AC}"/>
    <dgm:cxn modelId="{F55BA5FC-99CE-477D-A510-90C4728932B9}" type="presOf" srcId="{BDD7B85D-7C8F-C141-9164-31C5E0EFD406}" destId="{333E4B8A-0A67-DB42-8FDF-54C4AD0CF27B}" srcOrd="0" destOrd="0" presId="urn:microsoft.com/office/officeart/2005/8/layout/vList2"/>
    <dgm:cxn modelId="{9748A9BC-9780-4A67-BCB9-611D70972243}" type="presOf" srcId="{9E363A7E-5E8D-0840-A334-1377BCF55E01}" destId="{4F4FA954-6134-A94F-B27B-1EAC240448F8}" srcOrd="0" destOrd="0" presId="urn:microsoft.com/office/officeart/2005/8/layout/vList2"/>
    <dgm:cxn modelId="{8D58FC52-6EC7-B445-BFA5-AC9841E0AE5A}" srcId="{110E42AE-4D82-234E-9612-E3DF5373A946}" destId="{FEEBEBE0-8B97-364B-BDA4-E9AF746B0D4D}" srcOrd="4" destOrd="0" parTransId="{A9B192D1-0BD4-2442-BB0C-7B2B1A4C5892}" sibTransId="{EFAA5AD2-4085-6D45-9BE4-B2B9C2ECFEBE}"/>
    <dgm:cxn modelId="{6E82A408-8804-43BB-9402-974ED586F128}" type="presOf" srcId="{DCB409D1-7A3A-CE48-9DA1-36BA97ADB4AA}" destId="{F2DAF152-A7A0-C44F-8704-07BBD9AA605C}" srcOrd="0" destOrd="0" presId="urn:microsoft.com/office/officeart/2005/8/layout/vList2"/>
    <dgm:cxn modelId="{466E4490-1297-3849-ACC6-DD12AE5A9683}" srcId="{110E42AE-4D82-234E-9612-E3DF5373A946}" destId="{EAC976DC-B8B3-D741-84C9-A9C0ABCDBFB1}" srcOrd="1" destOrd="0" parTransId="{3213F5A4-9D21-8041-B0B8-D4B346D92BA5}" sibTransId="{2A014F7E-BA26-1A42-B641-58193B77E9C9}"/>
    <dgm:cxn modelId="{5EEA8106-6D2A-445E-B7BB-778139CD4D13}" type="presOf" srcId="{27B2D0EA-6B50-8D43-9BF4-38BF93CA87D5}" destId="{C8548479-6A28-144D-9390-3820DC13CAAA}" srcOrd="0" destOrd="0" presId="urn:microsoft.com/office/officeart/2005/8/layout/vList2"/>
    <dgm:cxn modelId="{2C03AD3E-C475-4E0A-9428-C1F559C71C86}" type="presOf" srcId="{110E42AE-4D82-234E-9612-E3DF5373A946}" destId="{9907B5BE-D2A3-174B-A316-2FCE91C5E237}" srcOrd="0" destOrd="0" presId="urn:microsoft.com/office/officeart/2005/8/layout/vList2"/>
    <dgm:cxn modelId="{BD8E2EC7-6E7C-4694-8C02-D9DAD55C6BBF}" type="presOf" srcId="{EAC976DC-B8B3-D741-84C9-A9C0ABCDBFB1}" destId="{5392995B-EE74-1F43-B96A-8553E979587B}" srcOrd="0" destOrd="0" presId="urn:microsoft.com/office/officeart/2005/8/layout/vList2"/>
    <dgm:cxn modelId="{278471A3-2A81-4686-BE8A-37AE2BAB4E87}" type="presOf" srcId="{C3F49D91-3FF0-E04A-A880-2B4BA883A14E}" destId="{E1347D7F-1E5F-D841-8E8A-F183612AD057}" srcOrd="0" destOrd="0" presId="urn:microsoft.com/office/officeart/2005/8/layout/vList2"/>
    <dgm:cxn modelId="{E88F22AD-5A7E-4E4E-BA5D-BE965999F30A}" srcId="{110E42AE-4D82-234E-9612-E3DF5373A946}" destId="{27B2D0EA-6B50-8D43-9BF4-38BF93CA87D5}" srcOrd="7" destOrd="0" parTransId="{D6239B4A-59C3-0745-9C33-1A86D6A1FB1E}" sibTransId="{60E50384-E102-2A46-8C0D-96BD5DF7CC27}"/>
    <dgm:cxn modelId="{2053E2BD-C98A-A949-AD6B-B5B098B0EFE4}" srcId="{110E42AE-4D82-234E-9612-E3DF5373A946}" destId="{9E363A7E-5E8D-0840-A334-1377BCF55E01}" srcOrd="5" destOrd="0" parTransId="{91654BA0-1E55-A64D-B288-EB05957EE2CF}" sibTransId="{229AF43F-414D-C74B-8368-6E3BC6B753A6}"/>
    <dgm:cxn modelId="{3F95BB91-901C-824A-A845-F937E5E674DA}" srcId="{110E42AE-4D82-234E-9612-E3DF5373A946}" destId="{BDD7B85D-7C8F-C141-9164-31C5E0EFD406}" srcOrd="3" destOrd="0" parTransId="{8FC0B004-FBE7-7C45-9582-F31A7DC9C528}" sibTransId="{A8A082A9-6FFB-8C47-ACCD-01F4B2FA7CB6}"/>
    <dgm:cxn modelId="{EE9B9CAB-5445-4F7E-BA5E-645F9C73FE1C}" type="presOf" srcId="{FEEBEBE0-8B97-364B-BDA4-E9AF746B0D4D}" destId="{95C8BCF1-7D05-644A-8576-92FD67E55D51}" srcOrd="0" destOrd="0" presId="urn:microsoft.com/office/officeart/2005/8/layout/vList2"/>
    <dgm:cxn modelId="{A8247537-3662-40C2-9C65-9A4DC95C4A7D}" type="presOf" srcId="{F676DB9B-22F0-284B-8306-3A794BB710AE}" destId="{E0774E0F-B805-7D4B-B2C7-CCA2533DE0D2}" srcOrd="0" destOrd="0" presId="urn:microsoft.com/office/officeart/2005/8/layout/vList2"/>
    <dgm:cxn modelId="{A3C71C84-D20F-FF44-983C-9F29E536B33E}" srcId="{110E42AE-4D82-234E-9612-E3DF5373A946}" destId="{F676DB9B-22F0-284B-8306-3A794BB710AE}" srcOrd="0" destOrd="0" parTransId="{23C96628-2E9D-AA42-AA96-C7FB0A782B78}" sibTransId="{C6D41E3F-DDF9-0549-BE81-E5C6DD70E835}"/>
    <dgm:cxn modelId="{EACBA534-77E6-48D9-8E7E-F17BE71BE5FD}" type="presParOf" srcId="{9907B5BE-D2A3-174B-A316-2FCE91C5E237}" destId="{E0774E0F-B805-7D4B-B2C7-CCA2533DE0D2}" srcOrd="0" destOrd="0" presId="urn:microsoft.com/office/officeart/2005/8/layout/vList2"/>
    <dgm:cxn modelId="{607997D9-D25B-4ADC-90DE-E0D45C60DF29}" type="presParOf" srcId="{9907B5BE-D2A3-174B-A316-2FCE91C5E237}" destId="{577AD205-FD10-E949-990A-44BBDEEE4CAA}" srcOrd="1" destOrd="0" presId="urn:microsoft.com/office/officeart/2005/8/layout/vList2"/>
    <dgm:cxn modelId="{91A00BCF-F5C3-4200-A94F-C9A5A0C22D2B}" type="presParOf" srcId="{9907B5BE-D2A3-174B-A316-2FCE91C5E237}" destId="{5392995B-EE74-1F43-B96A-8553E979587B}" srcOrd="2" destOrd="0" presId="urn:microsoft.com/office/officeart/2005/8/layout/vList2"/>
    <dgm:cxn modelId="{5E7E59DF-FCD8-47E1-8F5C-ADF28F3D9BAA}" type="presParOf" srcId="{9907B5BE-D2A3-174B-A316-2FCE91C5E237}" destId="{73122374-E5F6-1A49-98AB-E6563E40422B}" srcOrd="3" destOrd="0" presId="urn:microsoft.com/office/officeart/2005/8/layout/vList2"/>
    <dgm:cxn modelId="{7E0C382D-507B-4C84-8EE7-4A743DFDDD90}" type="presParOf" srcId="{9907B5BE-D2A3-174B-A316-2FCE91C5E237}" destId="{F2DAF152-A7A0-C44F-8704-07BBD9AA605C}" srcOrd="4" destOrd="0" presId="urn:microsoft.com/office/officeart/2005/8/layout/vList2"/>
    <dgm:cxn modelId="{34684F4A-1FF4-411C-82F3-26BD93A6AAED}" type="presParOf" srcId="{9907B5BE-D2A3-174B-A316-2FCE91C5E237}" destId="{EE420FB2-6F5D-A940-85FC-A83356516C62}" srcOrd="5" destOrd="0" presId="urn:microsoft.com/office/officeart/2005/8/layout/vList2"/>
    <dgm:cxn modelId="{C2EE5613-ADA8-43EE-AB9D-D330648A9780}" type="presParOf" srcId="{9907B5BE-D2A3-174B-A316-2FCE91C5E237}" destId="{333E4B8A-0A67-DB42-8FDF-54C4AD0CF27B}" srcOrd="6" destOrd="0" presId="urn:microsoft.com/office/officeart/2005/8/layout/vList2"/>
    <dgm:cxn modelId="{5D5746B6-73C3-4C9D-A7E8-FD404B8107BB}" type="presParOf" srcId="{9907B5BE-D2A3-174B-A316-2FCE91C5E237}" destId="{B611BA60-914F-1848-97FB-A1DE02EE343F}" srcOrd="7" destOrd="0" presId="urn:microsoft.com/office/officeart/2005/8/layout/vList2"/>
    <dgm:cxn modelId="{611EAB63-00C1-4682-B629-9CBE0824B324}" type="presParOf" srcId="{9907B5BE-D2A3-174B-A316-2FCE91C5E237}" destId="{95C8BCF1-7D05-644A-8576-92FD67E55D51}" srcOrd="8" destOrd="0" presId="urn:microsoft.com/office/officeart/2005/8/layout/vList2"/>
    <dgm:cxn modelId="{DB564345-B3E0-4A0D-850E-BC32A3985CFD}" type="presParOf" srcId="{9907B5BE-D2A3-174B-A316-2FCE91C5E237}" destId="{2EEABE78-51E1-694E-943C-C34E070138C5}" srcOrd="9" destOrd="0" presId="urn:microsoft.com/office/officeart/2005/8/layout/vList2"/>
    <dgm:cxn modelId="{65C4CE9B-DE39-46DE-90BF-4C7D0EDD4F63}" type="presParOf" srcId="{9907B5BE-D2A3-174B-A316-2FCE91C5E237}" destId="{4F4FA954-6134-A94F-B27B-1EAC240448F8}" srcOrd="10" destOrd="0" presId="urn:microsoft.com/office/officeart/2005/8/layout/vList2"/>
    <dgm:cxn modelId="{45B8184C-4413-4C08-B955-912C4D8E509F}" type="presParOf" srcId="{9907B5BE-D2A3-174B-A316-2FCE91C5E237}" destId="{318987E3-F7CC-DE4A-9708-FC75E252CDB9}" srcOrd="11" destOrd="0" presId="urn:microsoft.com/office/officeart/2005/8/layout/vList2"/>
    <dgm:cxn modelId="{F8D2DB35-3579-4FA5-96C8-29DA4993FCD1}" type="presParOf" srcId="{9907B5BE-D2A3-174B-A316-2FCE91C5E237}" destId="{E1347D7F-1E5F-D841-8E8A-F183612AD057}" srcOrd="12" destOrd="0" presId="urn:microsoft.com/office/officeart/2005/8/layout/vList2"/>
    <dgm:cxn modelId="{E0775D56-46FF-4AB2-B282-277702DF3596}" type="presParOf" srcId="{9907B5BE-D2A3-174B-A316-2FCE91C5E237}" destId="{1A0B619F-7B74-9343-9028-3BDF5A3219FD}" srcOrd="13" destOrd="0" presId="urn:microsoft.com/office/officeart/2005/8/layout/vList2"/>
    <dgm:cxn modelId="{332AEB15-8A69-4920-918A-39C8AD118E1D}" type="presParOf" srcId="{9907B5BE-D2A3-174B-A316-2FCE91C5E237}" destId="{C8548479-6A28-144D-9390-3820DC13CAA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5F682-79E5-42E5-889B-DB93EA20BE7E}" type="doc">
      <dgm:prSet loTypeId="urn:microsoft.com/office/officeart/2005/8/layout/hProcess9" loCatId="process" qsTypeId="urn:microsoft.com/office/officeart/2005/8/quickstyle/simple1" qsCatId="simple" csTypeId="urn:microsoft.com/office/officeart/2005/8/colors/accent2_2" csCatId="accent2" phldr="1"/>
      <dgm:spPr/>
    </dgm:pt>
    <dgm:pt modelId="{9DD76204-81C7-468B-91C1-D137351984BC}">
      <dgm:prSet phldrT="[Text]" custT="1"/>
      <dgm:spPr/>
      <dgm:t>
        <a:bodyPr/>
        <a:lstStyle/>
        <a:p>
          <a:r>
            <a:rPr lang="de-DE" sz="1600" dirty="0">
              <a:latin typeface="+mn-lt"/>
            </a:rPr>
            <a:t>Gegen-stand der </a:t>
          </a:r>
          <a:r>
            <a:rPr lang="de-DE" sz="1600" dirty="0" err="1">
              <a:latin typeface="+mn-lt"/>
            </a:rPr>
            <a:t>Sacheinla-ge</a:t>
          </a:r>
          <a:r>
            <a:rPr lang="de-DE" sz="1600" dirty="0">
              <a:latin typeface="+mn-lt"/>
            </a:rPr>
            <a:t> benennen (z.B. Forderung)</a:t>
          </a:r>
        </a:p>
      </dgm:t>
    </dgm:pt>
    <dgm:pt modelId="{3DB121AE-C7D7-41B1-82B9-588FED9DCE07}" type="parTrans" cxnId="{B0A02E19-4E6D-417B-A87F-FEA2165873E7}">
      <dgm:prSet/>
      <dgm:spPr/>
      <dgm:t>
        <a:bodyPr/>
        <a:lstStyle/>
        <a:p>
          <a:endParaRPr lang="de-DE"/>
        </a:p>
      </dgm:t>
    </dgm:pt>
    <dgm:pt modelId="{6C56D14F-56E9-4817-B9E9-B98B71824409}" type="sibTrans" cxnId="{B0A02E19-4E6D-417B-A87F-FEA2165873E7}">
      <dgm:prSet/>
      <dgm:spPr/>
      <dgm:t>
        <a:bodyPr/>
        <a:lstStyle/>
        <a:p>
          <a:endParaRPr lang="de-DE"/>
        </a:p>
      </dgm:t>
    </dgm:pt>
    <dgm:pt modelId="{AC0F72FF-F067-4038-827A-5116A0732484}">
      <dgm:prSet phldrT="[Text]" custT="1"/>
      <dgm:spPr/>
      <dgm:t>
        <a:bodyPr/>
        <a:lstStyle/>
        <a:p>
          <a:r>
            <a:rPr lang="de-DE" sz="1600" dirty="0">
              <a:latin typeface="+mn-lt"/>
              <a:cs typeface="Arial" panose="020B0604020202020204" pitchFamily="34" charset="0"/>
            </a:rPr>
            <a:t>Abschluss Ein-bringungs-vertrag (außerhalb der Satzung)</a:t>
          </a:r>
        </a:p>
      </dgm:t>
    </dgm:pt>
    <dgm:pt modelId="{2B304BA6-01A5-4BC4-842C-7F676C36196D}" type="parTrans" cxnId="{86E61B7F-CF7A-4E14-B759-8AB84BF7F09B}">
      <dgm:prSet/>
      <dgm:spPr/>
      <dgm:t>
        <a:bodyPr/>
        <a:lstStyle/>
        <a:p>
          <a:endParaRPr lang="de-DE"/>
        </a:p>
      </dgm:t>
    </dgm:pt>
    <dgm:pt modelId="{9A0D5F6B-59FE-43E4-AD7D-ECBBBBC062BA}" type="sibTrans" cxnId="{86E61B7F-CF7A-4E14-B759-8AB84BF7F09B}">
      <dgm:prSet/>
      <dgm:spPr/>
      <dgm:t>
        <a:bodyPr/>
        <a:lstStyle/>
        <a:p>
          <a:endParaRPr lang="de-DE"/>
        </a:p>
      </dgm:t>
    </dgm:pt>
    <dgm:pt modelId="{DF5F2C07-0E35-49B3-AA90-71EBA69D71A3}">
      <dgm:prSet phldrT="[Text]" custT="1"/>
      <dgm:spPr/>
      <dgm:t>
        <a:bodyPr/>
        <a:lstStyle/>
        <a:p>
          <a:r>
            <a:rPr lang="de-DE" sz="1600" dirty="0">
              <a:latin typeface="+mn-lt"/>
            </a:rPr>
            <a:t>Gründungsbericht: Angaben zur Werthaltig-</a:t>
          </a:r>
          <a:r>
            <a:rPr lang="de-DE" sz="1600" dirty="0" err="1">
              <a:latin typeface="+mn-lt"/>
            </a:rPr>
            <a:t>keit</a:t>
          </a:r>
          <a:endParaRPr lang="de-DE" sz="1600" dirty="0">
            <a:latin typeface="+mn-lt"/>
          </a:endParaRPr>
        </a:p>
      </dgm:t>
    </dgm:pt>
    <dgm:pt modelId="{77220B0E-2242-4C68-B1A8-AF4672086351}" type="parTrans" cxnId="{38623526-A260-4D5D-BE6F-02DFC76E09B0}">
      <dgm:prSet/>
      <dgm:spPr/>
      <dgm:t>
        <a:bodyPr/>
        <a:lstStyle/>
        <a:p>
          <a:endParaRPr lang="de-DE"/>
        </a:p>
      </dgm:t>
    </dgm:pt>
    <dgm:pt modelId="{F494510F-383A-40BC-82B0-4328B169F449}" type="sibTrans" cxnId="{38623526-A260-4D5D-BE6F-02DFC76E09B0}">
      <dgm:prSet/>
      <dgm:spPr/>
      <dgm:t>
        <a:bodyPr/>
        <a:lstStyle/>
        <a:p>
          <a:endParaRPr lang="de-DE"/>
        </a:p>
      </dgm:t>
    </dgm:pt>
    <dgm:pt modelId="{9153586A-D636-46A4-ACF2-C9A054A381E8}">
      <dgm:prSet phldrT="[Text]" custT="1"/>
      <dgm:spPr/>
      <dgm:t>
        <a:bodyPr/>
        <a:lstStyle/>
        <a:p>
          <a:r>
            <a:rPr lang="de-DE" sz="1600" dirty="0">
              <a:latin typeface="+mn-lt"/>
            </a:rPr>
            <a:t>Voll-ständige Leistung der Sach-einlage (1/4 nicht </a:t>
          </a:r>
          <a:r>
            <a:rPr lang="de-DE" sz="1600" dirty="0" err="1">
              <a:latin typeface="+mn-lt"/>
            </a:rPr>
            <a:t>ausrei-chend</a:t>
          </a:r>
          <a:r>
            <a:rPr lang="de-DE" sz="1600" dirty="0">
              <a:latin typeface="+mn-lt"/>
            </a:rPr>
            <a:t>)</a:t>
          </a:r>
        </a:p>
      </dgm:t>
    </dgm:pt>
    <dgm:pt modelId="{9F2DACAE-8B01-4BEF-8F5B-D78E481A0BA0}" type="parTrans" cxnId="{9917CCCB-BE0B-4FA1-9FC1-D31A6C941AFC}">
      <dgm:prSet/>
      <dgm:spPr/>
      <dgm:t>
        <a:bodyPr/>
        <a:lstStyle/>
        <a:p>
          <a:endParaRPr lang="de-DE"/>
        </a:p>
      </dgm:t>
    </dgm:pt>
    <dgm:pt modelId="{D148AE98-9DC6-4A19-BB51-3B665801641B}" type="sibTrans" cxnId="{9917CCCB-BE0B-4FA1-9FC1-D31A6C941AFC}">
      <dgm:prSet/>
      <dgm:spPr/>
      <dgm:t>
        <a:bodyPr/>
        <a:lstStyle/>
        <a:p>
          <a:endParaRPr lang="de-DE"/>
        </a:p>
      </dgm:t>
    </dgm:pt>
    <dgm:pt modelId="{AAC0DE9B-A373-44EC-AF63-6365E5FF9E7B}">
      <dgm:prSet phldrT="[Text]" custT="1"/>
      <dgm:spPr/>
      <dgm:t>
        <a:bodyPr/>
        <a:lstStyle/>
        <a:p>
          <a:r>
            <a:rPr lang="de-DE" sz="1600" dirty="0">
              <a:latin typeface="+mn-lt"/>
            </a:rPr>
            <a:t>Gründungsprüfung</a:t>
          </a:r>
        </a:p>
      </dgm:t>
    </dgm:pt>
    <dgm:pt modelId="{CFD75F12-E30E-4A2B-A9D4-13B53D94B121}" type="parTrans" cxnId="{498AE980-102D-4CF8-859E-51C3B99A1511}">
      <dgm:prSet/>
      <dgm:spPr/>
      <dgm:t>
        <a:bodyPr/>
        <a:lstStyle/>
        <a:p>
          <a:endParaRPr lang="de-DE"/>
        </a:p>
      </dgm:t>
    </dgm:pt>
    <dgm:pt modelId="{81D7B520-513A-4A54-B9AF-625CE8F42FC8}" type="sibTrans" cxnId="{498AE980-102D-4CF8-859E-51C3B99A1511}">
      <dgm:prSet/>
      <dgm:spPr/>
      <dgm:t>
        <a:bodyPr/>
        <a:lstStyle/>
        <a:p>
          <a:endParaRPr lang="de-DE"/>
        </a:p>
      </dgm:t>
    </dgm:pt>
    <dgm:pt modelId="{BAFD6B99-4232-4B90-8D6C-C2C958797FC9}">
      <dgm:prSet phldrT="[Text]" custT="1"/>
      <dgm:spPr/>
      <dgm:t>
        <a:bodyPr/>
        <a:lstStyle/>
        <a:p>
          <a:r>
            <a:rPr lang="de-DE" sz="1600" dirty="0">
              <a:latin typeface="+mn-lt"/>
            </a:rPr>
            <a:t>Anmeldung zum Handelsregister</a:t>
          </a:r>
        </a:p>
      </dgm:t>
    </dgm:pt>
    <dgm:pt modelId="{F066BCE2-EA35-4FE8-9F8C-2499DF01804A}" type="parTrans" cxnId="{5ACEE49D-5ACE-4D88-8DED-85652E06D9F1}">
      <dgm:prSet/>
      <dgm:spPr/>
      <dgm:t>
        <a:bodyPr/>
        <a:lstStyle/>
        <a:p>
          <a:endParaRPr lang="de-DE"/>
        </a:p>
      </dgm:t>
    </dgm:pt>
    <dgm:pt modelId="{CF8D9A14-D8E6-4715-8F31-6BE9978B39BF}" type="sibTrans" cxnId="{5ACEE49D-5ACE-4D88-8DED-85652E06D9F1}">
      <dgm:prSet/>
      <dgm:spPr/>
      <dgm:t>
        <a:bodyPr/>
        <a:lstStyle/>
        <a:p>
          <a:endParaRPr lang="de-DE"/>
        </a:p>
      </dgm:t>
    </dgm:pt>
    <dgm:pt modelId="{E0B25712-8462-41D4-A7B2-02206F0D5B5C}" type="pres">
      <dgm:prSet presAssocID="{D275F682-79E5-42E5-889B-DB93EA20BE7E}" presName="CompostProcess" presStyleCnt="0">
        <dgm:presLayoutVars>
          <dgm:dir/>
          <dgm:resizeHandles val="exact"/>
        </dgm:presLayoutVars>
      </dgm:prSet>
      <dgm:spPr/>
    </dgm:pt>
    <dgm:pt modelId="{8CD23549-E39A-4062-B789-818086FCDF2E}" type="pres">
      <dgm:prSet presAssocID="{D275F682-79E5-42E5-889B-DB93EA20BE7E}" presName="arrow" presStyleLbl="bgShp" presStyleIdx="0" presStyleCnt="1"/>
      <dgm:spPr/>
    </dgm:pt>
    <dgm:pt modelId="{B6E15BBD-5493-4FF0-9C25-7F3AECB7655C}" type="pres">
      <dgm:prSet presAssocID="{D275F682-79E5-42E5-889B-DB93EA20BE7E}" presName="linearProcess" presStyleCnt="0"/>
      <dgm:spPr/>
    </dgm:pt>
    <dgm:pt modelId="{BBEA361A-A020-4B36-A1EB-9AB92C6F9FBF}" type="pres">
      <dgm:prSet presAssocID="{9DD76204-81C7-468B-91C1-D137351984BC}" presName="textNode" presStyleLbl="node1" presStyleIdx="0" presStyleCnt="6">
        <dgm:presLayoutVars>
          <dgm:bulletEnabled val="1"/>
        </dgm:presLayoutVars>
      </dgm:prSet>
      <dgm:spPr/>
      <dgm:t>
        <a:bodyPr/>
        <a:lstStyle/>
        <a:p>
          <a:endParaRPr lang="de-DE"/>
        </a:p>
      </dgm:t>
    </dgm:pt>
    <dgm:pt modelId="{E9706835-88BD-45E0-95D4-9A13396B6473}" type="pres">
      <dgm:prSet presAssocID="{6C56D14F-56E9-4817-B9E9-B98B71824409}" presName="sibTrans" presStyleCnt="0"/>
      <dgm:spPr/>
    </dgm:pt>
    <dgm:pt modelId="{0C1DE9B0-A70C-44C5-99F5-EA78A978D6B3}" type="pres">
      <dgm:prSet presAssocID="{AC0F72FF-F067-4038-827A-5116A0732484}" presName="textNode" presStyleLbl="node1" presStyleIdx="1" presStyleCnt="6">
        <dgm:presLayoutVars>
          <dgm:bulletEnabled val="1"/>
        </dgm:presLayoutVars>
      </dgm:prSet>
      <dgm:spPr/>
      <dgm:t>
        <a:bodyPr/>
        <a:lstStyle/>
        <a:p>
          <a:endParaRPr lang="de-DE"/>
        </a:p>
      </dgm:t>
    </dgm:pt>
    <dgm:pt modelId="{1756930E-F813-4A46-AE89-44C52158672E}" type="pres">
      <dgm:prSet presAssocID="{9A0D5F6B-59FE-43E4-AD7D-ECBBBBC062BA}" presName="sibTrans" presStyleCnt="0"/>
      <dgm:spPr/>
    </dgm:pt>
    <dgm:pt modelId="{4E058384-D396-4988-AFFC-677808E16F29}" type="pres">
      <dgm:prSet presAssocID="{DF5F2C07-0E35-49B3-AA90-71EBA69D71A3}" presName="textNode" presStyleLbl="node1" presStyleIdx="2" presStyleCnt="6">
        <dgm:presLayoutVars>
          <dgm:bulletEnabled val="1"/>
        </dgm:presLayoutVars>
      </dgm:prSet>
      <dgm:spPr/>
      <dgm:t>
        <a:bodyPr/>
        <a:lstStyle/>
        <a:p>
          <a:endParaRPr lang="de-DE"/>
        </a:p>
      </dgm:t>
    </dgm:pt>
    <dgm:pt modelId="{873557CF-437A-47BA-B4D7-4BDE6F1A1BF8}" type="pres">
      <dgm:prSet presAssocID="{F494510F-383A-40BC-82B0-4328B169F449}" presName="sibTrans" presStyleCnt="0"/>
      <dgm:spPr/>
    </dgm:pt>
    <dgm:pt modelId="{EA2AC120-4211-47FA-B797-2C351B6578F2}" type="pres">
      <dgm:prSet presAssocID="{AAC0DE9B-A373-44EC-AF63-6365E5FF9E7B}" presName="textNode" presStyleLbl="node1" presStyleIdx="3" presStyleCnt="6">
        <dgm:presLayoutVars>
          <dgm:bulletEnabled val="1"/>
        </dgm:presLayoutVars>
      </dgm:prSet>
      <dgm:spPr/>
      <dgm:t>
        <a:bodyPr/>
        <a:lstStyle/>
        <a:p>
          <a:endParaRPr lang="de-DE"/>
        </a:p>
      </dgm:t>
    </dgm:pt>
    <dgm:pt modelId="{CD0960DD-A7CA-410F-A8A2-E851F1129F97}" type="pres">
      <dgm:prSet presAssocID="{81D7B520-513A-4A54-B9AF-625CE8F42FC8}" presName="sibTrans" presStyleCnt="0"/>
      <dgm:spPr/>
    </dgm:pt>
    <dgm:pt modelId="{677CABED-4C7F-4941-8BD0-2FD36A967CF5}" type="pres">
      <dgm:prSet presAssocID="{9153586A-D636-46A4-ACF2-C9A054A381E8}" presName="textNode" presStyleLbl="node1" presStyleIdx="4" presStyleCnt="6">
        <dgm:presLayoutVars>
          <dgm:bulletEnabled val="1"/>
        </dgm:presLayoutVars>
      </dgm:prSet>
      <dgm:spPr/>
      <dgm:t>
        <a:bodyPr/>
        <a:lstStyle/>
        <a:p>
          <a:endParaRPr lang="de-DE"/>
        </a:p>
      </dgm:t>
    </dgm:pt>
    <dgm:pt modelId="{8F559C74-6A53-4272-BE6E-D70DA32512B2}" type="pres">
      <dgm:prSet presAssocID="{D148AE98-9DC6-4A19-BB51-3B665801641B}" presName="sibTrans" presStyleCnt="0"/>
      <dgm:spPr/>
    </dgm:pt>
    <dgm:pt modelId="{DDBE165F-7B49-4BD8-B798-06048FA4D2F6}" type="pres">
      <dgm:prSet presAssocID="{BAFD6B99-4232-4B90-8D6C-C2C958797FC9}" presName="textNode" presStyleLbl="node1" presStyleIdx="5" presStyleCnt="6">
        <dgm:presLayoutVars>
          <dgm:bulletEnabled val="1"/>
        </dgm:presLayoutVars>
      </dgm:prSet>
      <dgm:spPr/>
      <dgm:t>
        <a:bodyPr/>
        <a:lstStyle/>
        <a:p>
          <a:endParaRPr lang="de-DE"/>
        </a:p>
      </dgm:t>
    </dgm:pt>
  </dgm:ptLst>
  <dgm:cxnLst>
    <dgm:cxn modelId="{988CBD9B-1D10-4860-AAC0-4114DFEB49AC}" type="presOf" srcId="{AC0F72FF-F067-4038-827A-5116A0732484}" destId="{0C1DE9B0-A70C-44C5-99F5-EA78A978D6B3}" srcOrd="0" destOrd="0" presId="urn:microsoft.com/office/officeart/2005/8/layout/hProcess9"/>
    <dgm:cxn modelId="{5ACEE49D-5ACE-4D88-8DED-85652E06D9F1}" srcId="{D275F682-79E5-42E5-889B-DB93EA20BE7E}" destId="{BAFD6B99-4232-4B90-8D6C-C2C958797FC9}" srcOrd="5" destOrd="0" parTransId="{F066BCE2-EA35-4FE8-9F8C-2499DF01804A}" sibTransId="{CF8D9A14-D8E6-4715-8F31-6BE9978B39BF}"/>
    <dgm:cxn modelId="{86E61B7F-CF7A-4E14-B759-8AB84BF7F09B}" srcId="{D275F682-79E5-42E5-889B-DB93EA20BE7E}" destId="{AC0F72FF-F067-4038-827A-5116A0732484}" srcOrd="1" destOrd="0" parTransId="{2B304BA6-01A5-4BC4-842C-7F676C36196D}" sibTransId="{9A0D5F6B-59FE-43E4-AD7D-ECBBBBC062BA}"/>
    <dgm:cxn modelId="{38623526-A260-4D5D-BE6F-02DFC76E09B0}" srcId="{D275F682-79E5-42E5-889B-DB93EA20BE7E}" destId="{DF5F2C07-0E35-49B3-AA90-71EBA69D71A3}" srcOrd="2" destOrd="0" parTransId="{77220B0E-2242-4C68-B1A8-AF4672086351}" sibTransId="{F494510F-383A-40BC-82B0-4328B169F449}"/>
    <dgm:cxn modelId="{A6F87125-0F30-443F-A76A-F54D450AFF56}" type="presOf" srcId="{BAFD6B99-4232-4B90-8D6C-C2C958797FC9}" destId="{DDBE165F-7B49-4BD8-B798-06048FA4D2F6}" srcOrd="0" destOrd="0" presId="urn:microsoft.com/office/officeart/2005/8/layout/hProcess9"/>
    <dgm:cxn modelId="{B0A02E19-4E6D-417B-A87F-FEA2165873E7}" srcId="{D275F682-79E5-42E5-889B-DB93EA20BE7E}" destId="{9DD76204-81C7-468B-91C1-D137351984BC}" srcOrd="0" destOrd="0" parTransId="{3DB121AE-C7D7-41B1-82B9-588FED9DCE07}" sibTransId="{6C56D14F-56E9-4817-B9E9-B98B71824409}"/>
    <dgm:cxn modelId="{F86B12E3-221D-4A49-AB11-299CA8EC1E15}" type="presOf" srcId="{DF5F2C07-0E35-49B3-AA90-71EBA69D71A3}" destId="{4E058384-D396-4988-AFFC-677808E16F29}" srcOrd="0" destOrd="0" presId="urn:microsoft.com/office/officeart/2005/8/layout/hProcess9"/>
    <dgm:cxn modelId="{498AE980-102D-4CF8-859E-51C3B99A1511}" srcId="{D275F682-79E5-42E5-889B-DB93EA20BE7E}" destId="{AAC0DE9B-A373-44EC-AF63-6365E5FF9E7B}" srcOrd="3" destOrd="0" parTransId="{CFD75F12-E30E-4A2B-A9D4-13B53D94B121}" sibTransId="{81D7B520-513A-4A54-B9AF-625CE8F42FC8}"/>
    <dgm:cxn modelId="{8E261836-1CB9-4B0D-AB43-09458EC7BB66}" type="presOf" srcId="{9DD76204-81C7-468B-91C1-D137351984BC}" destId="{BBEA361A-A020-4B36-A1EB-9AB92C6F9FBF}" srcOrd="0" destOrd="0" presId="urn:microsoft.com/office/officeart/2005/8/layout/hProcess9"/>
    <dgm:cxn modelId="{0BCB656D-31CA-4C5A-9806-AFD0A8751BDC}" type="presOf" srcId="{D275F682-79E5-42E5-889B-DB93EA20BE7E}" destId="{E0B25712-8462-41D4-A7B2-02206F0D5B5C}" srcOrd="0" destOrd="0" presId="urn:microsoft.com/office/officeart/2005/8/layout/hProcess9"/>
    <dgm:cxn modelId="{0FB7DA1B-20C5-4012-9994-9F3E1207FEBA}" type="presOf" srcId="{9153586A-D636-46A4-ACF2-C9A054A381E8}" destId="{677CABED-4C7F-4941-8BD0-2FD36A967CF5}" srcOrd="0" destOrd="0" presId="urn:microsoft.com/office/officeart/2005/8/layout/hProcess9"/>
    <dgm:cxn modelId="{9917CCCB-BE0B-4FA1-9FC1-D31A6C941AFC}" srcId="{D275F682-79E5-42E5-889B-DB93EA20BE7E}" destId="{9153586A-D636-46A4-ACF2-C9A054A381E8}" srcOrd="4" destOrd="0" parTransId="{9F2DACAE-8B01-4BEF-8F5B-D78E481A0BA0}" sibTransId="{D148AE98-9DC6-4A19-BB51-3B665801641B}"/>
    <dgm:cxn modelId="{1CC366E6-6475-440D-A944-7E03762B28F5}" type="presOf" srcId="{AAC0DE9B-A373-44EC-AF63-6365E5FF9E7B}" destId="{EA2AC120-4211-47FA-B797-2C351B6578F2}" srcOrd="0" destOrd="0" presId="urn:microsoft.com/office/officeart/2005/8/layout/hProcess9"/>
    <dgm:cxn modelId="{3FC67C56-9987-4AFC-BC7E-CDF820FD70A9}" type="presParOf" srcId="{E0B25712-8462-41D4-A7B2-02206F0D5B5C}" destId="{8CD23549-E39A-4062-B789-818086FCDF2E}" srcOrd="0" destOrd="0" presId="urn:microsoft.com/office/officeart/2005/8/layout/hProcess9"/>
    <dgm:cxn modelId="{4E9042B7-4066-43EF-8136-E46AAB2B60E6}" type="presParOf" srcId="{E0B25712-8462-41D4-A7B2-02206F0D5B5C}" destId="{B6E15BBD-5493-4FF0-9C25-7F3AECB7655C}" srcOrd="1" destOrd="0" presId="urn:microsoft.com/office/officeart/2005/8/layout/hProcess9"/>
    <dgm:cxn modelId="{E2B13056-044D-403A-BFBA-FC6FD6E8469D}" type="presParOf" srcId="{B6E15BBD-5493-4FF0-9C25-7F3AECB7655C}" destId="{BBEA361A-A020-4B36-A1EB-9AB92C6F9FBF}" srcOrd="0" destOrd="0" presId="urn:microsoft.com/office/officeart/2005/8/layout/hProcess9"/>
    <dgm:cxn modelId="{A5904AAD-52E1-46DE-86A1-04BB08200470}" type="presParOf" srcId="{B6E15BBD-5493-4FF0-9C25-7F3AECB7655C}" destId="{E9706835-88BD-45E0-95D4-9A13396B6473}" srcOrd="1" destOrd="0" presId="urn:microsoft.com/office/officeart/2005/8/layout/hProcess9"/>
    <dgm:cxn modelId="{F097D5AA-5040-4C3E-8B4E-8A95E3589EE5}" type="presParOf" srcId="{B6E15BBD-5493-4FF0-9C25-7F3AECB7655C}" destId="{0C1DE9B0-A70C-44C5-99F5-EA78A978D6B3}" srcOrd="2" destOrd="0" presId="urn:microsoft.com/office/officeart/2005/8/layout/hProcess9"/>
    <dgm:cxn modelId="{9B33AE6A-B915-413C-A4A1-8EA4A444591C}" type="presParOf" srcId="{B6E15BBD-5493-4FF0-9C25-7F3AECB7655C}" destId="{1756930E-F813-4A46-AE89-44C52158672E}" srcOrd="3" destOrd="0" presId="urn:microsoft.com/office/officeart/2005/8/layout/hProcess9"/>
    <dgm:cxn modelId="{1C13C01F-E423-4FA7-8B6E-4F4F147E3FE9}" type="presParOf" srcId="{B6E15BBD-5493-4FF0-9C25-7F3AECB7655C}" destId="{4E058384-D396-4988-AFFC-677808E16F29}" srcOrd="4" destOrd="0" presId="urn:microsoft.com/office/officeart/2005/8/layout/hProcess9"/>
    <dgm:cxn modelId="{824C58AB-B425-4C0B-9E49-9DA553F7199B}" type="presParOf" srcId="{B6E15BBD-5493-4FF0-9C25-7F3AECB7655C}" destId="{873557CF-437A-47BA-B4D7-4BDE6F1A1BF8}" srcOrd="5" destOrd="0" presId="urn:microsoft.com/office/officeart/2005/8/layout/hProcess9"/>
    <dgm:cxn modelId="{7589FB1C-F11B-46C4-A134-5F7AD2F032C1}" type="presParOf" srcId="{B6E15BBD-5493-4FF0-9C25-7F3AECB7655C}" destId="{EA2AC120-4211-47FA-B797-2C351B6578F2}" srcOrd="6" destOrd="0" presId="urn:microsoft.com/office/officeart/2005/8/layout/hProcess9"/>
    <dgm:cxn modelId="{56CEB253-05EC-45DF-8177-3A70002CDD0E}" type="presParOf" srcId="{B6E15BBD-5493-4FF0-9C25-7F3AECB7655C}" destId="{CD0960DD-A7CA-410F-A8A2-E851F1129F97}" srcOrd="7" destOrd="0" presId="urn:microsoft.com/office/officeart/2005/8/layout/hProcess9"/>
    <dgm:cxn modelId="{800DF773-70AD-411A-A77E-720212EFF959}" type="presParOf" srcId="{B6E15BBD-5493-4FF0-9C25-7F3AECB7655C}" destId="{677CABED-4C7F-4941-8BD0-2FD36A967CF5}" srcOrd="8" destOrd="0" presId="urn:microsoft.com/office/officeart/2005/8/layout/hProcess9"/>
    <dgm:cxn modelId="{7B06984E-6309-414A-8050-2987A3F19BBE}" type="presParOf" srcId="{B6E15BBD-5493-4FF0-9C25-7F3AECB7655C}" destId="{8F559C74-6A53-4272-BE6E-D70DA32512B2}" srcOrd="9" destOrd="0" presId="urn:microsoft.com/office/officeart/2005/8/layout/hProcess9"/>
    <dgm:cxn modelId="{39F79338-6ABA-4A2F-A2D2-93C0AF591F70}" type="presParOf" srcId="{B6E15BBD-5493-4FF0-9C25-7F3AECB7655C}" destId="{DDBE165F-7B49-4BD8-B798-06048FA4D2F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2120B8-BEF4-47D9-A523-FBE9AF461803}"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de-DE"/>
        </a:p>
      </dgm:t>
    </dgm:pt>
    <dgm:pt modelId="{F313C9F0-E51F-40DE-BCC0-706A5B2A173C}">
      <dgm:prSet phldrT="[Text]" custT="1"/>
      <dgm:spPr/>
      <dgm:t>
        <a:bodyPr/>
        <a:lstStyle/>
        <a:p>
          <a:r>
            <a:rPr lang="de-DE" sz="1800" dirty="0">
              <a:latin typeface="Arial" panose="020B0604020202020204" pitchFamily="34" charset="0"/>
              <a:cs typeface="Arial" panose="020B0604020202020204" pitchFamily="34" charset="0"/>
            </a:rPr>
            <a:t>Aktie</a:t>
          </a:r>
          <a:endParaRPr lang="de-DE" sz="1400" dirty="0">
            <a:latin typeface="Arial" panose="020B0604020202020204" pitchFamily="34" charset="0"/>
            <a:cs typeface="Arial" panose="020B0604020202020204" pitchFamily="34" charset="0"/>
          </a:endParaRPr>
        </a:p>
      </dgm:t>
    </dgm:pt>
    <dgm:pt modelId="{E4C23967-1742-4ADB-88F7-BBB77E6DD83D}" type="parTrans" cxnId="{0A95DFFA-A560-4FFD-AC67-94F53B48BF4D}">
      <dgm:prSet/>
      <dgm:spPr/>
      <dgm:t>
        <a:bodyPr/>
        <a:lstStyle/>
        <a:p>
          <a:endParaRPr lang="de-DE"/>
        </a:p>
      </dgm:t>
    </dgm:pt>
    <dgm:pt modelId="{099F75A1-3780-4662-8162-C2520EE6D92D}" type="sibTrans" cxnId="{0A95DFFA-A560-4FFD-AC67-94F53B48BF4D}">
      <dgm:prSet/>
      <dgm:spPr/>
      <dgm:t>
        <a:bodyPr/>
        <a:lstStyle/>
        <a:p>
          <a:endParaRPr lang="de-DE"/>
        </a:p>
      </dgm:t>
    </dgm:pt>
    <dgm:pt modelId="{9009908D-495B-4579-B4B3-37861DF288C0}">
      <dgm:prSet phldrT="[Text]" custT="1"/>
      <dgm:spPr/>
      <dgm:t>
        <a:bodyPr/>
        <a:lstStyle/>
        <a:p>
          <a:r>
            <a:rPr lang="de-DE" sz="1800" dirty="0">
              <a:latin typeface="Arial" panose="020B0604020202020204" pitchFamily="34" charset="0"/>
              <a:cs typeface="Arial" panose="020B0604020202020204" pitchFamily="34" charset="0"/>
            </a:rPr>
            <a:t>Aktienart</a:t>
          </a:r>
          <a:endParaRPr lang="de-DE" sz="1400" dirty="0">
            <a:latin typeface="Arial" panose="020B0604020202020204" pitchFamily="34" charset="0"/>
            <a:cs typeface="Arial" panose="020B0604020202020204" pitchFamily="34" charset="0"/>
          </a:endParaRPr>
        </a:p>
      </dgm:t>
    </dgm:pt>
    <dgm:pt modelId="{DDA3E84F-DF8F-44FD-BF24-36669853CBDF}" type="parTrans" cxnId="{24084D9E-D5DF-494F-BFBE-06053D1F641B}">
      <dgm:prSet/>
      <dgm:spPr/>
      <dgm:t>
        <a:bodyPr/>
        <a:lstStyle/>
        <a:p>
          <a:endParaRPr lang="de-DE"/>
        </a:p>
      </dgm:t>
    </dgm:pt>
    <dgm:pt modelId="{7B64F34B-1125-47BA-8F1B-26BEA075ED5E}" type="sibTrans" cxnId="{24084D9E-D5DF-494F-BFBE-06053D1F641B}">
      <dgm:prSet/>
      <dgm:spPr/>
      <dgm:t>
        <a:bodyPr/>
        <a:lstStyle/>
        <a:p>
          <a:endParaRPr lang="de-DE"/>
        </a:p>
      </dgm:t>
    </dgm:pt>
    <dgm:pt modelId="{13B89F6F-155F-4F51-949F-1405A2B94E5E}">
      <dgm:prSet phldrT="[Text]" custT="1"/>
      <dgm:spPr/>
      <dgm:t>
        <a:bodyPr/>
        <a:lstStyle/>
        <a:p>
          <a:r>
            <a:rPr lang="de-DE" sz="1800" dirty="0">
              <a:latin typeface="Arial" panose="020B0604020202020204" pitchFamily="34" charset="0"/>
              <a:cs typeface="Arial" panose="020B0604020202020204" pitchFamily="34" charset="0"/>
            </a:rPr>
            <a:t>Inhaber-aktie</a:t>
          </a:r>
          <a:endParaRPr lang="de-DE" sz="1400" dirty="0">
            <a:latin typeface="Arial" panose="020B0604020202020204" pitchFamily="34" charset="0"/>
            <a:cs typeface="Arial" panose="020B0604020202020204" pitchFamily="34" charset="0"/>
          </a:endParaRPr>
        </a:p>
      </dgm:t>
    </dgm:pt>
    <dgm:pt modelId="{4A209293-4888-4BC6-BDA6-CC1192AC6F97}" type="parTrans" cxnId="{F91C4A14-2914-4C9D-8D24-22642079A8AE}">
      <dgm:prSet/>
      <dgm:spPr/>
      <dgm:t>
        <a:bodyPr/>
        <a:lstStyle/>
        <a:p>
          <a:endParaRPr lang="de-DE"/>
        </a:p>
      </dgm:t>
    </dgm:pt>
    <dgm:pt modelId="{A95189AC-D4CB-4B7B-811C-50818B0BB8A3}" type="sibTrans" cxnId="{F91C4A14-2914-4C9D-8D24-22642079A8AE}">
      <dgm:prSet/>
      <dgm:spPr/>
      <dgm:t>
        <a:bodyPr/>
        <a:lstStyle/>
        <a:p>
          <a:endParaRPr lang="de-DE"/>
        </a:p>
      </dgm:t>
    </dgm:pt>
    <dgm:pt modelId="{333D0C6E-A219-46B0-B3B8-93AF5061CDD8}">
      <dgm:prSet phldrT="[Text]" custT="1"/>
      <dgm:spPr/>
      <dgm:t>
        <a:bodyPr/>
        <a:lstStyle/>
        <a:p>
          <a:r>
            <a:rPr lang="de-DE" sz="1800" dirty="0">
              <a:latin typeface="Arial" panose="020B0604020202020204" pitchFamily="34" charset="0"/>
              <a:cs typeface="Arial" panose="020B0604020202020204" pitchFamily="34" charset="0"/>
            </a:rPr>
            <a:t>Namens-aktie</a:t>
          </a:r>
          <a:endParaRPr lang="de-DE" sz="1400" dirty="0">
            <a:latin typeface="Arial" panose="020B0604020202020204" pitchFamily="34" charset="0"/>
            <a:cs typeface="Arial" panose="020B0604020202020204" pitchFamily="34" charset="0"/>
          </a:endParaRPr>
        </a:p>
      </dgm:t>
    </dgm:pt>
    <dgm:pt modelId="{601991B3-613B-4AC0-B36A-4900A62569B6}" type="parTrans" cxnId="{C01E3496-01F7-4F8F-A459-C95D94527298}">
      <dgm:prSet/>
      <dgm:spPr/>
      <dgm:t>
        <a:bodyPr/>
        <a:lstStyle/>
        <a:p>
          <a:endParaRPr lang="de-DE"/>
        </a:p>
      </dgm:t>
    </dgm:pt>
    <dgm:pt modelId="{816471E7-3C59-43EE-AB35-C9EA3D000031}" type="sibTrans" cxnId="{C01E3496-01F7-4F8F-A459-C95D94527298}">
      <dgm:prSet/>
      <dgm:spPr/>
      <dgm:t>
        <a:bodyPr/>
        <a:lstStyle/>
        <a:p>
          <a:endParaRPr lang="de-DE"/>
        </a:p>
      </dgm:t>
    </dgm:pt>
    <dgm:pt modelId="{03B72F69-58A7-4268-9224-7B26BF21ECCB}">
      <dgm:prSet phldrT="[Text]" custT="1"/>
      <dgm:spPr/>
      <dgm:t>
        <a:bodyPr/>
        <a:lstStyle/>
        <a:p>
          <a:r>
            <a:rPr lang="de-DE" sz="1800" dirty="0">
              <a:latin typeface="Arial" panose="020B0604020202020204" pitchFamily="34" charset="0"/>
              <a:cs typeface="Arial" panose="020B0604020202020204" pitchFamily="34" charset="0"/>
            </a:rPr>
            <a:t>Aktien-gattung</a:t>
          </a:r>
          <a:endParaRPr lang="de-DE" sz="1400" dirty="0">
            <a:latin typeface="Arial" panose="020B0604020202020204" pitchFamily="34" charset="0"/>
            <a:cs typeface="Arial" panose="020B0604020202020204" pitchFamily="34" charset="0"/>
          </a:endParaRPr>
        </a:p>
      </dgm:t>
    </dgm:pt>
    <dgm:pt modelId="{FAE83CDB-C248-4A9A-B781-0AD458F8E9FA}" type="parTrans" cxnId="{35BC1D06-4DD0-41EB-B4AC-1124D659DDCF}">
      <dgm:prSet/>
      <dgm:spPr/>
      <dgm:t>
        <a:bodyPr/>
        <a:lstStyle/>
        <a:p>
          <a:endParaRPr lang="de-DE"/>
        </a:p>
      </dgm:t>
    </dgm:pt>
    <dgm:pt modelId="{CF9CA7F7-25C7-4FA5-9652-0A5F6B48BA20}" type="sibTrans" cxnId="{35BC1D06-4DD0-41EB-B4AC-1124D659DDCF}">
      <dgm:prSet/>
      <dgm:spPr/>
      <dgm:t>
        <a:bodyPr/>
        <a:lstStyle/>
        <a:p>
          <a:endParaRPr lang="de-DE"/>
        </a:p>
      </dgm:t>
    </dgm:pt>
    <dgm:pt modelId="{EA9B05D9-D075-4D6E-ABDD-DAE9B5EBDCAA}">
      <dgm:prSet phldrT="[Text]" custT="1"/>
      <dgm:spPr/>
      <dgm:t>
        <a:bodyPr/>
        <a:lstStyle/>
        <a:p>
          <a:r>
            <a:rPr lang="de-DE" sz="1800" dirty="0" err="1">
              <a:latin typeface="Arial" panose="020B0604020202020204" pitchFamily="34" charset="0"/>
              <a:cs typeface="Arial" panose="020B0604020202020204" pitchFamily="34" charset="0"/>
            </a:rPr>
            <a:t>Nennbe-tragsaktie</a:t>
          </a:r>
          <a:endParaRPr lang="de-DE" sz="1400" dirty="0">
            <a:latin typeface="Arial" panose="020B0604020202020204" pitchFamily="34" charset="0"/>
            <a:cs typeface="Arial" panose="020B0604020202020204" pitchFamily="34" charset="0"/>
          </a:endParaRPr>
        </a:p>
      </dgm:t>
    </dgm:pt>
    <dgm:pt modelId="{EE496892-F8FB-4BC4-9B18-C7B40CE8F403}" type="parTrans" cxnId="{D326AF0C-63C5-4478-A2E0-6BE695E9FFA6}">
      <dgm:prSet/>
      <dgm:spPr/>
      <dgm:t>
        <a:bodyPr/>
        <a:lstStyle/>
        <a:p>
          <a:endParaRPr lang="de-DE"/>
        </a:p>
      </dgm:t>
    </dgm:pt>
    <dgm:pt modelId="{5272903A-535A-4D5A-81E2-DA0B292ED637}" type="sibTrans" cxnId="{D326AF0C-63C5-4478-A2E0-6BE695E9FFA6}">
      <dgm:prSet/>
      <dgm:spPr/>
      <dgm:t>
        <a:bodyPr/>
        <a:lstStyle/>
        <a:p>
          <a:endParaRPr lang="de-DE"/>
        </a:p>
      </dgm:t>
    </dgm:pt>
    <dgm:pt modelId="{72C0F1F9-BA76-4166-8A79-EC89ADCE34EC}">
      <dgm:prSet phldrT="[Text]" custT="1"/>
      <dgm:spPr/>
      <dgm:t>
        <a:bodyPr/>
        <a:lstStyle/>
        <a:p>
          <a:r>
            <a:rPr lang="de-DE" sz="1800" dirty="0">
              <a:latin typeface="Arial" panose="020B0604020202020204" pitchFamily="34" charset="0"/>
              <a:cs typeface="Arial" panose="020B0604020202020204" pitchFamily="34" charset="0"/>
            </a:rPr>
            <a:t>Aktien-sorte</a:t>
          </a:r>
          <a:endParaRPr lang="de-DE" sz="1400" dirty="0">
            <a:latin typeface="Arial" panose="020B0604020202020204" pitchFamily="34" charset="0"/>
            <a:cs typeface="Arial" panose="020B0604020202020204" pitchFamily="34" charset="0"/>
          </a:endParaRPr>
        </a:p>
      </dgm:t>
    </dgm:pt>
    <dgm:pt modelId="{0F71296A-D858-4354-9927-D004523ABF2C}" type="parTrans" cxnId="{AAF0B4A9-7526-41E3-B337-D714017B682A}">
      <dgm:prSet/>
      <dgm:spPr/>
      <dgm:t>
        <a:bodyPr/>
        <a:lstStyle/>
        <a:p>
          <a:endParaRPr lang="de-DE"/>
        </a:p>
      </dgm:t>
    </dgm:pt>
    <dgm:pt modelId="{0EE90C6A-7644-479E-ACD5-C35A26C31411}" type="sibTrans" cxnId="{AAF0B4A9-7526-41E3-B337-D714017B682A}">
      <dgm:prSet/>
      <dgm:spPr/>
      <dgm:t>
        <a:bodyPr/>
        <a:lstStyle/>
        <a:p>
          <a:endParaRPr lang="de-DE"/>
        </a:p>
      </dgm:t>
    </dgm:pt>
    <dgm:pt modelId="{3CACF1CA-DB28-42CA-B056-6215E3AF8D9E}">
      <dgm:prSet phldrT="[Text]" custT="1"/>
      <dgm:spPr/>
      <dgm:t>
        <a:bodyPr/>
        <a:lstStyle/>
        <a:p>
          <a:r>
            <a:rPr lang="de-DE" sz="1800" dirty="0">
              <a:latin typeface="Arial" panose="020B0604020202020204" pitchFamily="34" charset="0"/>
              <a:cs typeface="Arial" panose="020B0604020202020204" pitchFamily="34" charset="0"/>
            </a:rPr>
            <a:t>Stamm-aktie</a:t>
          </a:r>
          <a:endParaRPr lang="de-DE" sz="1400" dirty="0">
            <a:latin typeface="Arial" panose="020B0604020202020204" pitchFamily="34" charset="0"/>
            <a:cs typeface="Arial" panose="020B0604020202020204" pitchFamily="34" charset="0"/>
          </a:endParaRPr>
        </a:p>
      </dgm:t>
    </dgm:pt>
    <dgm:pt modelId="{3DCBB136-D0D1-4167-A8BC-6CDFDFC55380}" type="parTrans" cxnId="{75259D9A-BED3-40A9-AD88-FD2F0E1EAA68}">
      <dgm:prSet/>
      <dgm:spPr/>
      <dgm:t>
        <a:bodyPr/>
        <a:lstStyle/>
        <a:p>
          <a:endParaRPr lang="de-DE"/>
        </a:p>
      </dgm:t>
    </dgm:pt>
    <dgm:pt modelId="{A9452F4A-AB72-4528-9435-7C1842C75E6B}" type="sibTrans" cxnId="{75259D9A-BED3-40A9-AD88-FD2F0E1EAA68}">
      <dgm:prSet/>
      <dgm:spPr/>
      <dgm:t>
        <a:bodyPr/>
        <a:lstStyle/>
        <a:p>
          <a:endParaRPr lang="de-DE"/>
        </a:p>
      </dgm:t>
    </dgm:pt>
    <dgm:pt modelId="{0D797C5A-F2B9-437E-96D1-F5BE305125FF}">
      <dgm:prSet phldrT="[Text]" custT="1"/>
      <dgm:spPr/>
      <dgm:t>
        <a:bodyPr/>
        <a:lstStyle/>
        <a:p>
          <a:r>
            <a:rPr lang="de-DE" sz="1800" dirty="0">
              <a:latin typeface="Arial" panose="020B0604020202020204" pitchFamily="34" charset="0"/>
              <a:cs typeface="Arial" panose="020B0604020202020204" pitchFamily="34" charset="0"/>
            </a:rPr>
            <a:t>Vorzugs-aktie</a:t>
          </a:r>
          <a:endParaRPr lang="de-DE" sz="1400" dirty="0">
            <a:latin typeface="Arial" panose="020B0604020202020204" pitchFamily="34" charset="0"/>
            <a:cs typeface="Arial" panose="020B0604020202020204" pitchFamily="34" charset="0"/>
          </a:endParaRPr>
        </a:p>
      </dgm:t>
    </dgm:pt>
    <dgm:pt modelId="{76EEC611-30BC-456E-9156-2FE6841E4D07}" type="parTrans" cxnId="{456AEC0D-3C22-48CF-8966-3B6CADBF804D}">
      <dgm:prSet/>
      <dgm:spPr/>
      <dgm:t>
        <a:bodyPr/>
        <a:lstStyle/>
        <a:p>
          <a:endParaRPr lang="de-DE"/>
        </a:p>
      </dgm:t>
    </dgm:pt>
    <dgm:pt modelId="{07A2C787-FC65-46E7-9C10-55E572BDDBB5}" type="sibTrans" cxnId="{456AEC0D-3C22-48CF-8966-3B6CADBF804D}">
      <dgm:prSet/>
      <dgm:spPr/>
      <dgm:t>
        <a:bodyPr/>
        <a:lstStyle/>
        <a:p>
          <a:endParaRPr lang="de-DE"/>
        </a:p>
      </dgm:t>
    </dgm:pt>
    <dgm:pt modelId="{F6F4F0E9-78C9-4FBB-9636-C2635E29C27B}">
      <dgm:prSet phldrT="[Text]" custT="1"/>
      <dgm:spPr/>
      <dgm:t>
        <a:bodyPr/>
        <a:lstStyle/>
        <a:p>
          <a:r>
            <a:rPr lang="de-DE" sz="1800" dirty="0">
              <a:latin typeface="Arial" panose="020B0604020202020204" pitchFamily="34" charset="0"/>
              <a:cs typeface="Arial" panose="020B0604020202020204" pitchFamily="34" charset="0"/>
            </a:rPr>
            <a:t>Stückaktie</a:t>
          </a:r>
          <a:endParaRPr lang="de-DE" sz="1400" dirty="0">
            <a:latin typeface="Arial" panose="020B0604020202020204" pitchFamily="34" charset="0"/>
            <a:cs typeface="Arial" panose="020B0604020202020204" pitchFamily="34" charset="0"/>
          </a:endParaRPr>
        </a:p>
      </dgm:t>
    </dgm:pt>
    <dgm:pt modelId="{87FA5886-3E91-4D7E-BC80-1190C6799627}" type="parTrans" cxnId="{FA7FBCC0-6B63-46FD-A898-7CD71E749F29}">
      <dgm:prSet/>
      <dgm:spPr/>
      <dgm:t>
        <a:bodyPr/>
        <a:lstStyle/>
        <a:p>
          <a:endParaRPr lang="de-DE"/>
        </a:p>
      </dgm:t>
    </dgm:pt>
    <dgm:pt modelId="{0A6794FB-8610-4B7A-8086-7AF879557DCB}" type="sibTrans" cxnId="{FA7FBCC0-6B63-46FD-A898-7CD71E749F29}">
      <dgm:prSet/>
      <dgm:spPr/>
      <dgm:t>
        <a:bodyPr/>
        <a:lstStyle/>
        <a:p>
          <a:endParaRPr lang="de-DE"/>
        </a:p>
      </dgm:t>
    </dgm:pt>
    <dgm:pt modelId="{B665E6E0-727F-4D62-9062-789B5B61D7C3}" type="pres">
      <dgm:prSet presAssocID="{4F2120B8-BEF4-47D9-A523-FBE9AF461803}" presName="hierChild1" presStyleCnt="0">
        <dgm:presLayoutVars>
          <dgm:chPref val="1"/>
          <dgm:dir/>
          <dgm:animOne val="branch"/>
          <dgm:animLvl val="lvl"/>
          <dgm:resizeHandles/>
        </dgm:presLayoutVars>
      </dgm:prSet>
      <dgm:spPr/>
      <dgm:t>
        <a:bodyPr/>
        <a:lstStyle/>
        <a:p>
          <a:endParaRPr lang="de-DE"/>
        </a:p>
      </dgm:t>
    </dgm:pt>
    <dgm:pt modelId="{5CB507CE-6BA0-46BA-A8F8-C7168AF0E8F3}" type="pres">
      <dgm:prSet presAssocID="{F313C9F0-E51F-40DE-BCC0-706A5B2A173C}" presName="hierRoot1" presStyleCnt="0"/>
      <dgm:spPr/>
    </dgm:pt>
    <dgm:pt modelId="{71F62B04-5963-4AEB-BA49-C523AE824DAE}" type="pres">
      <dgm:prSet presAssocID="{F313C9F0-E51F-40DE-BCC0-706A5B2A173C}" presName="composite" presStyleCnt="0"/>
      <dgm:spPr/>
    </dgm:pt>
    <dgm:pt modelId="{9A456863-02E4-4AEA-8782-2B1EF03CD16A}" type="pres">
      <dgm:prSet presAssocID="{F313C9F0-E51F-40DE-BCC0-706A5B2A173C}" presName="background" presStyleLbl="node0" presStyleIdx="0" presStyleCnt="1"/>
      <dgm:spPr/>
    </dgm:pt>
    <dgm:pt modelId="{6343A762-43EC-4E66-AA3C-AB2A15B9B04E}" type="pres">
      <dgm:prSet presAssocID="{F313C9F0-E51F-40DE-BCC0-706A5B2A173C}" presName="text" presStyleLbl="fgAcc0" presStyleIdx="0" presStyleCnt="1" custScaleX="129953" custScaleY="168415">
        <dgm:presLayoutVars>
          <dgm:chPref val="3"/>
        </dgm:presLayoutVars>
      </dgm:prSet>
      <dgm:spPr/>
      <dgm:t>
        <a:bodyPr/>
        <a:lstStyle/>
        <a:p>
          <a:endParaRPr lang="de-DE"/>
        </a:p>
      </dgm:t>
    </dgm:pt>
    <dgm:pt modelId="{CE840156-51BC-45FB-BC48-0DEF81FC8035}" type="pres">
      <dgm:prSet presAssocID="{F313C9F0-E51F-40DE-BCC0-706A5B2A173C}" presName="hierChild2" presStyleCnt="0"/>
      <dgm:spPr/>
    </dgm:pt>
    <dgm:pt modelId="{6D0E51B2-EBDB-44A4-8CAC-BB627A561FE5}" type="pres">
      <dgm:prSet presAssocID="{DDA3E84F-DF8F-44FD-BF24-36669853CBDF}" presName="Name10" presStyleLbl="parChTrans1D2" presStyleIdx="0" presStyleCnt="3"/>
      <dgm:spPr/>
      <dgm:t>
        <a:bodyPr/>
        <a:lstStyle/>
        <a:p>
          <a:endParaRPr lang="de-DE"/>
        </a:p>
      </dgm:t>
    </dgm:pt>
    <dgm:pt modelId="{D8D75F45-3DF3-4901-B32D-A6144BACAFEA}" type="pres">
      <dgm:prSet presAssocID="{9009908D-495B-4579-B4B3-37861DF288C0}" presName="hierRoot2" presStyleCnt="0"/>
      <dgm:spPr/>
    </dgm:pt>
    <dgm:pt modelId="{3A782CB8-9B0F-4C61-B210-8E1786D0EACE}" type="pres">
      <dgm:prSet presAssocID="{9009908D-495B-4579-B4B3-37861DF288C0}" presName="composite2" presStyleCnt="0"/>
      <dgm:spPr/>
    </dgm:pt>
    <dgm:pt modelId="{89ADD1ED-759E-4BB3-96AB-D5FAFD0DDCC4}" type="pres">
      <dgm:prSet presAssocID="{9009908D-495B-4579-B4B3-37861DF288C0}" presName="background2" presStyleLbl="node2" presStyleIdx="0" presStyleCnt="3"/>
      <dgm:spPr/>
    </dgm:pt>
    <dgm:pt modelId="{26B9E517-CD1B-40BC-A2C4-25B32D541B02}" type="pres">
      <dgm:prSet presAssocID="{9009908D-495B-4579-B4B3-37861DF288C0}" presName="text2" presStyleLbl="fgAcc2" presStyleIdx="0" presStyleCnt="3" custScaleX="129953" custScaleY="168415">
        <dgm:presLayoutVars>
          <dgm:chPref val="3"/>
        </dgm:presLayoutVars>
      </dgm:prSet>
      <dgm:spPr/>
      <dgm:t>
        <a:bodyPr/>
        <a:lstStyle/>
        <a:p>
          <a:endParaRPr lang="de-DE"/>
        </a:p>
      </dgm:t>
    </dgm:pt>
    <dgm:pt modelId="{A049DB8A-8DD4-42D3-B7DB-AC94922CC151}" type="pres">
      <dgm:prSet presAssocID="{9009908D-495B-4579-B4B3-37861DF288C0}" presName="hierChild3" presStyleCnt="0"/>
      <dgm:spPr/>
    </dgm:pt>
    <dgm:pt modelId="{7F965549-4D6A-4002-9A6A-76CD39BE463B}" type="pres">
      <dgm:prSet presAssocID="{4A209293-4888-4BC6-BDA6-CC1192AC6F97}" presName="Name17" presStyleLbl="parChTrans1D3" presStyleIdx="0" presStyleCnt="6"/>
      <dgm:spPr/>
      <dgm:t>
        <a:bodyPr/>
        <a:lstStyle/>
        <a:p>
          <a:endParaRPr lang="de-DE"/>
        </a:p>
      </dgm:t>
    </dgm:pt>
    <dgm:pt modelId="{489A13DD-F1A9-44ED-9FA9-D520ACEE4EFF}" type="pres">
      <dgm:prSet presAssocID="{13B89F6F-155F-4F51-949F-1405A2B94E5E}" presName="hierRoot3" presStyleCnt="0"/>
      <dgm:spPr/>
    </dgm:pt>
    <dgm:pt modelId="{6E9E12D1-889A-44C0-8E8C-F65A541C65C7}" type="pres">
      <dgm:prSet presAssocID="{13B89F6F-155F-4F51-949F-1405A2B94E5E}" presName="composite3" presStyleCnt="0"/>
      <dgm:spPr/>
    </dgm:pt>
    <dgm:pt modelId="{08BBCBDF-A49F-49D7-949C-255FC56176B1}" type="pres">
      <dgm:prSet presAssocID="{13B89F6F-155F-4F51-949F-1405A2B94E5E}" presName="background3" presStyleLbl="node3" presStyleIdx="0" presStyleCnt="6"/>
      <dgm:spPr/>
    </dgm:pt>
    <dgm:pt modelId="{DF23029B-8315-40C2-A8AD-1FD3E0AB2906}" type="pres">
      <dgm:prSet presAssocID="{13B89F6F-155F-4F51-949F-1405A2B94E5E}" presName="text3" presStyleLbl="fgAcc3" presStyleIdx="0" presStyleCnt="6" custScaleX="129953" custScaleY="168415">
        <dgm:presLayoutVars>
          <dgm:chPref val="3"/>
        </dgm:presLayoutVars>
      </dgm:prSet>
      <dgm:spPr/>
      <dgm:t>
        <a:bodyPr/>
        <a:lstStyle/>
        <a:p>
          <a:endParaRPr lang="de-DE"/>
        </a:p>
      </dgm:t>
    </dgm:pt>
    <dgm:pt modelId="{19ACAA16-6C2E-4275-B3DC-E562EF5C2518}" type="pres">
      <dgm:prSet presAssocID="{13B89F6F-155F-4F51-949F-1405A2B94E5E}" presName="hierChild4" presStyleCnt="0"/>
      <dgm:spPr/>
    </dgm:pt>
    <dgm:pt modelId="{1DFEF7E2-DFA3-4EE7-9060-73CF39B14D40}" type="pres">
      <dgm:prSet presAssocID="{601991B3-613B-4AC0-B36A-4900A62569B6}" presName="Name17" presStyleLbl="parChTrans1D3" presStyleIdx="1" presStyleCnt="6"/>
      <dgm:spPr/>
      <dgm:t>
        <a:bodyPr/>
        <a:lstStyle/>
        <a:p>
          <a:endParaRPr lang="de-DE"/>
        </a:p>
      </dgm:t>
    </dgm:pt>
    <dgm:pt modelId="{9252E2D9-2BE8-4AE2-B0AA-CBAE09049039}" type="pres">
      <dgm:prSet presAssocID="{333D0C6E-A219-46B0-B3B8-93AF5061CDD8}" presName="hierRoot3" presStyleCnt="0"/>
      <dgm:spPr/>
    </dgm:pt>
    <dgm:pt modelId="{EC4EB5B9-A27D-41B9-B5A4-4F63D6161D5D}" type="pres">
      <dgm:prSet presAssocID="{333D0C6E-A219-46B0-B3B8-93AF5061CDD8}" presName="composite3" presStyleCnt="0"/>
      <dgm:spPr/>
    </dgm:pt>
    <dgm:pt modelId="{F1850EDF-A71D-4945-9CBF-52AC77264ED1}" type="pres">
      <dgm:prSet presAssocID="{333D0C6E-A219-46B0-B3B8-93AF5061CDD8}" presName="background3" presStyleLbl="node3" presStyleIdx="1" presStyleCnt="6"/>
      <dgm:spPr/>
    </dgm:pt>
    <dgm:pt modelId="{97C7252C-F9F0-4639-BEEB-F0C44150F44D}" type="pres">
      <dgm:prSet presAssocID="{333D0C6E-A219-46B0-B3B8-93AF5061CDD8}" presName="text3" presStyleLbl="fgAcc3" presStyleIdx="1" presStyleCnt="6" custScaleX="129953" custScaleY="168415">
        <dgm:presLayoutVars>
          <dgm:chPref val="3"/>
        </dgm:presLayoutVars>
      </dgm:prSet>
      <dgm:spPr/>
      <dgm:t>
        <a:bodyPr/>
        <a:lstStyle/>
        <a:p>
          <a:endParaRPr lang="de-DE"/>
        </a:p>
      </dgm:t>
    </dgm:pt>
    <dgm:pt modelId="{0CE24123-0B5B-4AA9-ABAF-178E754C3E99}" type="pres">
      <dgm:prSet presAssocID="{333D0C6E-A219-46B0-B3B8-93AF5061CDD8}" presName="hierChild4" presStyleCnt="0"/>
      <dgm:spPr/>
    </dgm:pt>
    <dgm:pt modelId="{F34CF2B9-D32B-409D-BA2D-C2BD1623B192}" type="pres">
      <dgm:prSet presAssocID="{FAE83CDB-C248-4A9A-B781-0AD458F8E9FA}" presName="Name10" presStyleLbl="parChTrans1D2" presStyleIdx="1" presStyleCnt="3"/>
      <dgm:spPr/>
      <dgm:t>
        <a:bodyPr/>
        <a:lstStyle/>
        <a:p>
          <a:endParaRPr lang="de-DE"/>
        </a:p>
      </dgm:t>
    </dgm:pt>
    <dgm:pt modelId="{E5F661AA-FA1C-4B3B-9C51-F0875E57A6D8}" type="pres">
      <dgm:prSet presAssocID="{03B72F69-58A7-4268-9224-7B26BF21ECCB}" presName="hierRoot2" presStyleCnt="0"/>
      <dgm:spPr/>
    </dgm:pt>
    <dgm:pt modelId="{79372AD1-C82D-430A-B66C-EC85F134459E}" type="pres">
      <dgm:prSet presAssocID="{03B72F69-58A7-4268-9224-7B26BF21ECCB}" presName="composite2" presStyleCnt="0"/>
      <dgm:spPr/>
    </dgm:pt>
    <dgm:pt modelId="{EBBA4DAB-E043-458A-A9EC-B96F5D53BD5D}" type="pres">
      <dgm:prSet presAssocID="{03B72F69-58A7-4268-9224-7B26BF21ECCB}" presName="background2" presStyleLbl="node2" presStyleIdx="1" presStyleCnt="3"/>
      <dgm:spPr/>
    </dgm:pt>
    <dgm:pt modelId="{DF73F886-6C3D-4532-AD35-EB1833C2D9BD}" type="pres">
      <dgm:prSet presAssocID="{03B72F69-58A7-4268-9224-7B26BF21ECCB}" presName="text2" presStyleLbl="fgAcc2" presStyleIdx="1" presStyleCnt="3" custScaleX="129953" custScaleY="168415">
        <dgm:presLayoutVars>
          <dgm:chPref val="3"/>
        </dgm:presLayoutVars>
      </dgm:prSet>
      <dgm:spPr/>
      <dgm:t>
        <a:bodyPr/>
        <a:lstStyle/>
        <a:p>
          <a:endParaRPr lang="de-DE"/>
        </a:p>
      </dgm:t>
    </dgm:pt>
    <dgm:pt modelId="{B780D678-012B-468A-9B3F-DEEF7853E307}" type="pres">
      <dgm:prSet presAssocID="{03B72F69-58A7-4268-9224-7B26BF21ECCB}" presName="hierChild3" presStyleCnt="0"/>
      <dgm:spPr/>
    </dgm:pt>
    <dgm:pt modelId="{6EF794D8-CC5D-4859-A7A1-0DDB4108FB42}" type="pres">
      <dgm:prSet presAssocID="{3DCBB136-D0D1-4167-A8BC-6CDFDFC55380}" presName="Name17" presStyleLbl="parChTrans1D3" presStyleIdx="2" presStyleCnt="6"/>
      <dgm:spPr/>
      <dgm:t>
        <a:bodyPr/>
        <a:lstStyle/>
        <a:p>
          <a:endParaRPr lang="de-DE"/>
        </a:p>
      </dgm:t>
    </dgm:pt>
    <dgm:pt modelId="{817DAD0B-424B-48AB-9DE0-73C6947FFCFF}" type="pres">
      <dgm:prSet presAssocID="{3CACF1CA-DB28-42CA-B056-6215E3AF8D9E}" presName="hierRoot3" presStyleCnt="0"/>
      <dgm:spPr/>
    </dgm:pt>
    <dgm:pt modelId="{48F279A1-86EB-42C4-BA6C-C843A78DAEE5}" type="pres">
      <dgm:prSet presAssocID="{3CACF1CA-DB28-42CA-B056-6215E3AF8D9E}" presName="composite3" presStyleCnt="0"/>
      <dgm:spPr/>
    </dgm:pt>
    <dgm:pt modelId="{4F837855-D5CF-4EA5-A577-8B7CE03A6278}" type="pres">
      <dgm:prSet presAssocID="{3CACF1CA-DB28-42CA-B056-6215E3AF8D9E}" presName="background3" presStyleLbl="node3" presStyleIdx="2" presStyleCnt="6"/>
      <dgm:spPr/>
    </dgm:pt>
    <dgm:pt modelId="{A4BAD563-BFC6-4485-A520-2C34ED42ACD4}" type="pres">
      <dgm:prSet presAssocID="{3CACF1CA-DB28-42CA-B056-6215E3AF8D9E}" presName="text3" presStyleLbl="fgAcc3" presStyleIdx="2" presStyleCnt="6" custScaleX="129953" custScaleY="168415">
        <dgm:presLayoutVars>
          <dgm:chPref val="3"/>
        </dgm:presLayoutVars>
      </dgm:prSet>
      <dgm:spPr/>
      <dgm:t>
        <a:bodyPr/>
        <a:lstStyle/>
        <a:p>
          <a:endParaRPr lang="de-DE"/>
        </a:p>
      </dgm:t>
    </dgm:pt>
    <dgm:pt modelId="{7A37BC8C-02CF-4609-BE10-624CF3A83EA3}" type="pres">
      <dgm:prSet presAssocID="{3CACF1CA-DB28-42CA-B056-6215E3AF8D9E}" presName="hierChild4" presStyleCnt="0"/>
      <dgm:spPr/>
    </dgm:pt>
    <dgm:pt modelId="{B27DDF8F-4726-433B-80CC-AC94A77A75B5}" type="pres">
      <dgm:prSet presAssocID="{76EEC611-30BC-456E-9156-2FE6841E4D07}" presName="Name17" presStyleLbl="parChTrans1D3" presStyleIdx="3" presStyleCnt="6"/>
      <dgm:spPr/>
      <dgm:t>
        <a:bodyPr/>
        <a:lstStyle/>
        <a:p>
          <a:endParaRPr lang="de-DE"/>
        </a:p>
      </dgm:t>
    </dgm:pt>
    <dgm:pt modelId="{4CBB8184-EA90-4BB7-BCA0-366D74D8F896}" type="pres">
      <dgm:prSet presAssocID="{0D797C5A-F2B9-437E-96D1-F5BE305125FF}" presName="hierRoot3" presStyleCnt="0"/>
      <dgm:spPr/>
    </dgm:pt>
    <dgm:pt modelId="{738120E3-700D-402D-AE6E-BF09AF236CBC}" type="pres">
      <dgm:prSet presAssocID="{0D797C5A-F2B9-437E-96D1-F5BE305125FF}" presName="composite3" presStyleCnt="0"/>
      <dgm:spPr/>
    </dgm:pt>
    <dgm:pt modelId="{3DD2161A-84A2-4203-A3D6-0CF9A6668DCD}" type="pres">
      <dgm:prSet presAssocID="{0D797C5A-F2B9-437E-96D1-F5BE305125FF}" presName="background3" presStyleLbl="node3" presStyleIdx="3" presStyleCnt="6"/>
      <dgm:spPr/>
    </dgm:pt>
    <dgm:pt modelId="{C5F34D46-91A7-4879-9078-182F3EBA2B83}" type="pres">
      <dgm:prSet presAssocID="{0D797C5A-F2B9-437E-96D1-F5BE305125FF}" presName="text3" presStyleLbl="fgAcc3" presStyleIdx="3" presStyleCnt="6" custScaleX="129953" custScaleY="168415">
        <dgm:presLayoutVars>
          <dgm:chPref val="3"/>
        </dgm:presLayoutVars>
      </dgm:prSet>
      <dgm:spPr/>
      <dgm:t>
        <a:bodyPr/>
        <a:lstStyle/>
        <a:p>
          <a:endParaRPr lang="de-DE"/>
        </a:p>
      </dgm:t>
    </dgm:pt>
    <dgm:pt modelId="{D5B41EF2-0D09-4C89-9FE2-B0AEB1ED9059}" type="pres">
      <dgm:prSet presAssocID="{0D797C5A-F2B9-437E-96D1-F5BE305125FF}" presName="hierChild4" presStyleCnt="0"/>
      <dgm:spPr/>
    </dgm:pt>
    <dgm:pt modelId="{F9593CB1-B8E4-4F35-9E2E-7E51C24F001A}" type="pres">
      <dgm:prSet presAssocID="{0F71296A-D858-4354-9927-D004523ABF2C}" presName="Name10" presStyleLbl="parChTrans1D2" presStyleIdx="2" presStyleCnt="3"/>
      <dgm:spPr/>
      <dgm:t>
        <a:bodyPr/>
        <a:lstStyle/>
        <a:p>
          <a:endParaRPr lang="de-DE"/>
        </a:p>
      </dgm:t>
    </dgm:pt>
    <dgm:pt modelId="{DAFCB94A-0639-4337-A524-CE09F56C4C72}" type="pres">
      <dgm:prSet presAssocID="{72C0F1F9-BA76-4166-8A79-EC89ADCE34EC}" presName="hierRoot2" presStyleCnt="0"/>
      <dgm:spPr/>
    </dgm:pt>
    <dgm:pt modelId="{09A1C526-24FC-4FEF-B536-A4DADB197856}" type="pres">
      <dgm:prSet presAssocID="{72C0F1F9-BA76-4166-8A79-EC89ADCE34EC}" presName="composite2" presStyleCnt="0"/>
      <dgm:spPr/>
    </dgm:pt>
    <dgm:pt modelId="{35BD1AE3-D7DE-4B36-9948-77FBD75170B2}" type="pres">
      <dgm:prSet presAssocID="{72C0F1F9-BA76-4166-8A79-EC89ADCE34EC}" presName="background2" presStyleLbl="node2" presStyleIdx="2" presStyleCnt="3"/>
      <dgm:spPr/>
    </dgm:pt>
    <dgm:pt modelId="{CC9BFCC1-60BF-43F5-819E-5CB270CEDCC4}" type="pres">
      <dgm:prSet presAssocID="{72C0F1F9-BA76-4166-8A79-EC89ADCE34EC}" presName="text2" presStyleLbl="fgAcc2" presStyleIdx="2" presStyleCnt="3" custScaleX="129953" custScaleY="168415">
        <dgm:presLayoutVars>
          <dgm:chPref val="3"/>
        </dgm:presLayoutVars>
      </dgm:prSet>
      <dgm:spPr/>
      <dgm:t>
        <a:bodyPr/>
        <a:lstStyle/>
        <a:p>
          <a:endParaRPr lang="de-DE"/>
        </a:p>
      </dgm:t>
    </dgm:pt>
    <dgm:pt modelId="{A2ADCFAB-0E56-4E14-A4AF-1EF9AC8DB4CD}" type="pres">
      <dgm:prSet presAssocID="{72C0F1F9-BA76-4166-8A79-EC89ADCE34EC}" presName="hierChild3" presStyleCnt="0"/>
      <dgm:spPr/>
    </dgm:pt>
    <dgm:pt modelId="{50DE59EF-A487-400F-882B-1FC86E2D6B35}" type="pres">
      <dgm:prSet presAssocID="{EE496892-F8FB-4BC4-9B18-C7B40CE8F403}" presName="Name17" presStyleLbl="parChTrans1D3" presStyleIdx="4" presStyleCnt="6"/>
      <dgm:spPr/>
      <dgm:t>
        <a:bodyPr/>
        <a:lstStyle/>
        <a:p>
          <a:endParaRPr lang="de-DE"/>
        </a:p>
      </dgm:t>
    </dgm:pt>
    <dgm:pt modelId="{6DC045DE-9DC2-4E8E-9CE8-994DE1588831}" type="pres">
      <dgm:prSet presAssocID="{EA9B05D9-D075-4D6E-ABDD-DAE9B5EBDCAA}" presName="hierRoot3" presStyleCnt="0"/>
      <dgm:spPr/>
    </dgm:pt>
    <dgm:pt modelId="{861C9B9F-20A0-43F6-8AB8-11FBE6FBA281}" type="pres">
      <dgm:prSet presAssocID="{EA9B05D9-D075-4D6E-ABDD-DAE9B5EBDCAA}" presName="composite3" presStyleCnt="0"/>
      <dgm:spPr/>
    </dgm:pt>
    <dgm:pt modelId="{EB02F3A7-DB55-451B-B23D-50DEE7735B1B}" type="pres">
      <dgm:prSet presAssocID="{EA9B05D9-D075-4D6E-ABDD-DAE9B5EBDCAA}" presName="background3" presStyleLbl="node3" presStyleIdx="4" presStyleCnt="6"/>
      <dgm:spPr/>
    </dgm:pt>
    <dgm:pt modelId="{38CAFD06-5238-4AE3-AAE9-953EBEE83374}" type="pres">
      <dgm:prSet presAssocID="{EA9B05D9-D075-4D6E-ABDD-DAE9B5EBDCAA}" presName="text3" presStyleLbl="fgAcc3" presStyleIdx="4" presStyleCnt="6" custScaleX="129953" custScaleY="168415">
        <dgm:presLayoutVars>
          <dgm:chPref val="3"/>
        </dgm:presLayoutVars>
      </dgm:prSet>
      <dgm:spPr/>
      <dgm:t>
        <a:bodyPr/>
        <a:lstStyle/>
        <a:p>
          <a:endParaRPr lang="de-DE"/>
        </a:p>
      </dgm:t>
    </dgm:pt>
    <dgm:pt modelId="{0C8FB303-5481-451E-863E-278821197C60}" type="pres">
      <dgm:prSet presAssocID="{EA9B05D9-D075-4D6E-ABDD-DAE9B5EBDCAA}" presName="hierChild4" presStyleCnt="0"/>
      <dgm:spPr/>
    </dgm:pt>
    <dgm:pt modelId="{A76744EF-A6B0-4962-A45D-4574830BD23D}" type="pres">
      <dgm:prSet presAssocID="{87FA5886-3E91-4D7E-BC80-1190C6799627}" presName="Name17" presStyleLbl="parChTrans1D3" presStyleIdx="5" presStyleCnt="6"/>
      <dgm:spPr/>
      <dgm:t>
        <a:bodyPr/>
        <a:lstStyle/>
        <a:p>
          <a:endParaRPr lang="de-DE"/>
        </a:p>
      </dgm:t>
    </dgm:pt>
    <dgm:pt modelId="{037E490E-620F-49C0-88FE-C31AFC6BB622}" type="pres">
      <dgm:prSet presAssocID="{F6F4F0E9-78C9-4FBB-9636-C2635E29C27B}" presName="hierRoot3" presStyleCnt="0"/>
      <dgm:spPr/>
    </dgm:pt>
    <dgm:pt modelId="{74C2F10C-E3FF-47F0-A05E-3E8A6D49E1A2}" type="pres">
      <dgm:prSet presAssocID="{F6F4F0E9-78C9-4FBB-9636-C2635E29C27B}" presName="composite3" presStyleCnt="0"/>
      <dgm:spPr/>
    </dgm:pt>
    <dgm:pt modelId="{7682480D-B55A-4931-B47C-C3583CEAF8F4}" type="pres">
      <dgm:prSet presAssocID="{F6F4F0E9-78C9-4FBB-9636-C2635E29C27B}" presName="background3" presStyleLbl="node3" presStyleIdx="5" presStyleCnt="6"/>
      <dgm:spPr/>
    </dgm:pt>
    <dgm:pt modelId="{67A7C146-E1B0-4525-BEB2-0027F8A1FD25}" type="pres">
      <dgm:prSet presAssocID="{F6F4F0E9-78C9-4FBB-9636-C2635E29C27B}" presName="text3" presStyleLbl="fgAcc3" presStyleIdx="5" presStyleCnt="6" custScaleX="129953" custScaleY="168415">
        <dgm:presLayoutVars>
          <dgm:chPref val="3"/>
        </dgm:presLayoutVars>
      </dgm:prSet>
      <dgm:spPr/>
      <dgm:t>
        <a:bodyPr/>
        <a:lstStyle/>
        <a:p>
          <a:endParaRPr lang="de-DE"/>
        </a:p>
      </dgm:t>
    </dgm:pt>
    <dgm:pt modelId="{88F1C314-E9E8-4B6A-A413-65D83C8E1457}" type="pres">
      <dgm:prSet presAssocID="{F6F4F0E9-78C9-4FBB-9636-C2635E29C27B}" presName="hierChild4" presStyleCnt="0"/>
      <dgm:spPr/>
    </dgm:pt>
  </dgm:ptLst>
  <dgm:cxnLst>
    <dgm:cxn modelId="{7981BF40-CD15-4851-88BD-885BA34F4347}" type="presOf" srcId="{72C0F1F9-BA76-4166-8A79-EC89ADCE34EC}" destId="{CC9BFCC1-60BF-43F5-819E-5CB270CEDCC4}" srcOrd="0" destOrd="0" presId="urn:microsoft.com/office/officeart/2005/8/layout/hierarchy1"/>
    <dgm:cxn modelId="{F391AEFA-64FA-4F9F-BAD8-9C5A87CD0120}" type="presOf" srcId="{0F71296A-D858-4354-9927-D004523ABF2C}" destId="{F9593CB1-B8E4-4F35-9E2E-7E51C24F001A}" srcOrd="0" destOrd="0" presId="urn:microsoft.com/office/officeart/2005/8/layout/hierarchy1"/>
    <dgm:cxn modelId="{D326AF0C-63C5-4478-A2E0-6BE695E9FFA6}" srcId="{72C0F1F9-BA76-4166-8A79-EC89ADCE34EC}" destId="{EA9B05D9-D075-4D6E-ABDD-DAE9B5EBDCAA}" srcOrd="0" destOrd="0" parTransId="{EE496892-F8FB-4BC4-9B18-C7B40CE8F403}" sibTransId="{5272903A-535A-4D5A-81E2-DA0B292ED637}"/>
    <dgm:cxn modelId="{22A775D7-703B-45ED-B007-E8C30F3BE05F}" type="presOf" srcId="{0D797C5A-F2B9-437E-96D1-F5BE305125FF}" destId="{C5F34D46-91A7-4879-9078-182F3EBA2B83}" srcOrd="0" destOrd="0" presId="urn:microsoft.com/office/officeart/2005/8/layout/hierarchy1"/>
    <dgm:cxn modelId="{ED828082-AC55-4FF4-8C64-E884A45150D9}" type="presOf" srcId="{EA9B05D9-D075-4D6E-ABDD-DAE9B5EBDCAA}" destId="{38CAFD06-5238-4AE3-AAE9-953EBEE83374}" srcOrd="0" destOrd="0" presId="urn:microsoft.com/office/officeart/2005/8/layout/hierarchy1"/>
    <dgm:cxn modelId="{190D77BF-BFBC-40BD-94BF-172B7F876FAB}" type="presOf" srcId="{FAE83CDB-C248-4A9A-B781-0AD458F8E9FA}" destId="{F34CF2B9-D32B-409D-BA2D-C2BD1623B192}" srcOrd="0" destOrd="0" presId="urn:microsoft.com/office/officeart/2005/8/layout/hierarchy1"/>
    <dgm:cxn modelId="{FA7FBCC0-6B63-46FD-A898-7CD71E749F29}" srcId="{72C0F1F9-BA76-4166-8A79-EC89ADCE34EC}" destId="{F6F4F0E9-78C9-4FBB-9636-C2635E29C27B}" srcOrd="1" destOrd="0" parTransId="{87FA5886-3E91-4D7E-BC80-1190C6799627}" sibTransId="{0A6794FB-8610-4B7A-8086-7AF879557DCB}"/>
    <dgm:cxn modelId="{75259D9A-BED3-40A9-AD88-FD2F0E1EAA68}" srcId="{03B72F69-58A7-4268-9224-7B26BF21ECCB}" destId="{3CACF1CA-DB28-42CA-B056-6215E3AF8D9E}" srcOrd="0" destOrd="0" parTransId="{3DCBB136-D0D1-4167-A8BC-6CDFDFC55380}" sibTransId="{A9452F4A-AB72-4528-9435-7C1842C75E6B}"/>
    <dgm:cxn modelId="{F91C4A14-2914-4C9D-8D24-22642079A8AE}" srcId="{9009908D-495B-4579-B4B3-37861DF288C0}" destId="{13B89F6F-155F-4F51-949F-1405A2B94E5E}" srcOrd="0" destOrd="0" parTransId="{4A209293-4888-4BC6-BDA6-CC1192AC6F97}" sibTransId="{A95189AC-D4CB-4B7B-811C-50818B0BB8A3}"/>
    <dgm:cxn modelId="{E043B326-9E12-4E9F-9D99-05CCBF826E15}" type="presOf" srcId="{F313C9F0-E51F-40DE-BCC0-706A5B2A173C}" destId="{6343A762-43EC-4E66-AA3C-AB2A15B9B04E}" srcOrd="0" destOrd="0" presId="urn:microsoft.com/office/officeart/2005/8/layout/hierarchy1"/>
    <dgm:cxn modelId="{ACCAE67D-344A-4AC1-9CC7-8474460121F9}" type="presOf" srcId="{87FA5886-3E91-4D7E-BC80-1190C6799627}" destId="{A76744EF-A6B0-4962-A45D-4574830BD23D}" srcOrd="0" destOrd="0" presId="urn:microsoft.com/office/officeart/2005/8/layout/hierarchy1"/>
    <dgm:cxn modelId="{C01E3496-01F7-4F8F-A459-C95D94527298}" srcId="{9009908D-495B-4579-B4B3-37861DF288C0}" destId="{333D0C6E-A219-46B0-B3B8-93AF5061CDD8}" srcOrd="1" destOrd="0" parTransId="{601991B3-613B-4AC0-B36A-4900A62569B6}" sibTransId="{816471E7-3C59-43EE-AB35-C9EA3D000031}"/>
    <dgm:cxn modelId="{69B0EC6D-16DB-495C-A872-0873A88182CE}" type="presOf" srcId="{DDA3E84F-DF8F-44FD-BF24-36669853CBDF}" destId="{6D0E51B2-EBDB-44A4-8CAC-BB627A561FE5}" srcOrd="0" destOrd="0" presId="urn:microsoft.com/office/officeart/2005/8/layout/hierarchy1"/>
    <dgm:cxn modelId="{0A95DFFA-A560-4FFD-AC67-94F53B48BF4D}" srcId="{4F2120B8-BEF4-47D9-A523-FBE9AF461803}" destId="{F313C9F0-E51F-40DE-BCC0-706A5B2A173C}" srcOrd="0" destOrd="0" parTransId="{E4C23967-1742-4ADB-88F7-BBB77E6DD83D}" sibTransId="{099F75A1-3780-4662-8162-C2520EE6D92D}"/>
    <dgm:cxn modelId="{24084D9E-D5DF-494F-BFBE-06053D1F641B}" srcId="{F313C9F0-E51F-40DE-BCC0-706A5B2A173C}" destId="{9009908D-495B-4579-B4B3-37861DF288C0}" srcOrd="0" destOrd="0" parTransId="{DDA3E84F-DF8F-44FD-BF24-36669853CBDF}" sibTransId="{7B64F34B-1125-47BA-8F1B-26BEA075ED5E}"/>
    <dgm:cxn modelId="{01ADA36C-0AD2-4B6D-B9B5-88DF1148AB71}" type="presOf" srcId="{601991B3-613B-4AC0-B36A-4900A62569B6}" destId="{1DFEF7E2-DFA3-4EE7-9060-73CF39B14D40}" srcOrd="0" destOrd="0" presId="urn:microsoft.com/office/officeart/2005/8/layout/hierarchy1"/>
    <dgm:cxn modelId="{07F02DFB-3BF2-442E-AFBC-DE12F4AA8BE7}" type="presOf" srcId="{F6F4F0E9-78C9-4FBB-9636-C2635E29C27B}" destId="{67A7C146-E1B0-4525-BEB2-0027F8A1FD25}" srcOrd="0" destOrd="0" presId="urn:microsoft.com/office/officeart/2005/8/layout/hierarchy1"/>
    <dgm:cxn modelId="{74C736D3-E244-4724-BB6F-0DC43194F557}" type="presOf" srcId="{13B89F6F-155F-4F51-949F-1405A2B94E5E}" destId="{DF23029B-8315-40C2-A8AD-1FD3E0AB2906}" srcOrd="0" destOrd="0" presId="urn:microsoft.com/office/officeart/2005/8/layout/hierarchy1"/>
    <dgm:cxn modelId="{35BC1D06-4DD0-41EB-B4AC-1124D659DDCF}" srcId="{F313C9F0-E51F-40DE-BCC0-706A5B2A173C}" destId="{03B72F69-58A7-4268-9224-7B26BF21ECCB}" srcOrd="1" destOrd="0" parTransId="{FAE83CDB-C248-4A9A-B781-0AD458F8E9FA}" sibTransId="{CF9CA7F7-25C7-4FA5-9652-0A5F6B48BA20}"/>
    <dgm:cxn modelId="{EF2EF4ED-98A9-4FDA-B3C5-535A2697FFB0}" type="presOf" srcId="{03B72F69-58A7-4268-9224-7B26BF21ECCB}" destId="{DF73F886-6C3D-4532-AD35-EB1833C2D9BD}" srcOrd="0" destOrd="0" presId="urn:microsoft.com/office/officeart/2005/8/layout/hierarchy1"/>
    <dgm:cxn modelId="{D87E235A-E588-4C7A-85BF-117B89B3FF3F}" type="presOf" srcId="{4A209293-4888-4BC6-BDA6-CC1192AC6F97}" destId="{7F965549-4D6A-4002-9A6A-76CD39BE463B}" srcOrd="0" destOrd="0" presId="urn:microsoft.com/office/officeart/2005/8/layout/hierarchy1"/>
    <dgm:cxn modelId="{456AEC0D-3C22-48CF-8966-3B6CADBF804D}" srcId="{03B72F69-58A7-4268-9224-7B26BF21ECCB}" destId="{0D797C5A-F2B9-437E-96D1-F5BE305125FF}" srcOrd="1" destOrd="0" parTransId="{76EEC611-30BC-456E-9156-2FE6841E4D07}" sibTransId="{07A2C787-FC65-46E7-9C10-55E572BDDBB5}"/>
    <dgm:cxn modelId="{610FB66F-E2FF-4915-AFCB-D90C510C4581}" type="presOf" srcId="{4F2120B8-BEF4-47D9-A523-FBE9AF461803}" destId="{B665E6E0-727F-4D62-9062-789B5B61D7C3}" srcOrd="0" destOrd="0" presId="urn:microsoft.com/office/officeart/2005/8/layout/hierarchy1"/>
    <dgm:cxn modelId="{74FB3151-96BF-4E83-BC1C-89AB81F4E64E}" type="presOf" srcId="{9009908D-495B-4579-B4B3-37861DF288C0}" destId="{26B9E517-CD1B-40BC-A2C4-25B32D541B02}" srcOrd="0" destOrd="0" presId="urn:microsoft.com/office/officeart/2005/8/layout/hierarchy1"/>
    <dgm:cxn modelId="{AAF0B4A9-7526-41E3-B337-D714017B682A}" srcId="{F313C9F0-E51F-40DE-BCC0-706A5B2A173C}" destId="{72C0F1F9-BA76-4166-8A79-EC89ADCE34EC}" srcOrd="2" destOrd="0" parTransId="{0F71296A-D858-4354-9927-D004523ABF2C}" sibTransId="{0EE90C6A-7644-479E-ACD5-C35A26C31411}"/>
    <dgm:cxn modelId="{7409FF41-A645-4925-9F61-F9E50FC6E847}" type="presOf" srcId="{3DCBB136-D0D1-4167-A8BC-6CDFDFC55380}" destId="{6EF794D8-CC5D-4859-A7A1-0DDB4108FB42}" srcOrd="0" destOrd="0" presId="urn:microsoft.com/office/officeart/2005/8/layout/hierarchy1"/>
    <dgm:cxn modelId="{90A351B2-8791-4EDF-8B74-2915EFD67A23}" type="presOf" srcId="{3CACF1CA-DB28-42CA-B056-6215E3AF8D9E}" destId="{A4BAD563-BFC6-4485-A520-2C34ED42ACD4}" srcOrd="0" destOrd="0" presId="urn:microsoft.com/office/officeart/2005/8/layout/hierarchy1"/>
    <dgm:cxn modelId="{66F3EA6D-263A-4F1D-B273-EE668F7A7CE2}" type="presOf" srcId="{333D0C6E-A219-46B0-B3B8-93AF5061CDD8}" destId="{97C7252C-F9F0-4639-BEEB-F0C44150F44D}" srcOrd="0" destOrd="0" presId="urn:microsoft.com/office/officeart/2005/8/layout/hierarchy1"/>
    <dgm:cxn modelId="{48703A0F-7424-4909-A712-2FFD3D73DE87}" type="presOf" srcId="{76EEC611-30BC-456E-9156-2FE6841E4D07}" destId="{B27DDF8F-4726-433B-80CC-AC94A77A75B5}" srcOrd="0" destOrd="0" presId="urn:microsoft.com/office/officeart/2005/8/layout/hierarchy1"/>
    <dgm:cxn modelId="{C2DBC885-2E0E-41EE-9204-B878D809C67F}" type="presOf" srcId="{EE496892-F8FB-4BC4-9B18-C7B40CE8F403}" destId="{50DE59EF-A487-400F-882B-1FC86E2D6B35}" srcOrd="0" destOrd="0" presId="urn:microsoft.com/office/officeart/2005/8/layout/hierarchy1"/>
    <dgm:cxn modelId="{E4C1D0F2-655D-44B6-9B45-864DBEBE865F}" type="presParOf" srcId="{B665E6E0-727F-4D62-9062-789B5B61D7C3}" destId="{5CB507CE-6BA0-46BA-A8F8-C7168AF0E8F3}" srcOrd="0" destOrd="0" presId="urn:microsoft.com/office/officeart/2005/8/layout/hierarchy1"/>
    <dgm:cxn modelId="{023E002F-23C4-409A-B0CB-89F20048A610}" type="presParOf" srcId="{5CB507CE-6BA0-46BA-A8F8-C7168AF0E8F3}" destId="{71F62B04-5963-4AEB-BA49-C523AE824DAE}" srcOrd="0" destOrd="0" presId="urn:microsoft.com/office/officeart/2005/8/layout/hierarchy1"/>
    <dgm:cxn modelId="{448285CA-BBD6-489F-8FB1-8C4B76E0D757}" type="presParOf" srcId="{71F62B04-5963-4AEB-BA49-C523AE824DAE}" destId="{9A456863-02E4-4AEA-8782-2B1EF03CD16A}" srcOrd="0" destOrd="0" presId="urn:microsoft.com/office/officeart/2005/8/layout/hierarchy1"/>
    <dgm:cxn modelId="{7EFCA27C-63F9-4DAC-8414-624CB721FF37}" type="presParOf" srcId="{71F62B04-5963-4AEB-BA49-C523AE824DAE}" destId="{6343A762-43EC-4E66-AA3C-AB2A15B9B04E}" srcOrd="1" destOrd="0" presId="urn:microsoft.com/office/officeart/2005/8/layout/hierarchy1"/>
    <dgm:cxn modelId="{608ED116-1790-4C8A-B3F8-A13567FFFE57}" type="presParOf" srcId="{5CB507CE-6BA0-46BA-A8F8-C7168AF0E8F3}" destId="{CE840156-51BC-45FB-BC48-0DEF81FC8035}" srcOrd="1" destOrd="0" presId="urn:microsoft.com/office/officeart/2005/8/layout/hierarchy1"/>
    <dgm:cxn modelId="{1AAC46C4-3DA2-4E2C-8317-88F9FF988A27}" type="presParOf" srcId="{CE840156-51BC-45FB-BC48-0DEF81FC8035}" destId="{6D0E51B2-EBDB-44A4-8CAC-BB627A561FE5}" srcOrd="0" destOrd="0" presId="urn:microsoft.com/office/officeart/2005/8/layout/hierarchy1"/>
    <dgm:cxn modelId="{B4552594-EAE7-4BA1-AB46-D5F566F23688}" type="presParOf" srcId="{CE840156-51BC-45FB-BC48-0DEF81FC8035}" destId="{D8D75F45-3DF3-4901-B32D-A6144BACAFEA}" srcOrd="1" destOrd="0" presId="urn:microsoft.com/office/officeart/2005/8/layout/hierarchy1"/>
    <dgm:cxn modelId="{ED2F86B3-3CA6-47B9-904F-ED2769A975CD}" type="presParOf" srcId="{D8D75F45-3DF3-4901-B32D-A6144BACAFEA}" destId="{3A782CB8-9B0F-4C61-B210-8E1786D0EACE}" srcOrd="0" destOrd="0" presId="urn:microsoft.com/office/officeart/2005/8/layout/hierarchy1"/>
    <dgm:cxn modelId="{8EB6C29B-5EBE-4749-98FE-9CEAD15E123B}" type="presParOf" srcId="{3A782CB8-9B0F-4C61-B210-8E1786D0EACE}" destId="{89ADD1ED-759E-4BB3-96AB-D5FAFD0DDCC4}" srcOrd="0" destOrd="0" presId="urn:microsoft.com/office/officeart/2005/8/layout/hierarchy1"/>
    <dgm:cxn modelId="{81303EF9-CA71-43C5-8E57-21012D1DFB0F}" type="presParOf" srcId="{3A782CB8-9B0F-4C61-B210-8E1786D0EACE}" destId="{26B9E517-CD1B-40BC-A2C4-25B32D541B02}" srcOrd="1" destOrd="0" presId="urn:microsoft.com/office/officeart/2005/8/layout/hierarchy1"/>
    <dgm:cxn modelId="{A8029743-1D85-4251-8D67-2C13802D716F}" type="presParOf" srcId="{D8D75F45-3DF3-4901-B32D-A6144BACAFEA}" destId="{A049DB8A-8DD4-42D3-B7DB-AC94922CC151}" srcOrd="1" destOrd="0" presId="urn:microsoft.com/office/officeart/2005/8/layout/hierarchy1"/>
    <dgm:cxn modelId="{CADFEF83-57F1-4754-AB85-F3063AEE5AF4}" type="presParOf" srcId="{A049DB8A-8DD4-42D3-B7DB-AC94922CC151}" destId="{7F965549-4D6A-4002-9A6A-76CD39BE463B}" srcOrd="0" destOrd="0" presId="urn:microsoft.com/office/officeart/2005/8/layout/hierarchy1"/>
    <dgm:cxn modelId="{B8A93F19-0C0E-44F6-B937-4EA987287EE2}" type="presParOf" srcId="{A049DB8A-8DD4-42D3-B7DB-AC94922CC151}" destId="{489A13DD-F1A9-44ED-9FA9-D520ACEE4EFF}" srcOrd="1" destOrd="0" presId="urn:microsoft.com/office/officeart/2005/8/layout/hierarchy1"/>
    <dgm:cxn modelId="{A1D6B0EA-3739-4451-B00F-88F93BBAB3FB}" type="presParOf" srcId="{489A13DD-F1A9-44ED-9FA9-D520ACEE4EFF}" destId="{6E9E12D1-889A-44C0-8E8C-F65A541C65C7}" srcOrd="0" destOrd="0" presId="urn:microsoft.com/office/officeart/2005/8/layout/hierarchy1"/>
    <dgm:cxn modelId="{77C14846-7D11-4661-8AD9-08289F3CAA23}" type="presParOf" srcId="{6E9E12D1-889A-44C0-8E8C-F65A541C65C7}" destId="{08BBCBDF-A49F-49D7-949C-255FC56176B1}" srcOrd="0" destOrd="0" presId="urn:microsoft.com/office/officeart/2005/8/layout/hierarchy1"/>
    <dgm:cxn modelId="{62D0BF9A-41A1-4591-A014-5AA2001AE63F}" type="presParOf" srcId="{6E9E12D1-889A-44C0-8E8C-F65A541C65C7}" destId="{DF23029B-8315-40C2-A8AD-1FD3E0AB2906}" srcOrd="1" destOrd="0" presId="urn:microsoft.com/office/officeart/2005/8/layout/hierarchy1"/>
    <dgm:cxn modelId="{24225B76-F2D5-47AE-8B1C-80A84E05FBFD}" type="presParOf" srcId="{489A13DD-F1A9-44ED-9FA9-D520ACEE4EFF}" destId="{19ACAA16-6C2E-4275-B3DC-E562EF5C2518}" srcOrd="1" destOrd="0" presId="urn:microsoft.com/office/officeart/2005/8/layout/hierarchy1"/>
    <dgm:cxn modelId="{55034909-DC2E-4F52-9D80-70159535C0E8}" type="presParOf" srcId="{A049DB8A-8DD4-42D3-B7DB-AC94922CC151}" destId="{1DFEF7E2-DFA3-4EE7-9060-73CF39B14D40}" srcOrd="2" destOrd="0" presId="urn:microsoft.com/office/officeart/2005/8/layout/hierarchy1"/>
    <dgm:cxn modelId="{9527D695-4F68-4712-8AA0-01704D329158}" type="presParOf" srcId="{A049DB8A-8DD4-42D3-B7DB-AC94922CC151}" destId="{9252E2D9-2BE8-4AE2-B0AA-CBAE09049039}" srcOrd="3" destOrd="0" presId="urn:microsoft.com/office/officeart/2005/8/layout/hierarchy1"/>
    <dgm:cxn modelId="{22C99B02-31B6-48FA-B20A-C904C9422DCB}" type="presParOf" srcId="{9252E2D9-2BE8-4AE2-B0AA-CBAE09049039}" destId="{EC4EB5B9-A27D-41B9-B5A4-4F63D6161D5D}" srcOrd="0" destOrd="0" presId="urn:microsoft.com/office/officeart/2005/8/layout/hierarchy1"/>
    <dgm:cxn modelId="{92B220A5-FFC4-43F0-B7BB-8D3ECC91C7EB}" type="presParOf" srcId="{EC4EB5B9-A27D-41B9-B5A4-4F63D6161D5D}" destId="{F1850EDF-A71D-4945-9CBF-52AC77264ED1}" srcOrd="0" destOrd="0" presId="urn:microsoft.com/office/officeart/2005/8/layout/hierarchy1"/>
    <dgm:cxn modelId="{41EE4E14-2714-4B5A-92B3-40E5575353A4}" type="presParOf" srcId="{EC4EB5B9-A27D-41B9-B5A4-4F63D6161D5D}" destId="{97C7252C-F9F0-4639-BEEB-F0C44150F44D}" srcOrd="1" destOrd="0" presId="urn:microsoft.com/office/officeart/2005/8/layout/hierarchy1"/>
    <dgm:cxn modelId="{2218A9F3-06E2-46B8-8747-E307382008B9}" type="presParOf" srcId="{9252E2D9-2BE8-4AE2-B0AA-CBAE09049039}" destId="{0CE24123-0B5B-4AA9-ABAF-178E754C3E99}" srcOrd="1" destOrd="0" presId="urn:microsoft.com/office/officeart/2005/8/layout/hierarchy1"/>
    <dgm:cxn modelId="{AD391DAB-A6ED-4A17-B486-8C97ED2D14FE}" type="presParOf" srcId="{CE840156-51BC-45FB-BC48-0DEF81FC8035}" destId="{F34CF2B9-D32B-409D-BA2D-C2BD1623B192}" srcOrd="2" destOrd="0" presId="urn:microsoft.com/office/officeart/2005/8/layout/hierarchy1"/>
    <dgm:cxn modelId="{AD97FE14-A018-41EE-8610-559F8AC5CAA2}" type="presParOf" srcId="{CE840156-51BC-45FB-BC48-0DEF81FC8035}" destId="{E5F661AA-FA1C-4B3B-9C51-F0875E57A6D8}" srcOrd="3" destOrd="0" presId="urn:microsoft.com/office/officeart/2005/8/layout/hierarchy1"/>
    <dgm:cxn modelId="{7C327CD4-B64A-45A5-8D0D-3675692CD462}" type="presParOf" srcId="{E5F661AA-FA1C-4B3B-9C51-F0875E57A6D8}" destId="{79372AD1-C82D-430A-B66C-EC85F134459E}" srcOrd="0" destOrd="0" presId="urn:microsoft.com/office/officeart/2005/8/layout/hierarchy1"/>
    <dgm:cxn modelId="{B86C0CEB-2C54-45FE-9C8A-B6851886EE1F}" type="presParOf" srcId="{79372AD1-C82D-430A-B66C-EC85F134459E}" destId="{EBBA4DAB-E043-458A-A9EC-B96F5D53BD5D}" srcOrd="0" destOrd="0" presId="urn:microsoft.com/office/officeart/2005/8/layout/hierarchy1"/>
    <dgm:cxn modelId="{1BFFA1F5-B5D3-405A-A651-DF758217C8F0}" type="presParOf" srcId="{79372AD1-C82D-430A-B66C-EC85F134459E}" destId="{DF73F886-6C3D-4532-AD35-EB1833C2D9BD}" srcOrd="1" destOrd="0" presId="urn:microsoft.com/office/officeart/2005/8/layout/hierarchy1"/>
    <dgm:cxn modelId="{39FF27F8-FAE5-460B-8ADE-D3B80A0DE927}" type="presParOf" srcId="{E5F661AA-FA1C-4B3B-9C51-F0875E57A6D8}" destId="{B780D678-012B-468A-9B3F-DEEF7853E307}" srcOrd="1" destOrd="0" presId="urn:microsoft.com/office/officeart/2005/8/layout/hierarchy1"/>
    <dgm:cxn modelId="{251BD578-E827-4537-8B27-50CE66270803}" type="presParOf" srcId="{B780D678-012B-468A-9B3F-DEEF7853E307}" destId="{6EF794D8-CC5D-4859-A7A1-0DDB4108FB42}" srcOrd="0" destOrd="0" presId="urn:microsoft.com/office/officeart/2005/8/layout/hierarchy1"/>
    <dgm:cxn modelId="{F2A3439D-B64E-497F-9354-4BCD6FDABA44}" type="presParOf" srcId="{B780D678-012B-468A-9B3F-DEEF7853E307}" destId="{817DAD0B-424B-48AB-9DE0-73C6947FFCFF}" srcOrd="1" destOrd="0" presId="urn:microsoft.com/office/officeart/2005/8/layout/hierarchy1"/>
    <dgm:cxn modelId="{E3DC2EFE-8B38-4A23-BE13-646885980C68}" type="presParOf" srcId="{817DAD0B-424B-48AB-9DE0-73C6947FFCFF}" destId="{48F279A1-86EB-42C4-BA6C-C843A78DAEE5}" srcOrd="0" destOrd="0" presId="urn:microsoft.com/office/officeart/2005/8/layout/hierarchy1"/>
    <dgm:cxn modelId="{E7754B89-FFAE-4B4B-8A2E-516A60882847}" type="presParOf" srcId="{48F279A1-86EB-42C4-BA6C-C843A78DAEE5}" destId="{4F837855-D5CF-4EA5-A577-8B7CE03A6278}" srcOrd="0" destOrd="0" presId="urn:microsoft.com/office/officeart/2005/8/layout/hierarchy1"/>
    <dgm:cxn modelId="{E539F6A7-150A-4DC7-B6E9-9D4458EA0DDC}" type="presParOf" srcId="{48F279A1-86EB-42C4-BA6C-C843A78DAEE5}" destId="{A4BAD563-BFC6-4485-A520-2C34ED42ACD4}" srcOrd="1" destOrd="0" presId="urn:microsoft.com/office/officeart/2005/8/layout/hierarchy1"/>
    <dgm:cxn modelId="{ED1EFDDC-ABEE-4D72-8EDB-89C081A8B287}" type="presParOf" srcId="{817DAD0B-424B-48AB-9DE0-73C6947FFCFF}" destId="{7A37BC8C-02CF-4609-BE10-624CF3A83EA3}" srcOrd="1" destOrd="0" presId="urn:microsoft.com/office/officeart/2005/8/layout/hierarchy1"/>
    <dgm:cxn modelId="{61B981BE-0912-4ED4-BBDB-A1F75C446CFF}" type="presParOf" srcId="{B780D678-012B-468A-9B3F-DEEF7853E307}" destId="{B27DDF8F-4726-433B-80CC-AC94A77A75B5}" srcOrd="2" destOrd="0" presId="urn:microsoft.com/office/officeart/2005/8/layout/hierarchy1"/>
    <dgm:cxn modelId="{FF630FA1-5E76-463A-9CC4-8CC2F3B7D50F}" type="presParOf" srcId="{B780D678-012B-468A-9B3F-DEEF7853E307}" destId="{4CBB8184-EA90-4BB7-BCA0-366D74D8F896}" srcOrd="3" destOrd="0" presId="urn:microsoft.com/office/officeart/2005/8/layout/hierarchy1"/>
    <dgm:cxn modelId="{C00697EC-9899-4EB4-892B-5761BF4403BB}" type="presParOf" srcId="{4CBB8184-EA90-4BB7-BCA0-366D74D8F896}" destId="{738120E3-700D-402D-AE6E-BF09AF236CBC}" srcOrd="0" destOrd="0" presId="urn:microsoft.com/office/officeart/2005/8/layout/hierarchy1"/>
    <dgm:cxn modelId="{B110C54E-A15D-4CD5-A920-B5C7B1C2A071}" type="presParOf" srcId="{738120E3-700D-402D-AE6E-BF09AF236CBC}" destId="{3DD2161A-84A2-4203-A3D6-0CF9A6668DCD}" srcOrd="0" destOrd="0" presId="urn:microsoft.com/office/officeart/2005/8/layout/hierarchy1"/>
    <dgm:cxn modelId="{49A0CCAC-D192-44F6-9981-1EF09F5CED93}" type="presParOf" srcId="{738120E3-700D-402D-AE6E-BF09AF236CBC}" destId="{C5F34D46-91A7-4879-9078-182F3EBA2B83}" srcOrd="1" destOrd="0" presId="urn:microsoft.com/office/officeart/2005/8/layout/hierarchy1"/>
    <dgm:cxn modelId="{1131721F-4320-42F2-A79E-893F22712036}" type="presParOf" srcId="{4CBB8184-EA90-4BB7-BCA0-366D74D8F896}" destId="{D5B41EF2-0D09-4C89-9FE2-B0AEB1ED9059}" srcOrd="1" destOrd="0" presId="urn:microsoft.com/office/officeart/2005/8/layout/hierarchy1"/>
    <dgm:cxn modelId="{8729D535-7188-4F94-B6EF-CC5B6265A297}" type="presParOf" srcId="{CE840156-51BC-45FB-BC48-0DEF81FC8035}" destId="{F9593CB1-B8E4-4F35-9E2E-7E51C24F001A}" srcOrd="4" destOrd="0" presId="urn:microsoft.com/office/officeart/2005/8/layout/hierarchy1"/>
    <dgm:cxn modelId="{729BB2F8-6DF5-48E3-9E3C-FD91055914ED}" type="presParOf" srcId="{CE840156-51BC-45FB-BC48-0DEF81FC8035}" destId="{DAFCB94A-0639-4337-A524-CE09F56C4C72}" srcOrd="5" destOrd="0" presId="urn:microsoft.com/office/officeart/2005/8/layout/hierarchy1"/>
    <dgm:cxn modelId="{052F6CB8-93E8-4249-91A0-E11205E1E0AD}" type="presParOf" srcId="{DAFCB94A-0639-4337-A524-CE09F56C4C72}" destId="{09A1C526-24FC-4FEF-B536-A4DADB197856}" srcOrd="0" destOrd="0" presId="urn:microsoft.com/office/officeart/2005/8/layout/hierarchy1"/>
    <dgm:cxn modelId="{115E13AE-60BC-4752-928C-B11676A5248C}" type="presParOf" srcId="{09A1C526-24FC-4FEF-B536-A4DADB197856}" destId="{35BD1AE3-D7DE-4B36-9948-77FBD75170B2}" srcOrd="0" destOrd="0" presId="urn:microsoft.com/office/officeart/2005/8/layout/hierarchy1"/>
    <dgm:cxn modelId="{592E4C9E-3BAB-4B61-974B-08F0B2662A98}" type="presParOf" srcId="{09A1C526-24FC-4FEF-B536-A4DADB197856}" destId="{CC9BFCC1-60BF-43F5-819E-5CB270CEDCC4}" srcOrd="1" destOrd="0" presId="urn:microsoft.com/office/officeart/2005/8/layout/hierarchy1"/>
    <dgm:cxn modelId="{72B24F86-8884-4412-9825-CA2222218B6B}" type="presParOf" srcId="{DAFCB94A-0639-4337-A524-CE09F56C4C72}" destId="{A2ADCFAB-0E56-4E14-A4AF-1EF9AC8DB4CD}" srcOrd="1" destOrd="0" presId="urn:microsoft.com/office/officeart/2005/8/layout/hierarchy1"/>
    <dgm:cxn modelId="{A818478D-B423-450C-A06F-753FF51B4DFE}" type="presParOf" srcId="{A2ADCFAB-0E56-4E14-A4AF-1EF9AC8DB4CD}" destId="{50DE59EF-A487-400F-882B-1FC86E2D6B35}" srcOrd="0" destOrd="0" presId="urn:microsoft.com/office/officeart/2005/8/layout/hierarchy1"/>
    <dgm:cxn modelId="{9ECA3047-9F19-4D22-855D-4804CC63D8A5}" type="presParOf" srcId="{A2ADCFAB-0E56-4E14-A4AF-1EF9AC8DB4CD}" destId="{6DC045DE-9DC2-4E8E-9CE8-994DE1588831}" srcOrd="1" destOrd="0" presId="urn:microsoft.com/office/officeart/2005/8/layout/hierarchy1"/>
    <dgm:cxn modelId="{4BAA55E2-8AB0-4618-94AA-41A72927F1B8}" type="presParOf" srcId="{6DC045DE-9DC2-4E8E-9CE8-994DE1588831}" destId="{861C9B9F-20A0-43F6-8AB8-11FBE6FBA281}" srcOrd="0" destOrd="0" presId="urn:microsoft.com/office/officeart/2005/8/layout/hierarchy1"/>
    <dgm:cxn modelId="{62AD9407-ED28-4AC1-A773-830A2AA3C12A}" type="presParOf" srcId="{861C9B9F-20A0-43F6-8AB8-11FBE6FBA281}" destId="{EB02F3A7-DB55-451B-B23D-50DEE7735B1B}" srcOrd="0" destOrd="0" presId="urn:microsoft.com/office/officeart/2005/8/layout/hierarchy1"/>
    <dgm:cxn modelId="{8D520DC6-8D1E-4FC9-B1F7-6844066DB58A}" type="presParOf" srcId="{861C9B9F-20A0-43F6-8AB8-11FBE6FBA281}" destId="{38CAFD06-5238-4AE3-AAE9-953EBEE83374}" srcOrd="1" destOrd="0" presId="urn:microsoft.com/office/officeart/2005/8/layout/hierarchy1"/>
    <dgm:cxn modelId="{0AC3AAF6-4DAC-44E5-BD2C-D345AC1BACBE}" type="presParOf" srcId="{6DC045DE-9DC2-4E8E-9CE8-994DE1588831}" destId="{0C8FB303-5481-451E-863E-278821197C60}" srcOrd="1" destOrd="0" presId="urn:microsoft.com/office/officeart/2005/8/layout/hierarchy1"/>
    <dgm:cxn modelId="{F1CBD43F-09F4-4FB8-AFFF-EF3C42460A03}" type="presParOf" srcId="{A2ADCFAB-0E56-4E14-A4AF-1EF9AC8DB4CD}" destId="{A76744EF-A6B0-4962-A45D-4574830BD23D}" srcOrd="2" destOrd="0" presId="urn:microsoft.com/office/officeart/2005/8/layout/hierarchy1"/>
    <dgm:cxn modelId="{B4F3C08A-A853-49EF-AD14-23A80D61D683}" type="presParOf" srcId="{A2ADCFAB-0E56-4E14-A4AF-1EF9AC8DB4CD}" destId="{037E490E-620F-49C0-88FE-C31AFC6BB622}" srcOrd="3" destOrd="0" presId="urn:microsoft.com/office/officeart/2005/8/layout/hierarchy1"/>
    <dgm:cxn modelId="{0E9F239B-EE19-4D24-92F1-80C6FE726578}" type="presParOf" srcId="{037E490E-620F-49C0-88FE-C31AFC6BB622}" destId="{74C2F10C-E3FF-47F0-A05E-3E8A6D49E1A2}" srcOrd="0" destOrd="0" presId="urn:microsoft.com/office/officeart/2005/8/layout/hierarchy1"/>
    <dgm:cxn modelId="{DA245E09-20D9-4554-BFD8-A803B8BF24C1}" type="presParOf" srcId="{74C2F10C-E3FF-47F0-A05E-3E8A6D49E1A2}" destId="{7682480D-B55A-4931-B47C-C3583CEAF8F4}" srcOrd="0" destOrd="0" presId="urn:microsoft.com/office/officeart/2005/8/layout/hierarchy1"/>
    <dgm:cxn modelId="{CFE739E7-20F6-45F6-BDA5-26794D623AD0}" type="presParOf" srcId="{74C2F10C-E3FF-47F0-A05E-3E8A6D49E1A2}" destId="{67A7C146-E1B0-4525-BEB2-0027F8A1FD25}" srcOrd="1" destOrd="0" presId="urn:microsoft.com/office/officeart/2005/8/layout/hierarchy1"/>
    <dgm:cxn modelId="{D40F3C19-0340-4379-8ABC-E7701BA47253}" type="presParOf" srcId="{037E490E-620F-49C0-88FE-C31AFC6BB622}" destId="{88F1C314-E9E8-4B6A-A413-65D83C8E14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86129F-887A-46C1-8FA0-AA940915E54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de-DE"/>
        </a:p>
      </dgm:t>
    </dgm:pt>
    <dgm:pt modelId="{DA0BCE37-01C1-4415-A7FB-ED96415FD4BE}">
      <dgm:prSet phldrT="[Text]" custT="1"/>
      <dgm:spPr/>
      <dgm:t>
        <a:bodyPr/>
        <a:lstStyle/>
        <a:p>
          <a:r>
            <a:rPr lang="de-DE" sz="1600" dirty="0">
              <a:latin typeface="Arial" panose="020B0604020202020204" pitchFamily="34" charset="0"/>
              <a:cs typeface="Arial" panose="020B0604020202020204" pitchFamily="34" charset="0"/>
            </a:rPr>
            <a:t>Aktionär</a:t>
          </a:r>
        </a:p>
      </dgm:t>
    </dgm:pt>
    <dgm:pt modelId="{39425DDA-5EB6-46D6-BE3A-B37C8315B460}" type="parTrans" cxnId="{6048281F-CF0A-4B96-AF0B-7B5CD9A96B6D}">
      <dgm:prSet/>
      <dgm:spPr/>
      <dgm:t>
        <a:bodyPr/>
        <a:lstStyle/>
        <a:p>
          <a:endParaRPr lang="de-DE"/>
        </a:p>
      </dgm:t>
    </dgm:pt>
    <dgm:pt modelId="{FB95E457-E568-4B60-BCDE-D978EFDABEBC}" type="sibTrans" cxnId="{6048281F-CF0A-4B96-AF0B-7B5CD9A96B6D}">
      <dgm:prSet/>
      <dgm:spPr/>
      <dgm:t>
        <a:bodyPr/>
        <a:lstStyle/>
        <a:p>
          <a:endParaRPr lang="de-DE"/>
        </a:p>
      </dgm:t>
    </dgm:pt>
    <dgm:pt modelId="{6D4AD5B7-39E8-4199-B75E-83B8724FD640}">
      <dgm:prSet phldrT="[Text]" custT="1"/>
      <dgm:spPr/>
      <dgm:t>
        <a:bodyPr/>
        <a:lstStyle/>
        <a:p>
          <a:r>
            <a:rPr lang="de-DE" sz="1600" dirty="0">
              <a:latin typeface="Arial" panose="020B0604020202020204" pitchFamily="34" charset="0"/>
              <a:cs typeface="Arial" panose="020B0604020202020204" pitchFamily="34" charset="0"/>
            </a:rPr>
            <a:t>Verwaltungsrechte</a:t>
          </a:r>
        </a:p>
      </dgm:t>
    </dgm:pt>
    <dgm:pt modelId="{F5CEE65B-FF3F-4450-9B01-F26ACEEF3E0C}" type="parTrans" cxnId="{1CBB829F-5ACC-430C-B7EF-4F889BA02034}">
      <dgm:prSet/>
      <dgm:spPr/>
      <dgm:t>
        <a:bodyPr/>
        <a:lstStyle/>
        <a:p>
          <a:endParaRPr lang="de-DE"/>
        </a:p>
      </dgm:t>
    </dgm:pt>
    <dgm:pt modelId="{911E022D-252F-408A-9193-53E211578283}" type="sibTrans" cxnId="{1CBB829F-5ACC-430C-B7EF-4F889BA02034}">
      <dgm:prSet/>
      <dgm:spPr/>
      <dgm:t>
        <a:bodyPr/>
        <a:lstStyle/>
        <a:p>
          <a:endParaRPr lang="de-DE"/>
        </a:p>
      </dgm:t>
    </dgm:pt>
    <dgm:pt modelId="{8634A5B7-818E-4D9B-87C2-9AB738081F98}">
      <dgm:prSet phldrT="[Text]" custT="1"/>
      <dgm:spPr/>
      <dgm:t>
        <a:bodyPr/>
        <a:lstStyle/>
        <a:p>
          <a:r>
            <a:rPr lang="de-DE" sz="1600" dirty="0">
              <a:latin typeface="Arial" panose="020B0604020202020204" pitchFamily="34" charset="0"/>
              <a:cs typeface="Arial" panose="020B0604020202020204" pitchFamily="34" charset="0"/>
            </a:rPr>
            <a:t>Auskunftsrecht</a:t>
          </a:r>
        </a:p>
      </dgm:t>
    </dgm:pt>
    <dgm:pt modelId="{5540FB06-1155-4989-A4BB-4B5E0CE21728}" type="parTrans" cxnId="{893A0E78-236D-4B0D-967B-68CA84C49651}">
      <dgm:prSet/>
      <dgm:spPr/>
      <dgm:t>
        <a:bodyPr/>
        <a:lstStyle/>
        <a:p>
          <a:endParaRPr lang="de-DE"/>
        </a:p>
      </dgm:t>
    </dgm:pt>
    <dgm:pt modelId="{E44E24D2-E48F-4995-94D0-38D290B09AC1}" type="sibTrans" cxnId="{893A0E78-236D-4B0D-967B-68CA84C49651}">
      <dgm:prSet/>
      <dgm:spPr/>
      <dgm:t>
        <a:bodyPr/>
        <a:lstStyle/>
        <a:p>
          <a:endParaRPr lang="de-DE"/>
        </a:p>
      </dgm:t>
    </dgm:pt>
    <dgm:pt modelId="{725A1F81-0EEC-408F-9C48-161F1141DDF6}">
      <dgm:prSet phldrT="[Text]" custT="1"/>
      <dgm:spPr/>
      <dgm:t>
        <a:bodyPr/>
        <a:lstStyle/>
        <a:p>
          <a:r>
            <a:rPr lang="de-DE" sz="1600" dirty="0">
              <a:latin typeface="Arial" panose="020B0604020202020204" pitchFamily="34" charset="0"/>
              <a:cs typeface="Arial" panose="020B0604020202020204" pitchFamily="34" charset="0"/>
            </a:rPr>
            <a:t>Stimmrecht</a:t>
          </a:r>
        </a:p>
      </dgm:t>
    </dgm:pt>
    <dgm:pt modelId="{127F30B4-5DB3-46D0-8697-E94522E32E74}" type="parTrans" cxnId="{99E30A26-6FA0-4CE9-AE26-7826DFC23808}">
      <dgm:prSet/>
      <dgm:spPr/>
      <dgm:t>
        <a:bodyPr/>
        <a:lstStyle/>
        <a:p>
          <a:endParaRPr lang="de-DE"/>
        </a:p>
      </dgm:t>
    </dgm:pt>
    <dgm:pt modelId="{C9FAF6CA-CEE9-491B-AD1D-7378FDE14B49}" type="sibTrans" cxnId="{99E30A26-6FA0-4CE9-AE26-7826DFC23808}">
      <dgm:prSet/>
      <dgm:spPr/>
      <dgm:t>
        <a:bodyPr/>
        <a:lstStyle/>
        <a:p>
          <a:endParaRPr lang="de-DE"/>
        </a:p>
      </dgm:t>
    </dgm:pt>
    <dgm:pt modelId="{4CE21818-A471-44C9-8D55-4FD9CDF612C0}">
      <dgm:prSet phldrT="[Text]" custT="1"/>
      <dgm:spPr/>
      <dgm:t>
        <a:bodyPr/>
        <a:lstStyle/>
        <a:p>
          <a:r>
            <a:rPr lang="de-DE" sz="1600" dirty="0">
              <a:latin typeface="Arial" panose="020B0604020202020204" pitchFamily="34" charset="0"/>
              <a:cs typeface="Arial" panose="020B0604020202020204" pitchFamily="34" charset="0"/>
            </a:rPr>
            <a:t>Vermögensrechte</a:t>
          </a:r>
        </a:p>
      </dgm:t>
    </dgm:pt>
    <dgm:pt modelId="{4A572EC4-EFB4-45FA-848D-D97600BB5F95}" type="parTrans" cxnId="{A7DC3CCD-7FE8-4DA0-9B0B-088B0B846B6D}">
      <dgm:prSet/>
      <dgm:spPr/>
      <dgm:t>
        <a:bodyPr/>
        <a:lstStyle/>
        <a:p>
          <a:endParaRPr lang="de-DE"/>
        </a:p>
      </dgm:t>
    </dgm:pt>
    <dgm:pt modelId="{B1DFB093-3DE4-4780-AF3E-ABD1D7F85642}" type="sibTrans" cxnId="{A7DC3CCD-7FE8-4DA0-9B0B-088B0B846B6D}">
      <dgm:prSet/>
      <dgm:spPr/>
      <dgm:t>
        <a:bodyPr/>
        <a:lstStyle/>
        <a:p>
          <a:endParaRPr lang="de-DE"/>
        </a:p>
      </dgm:t>
    </dgm:pt>
    <dgm:pt modelId="{1629714F-5317-4C2D-AEB7-2B3922DF7224}">
      <dgm:prSet phldrT="[Text]" custT="1"/>
      <dgm:spPr/>
      <dgm:t>
        <a:bodyPr/>
        <a:lstStyle/>
        <a:p>
          <a:r>
            <a:rPr lang="de-DE" sz="1600" dirty="0">
              <a:latin typeface="Arial" panose="020B0604020202020204" pitchFamily="34" charset="0"/>
              <a:cs typeface="Arial" panose="020B0604020202020204" pitchFamily="34" charset="0"/>
            </a:rPr>
            <a:t>Dividendenrecht</a:t>
          </a:r>
        </a:p>
      </dgm:t>
    </dgm:pt>
    <dgm:pt modelId="{B9669095-539C-4642-B359-AE64234D0E53}" type="parTrans" cxnId="{4E984B96-7B76-4971-8CBA-E0208307767B}">
      <dgm:prSet/>
      <dgm:spPr/>
      <dgm:t>
        <a:bodyPr/>
        <a:lstStyle/>
        <a:p>
          <a:endParaRPr lang="de-DE"/>
        </a:p>
      </dgm:t>
    </dgm:pt>
    <dgm:pt modelId="{595ADA54-4B66-4889-8FA6-292488DCAD74}" type="sibTrans" cxnId="{4E984B96-7B76-4971-8CBA-E0208307767B}">
      <dgm:prSet/>
      <dgm:spPr/>
      <dgm:t>
        <a:bodyPr/>
        <a:lstStyle/>
        <a:p>
          <a:endParaRPr lang="de-DE"/>
        </a:p>
      </dgm:t>
    </dgm:pt>
    <dgm:pt modelId="{E4E8598B-48A8-4C1C-9F85-03051D9BB48B}">
      <dgm:prSet phldrT="[Text]" custT="1"/>
      <dgm:spPr/>
      <dgm:t>
        <a:bodyPr/>
        <a:lstStyle/>
        <a:p>
          <a:r>
            <a:rPr lang="de-DE" sz="1600" dirty="0">
              <a:latin typeface="Arial" panose="020B0604020202020204" pitchFamily="34" charset="0"/>
              <a:cs typeface="Arial" panose="020B0604020202020204" pitchFamily="34" charset="0"/>
            </a:rPr>
            <a:t>Anfechtungsrecht</a:t>
          </a:r>
        </a:p>
      </dgm:t>
    </dgm:pt>
    <dgm:pt modelId="{49743560-D47E-4E7D-80CD-B831D431BA0C}" type="parTrans" cxnId="{1ED3BC31-12E9-4EEB-B562-043F5FEBABAD}">
      <dgm:prSet/>
      <dgm:spPr/>
      <dgm:t>
        <a:bodyPr/>
        <a:lstStyle/>
        <a:p>
          <a:endParaRPr lang="de-DE"/>
        </a:p>
      </dgm:t>
    </dgm:pt>
    <dgm:pt modelId="{C964CBD4-A2B7-4700-9FFF-68717F2D967F}" type="sibTrans" cxnId="{1ED3BC31-12E9-4EEB-B562-043F5FEBABAD}">
      <dgm:prSet/>
      <dgm:spPr/>
      <dgm:t>
        <a:bodyPr/>
        <a:lstStyle/>
        <a:p>
          <a:endParaRPr lang="de-DE"/>
        </a:p>
      </dgm:t>
    </dgm:pt>
    <dgm:pt modelId="{969A7B1A-511A-48C1-BA8A-E6E2B1B65A63}">
      <dgm:prSet phldrT="[Text]" custT="1"/>
      <dgm:spPr/>
      <dgm:t>
        <a:bodyPr/>
        <a:lstStyle/>
        <a:p>
          <a:r>
            <a:rPr lang="de-DE" sz="1600" dirty="0">
              <a:latin typeface="Arial" panose="020B0604020202020204" pitchFamily="34" charset="0"/>
              <a:cs typeface="Arial" panose="020B0604020202020204" pitchFamily="34" charset="0"/>
            </a:rPr>
            <a:t>Minderheitsrechte</a:t>
          </a:r>
        </a:p>
      </dgm:t>
    </dgm:pt>
    <dgm:pt modelId="{E2974A6E-B0AA-4CB9-8A10-AAABDCAD65CD}" type="parTrans" cxnId="{9976F081-2F56-46E9-96A6-8C262A21E103}">
      <dgm:prSet/>
      <dgm:spPr/>
      <dgm:t>
        <a:bodyPr/>
        <a:lstStyle/>
        <a:p>
          <a:endParaRPr lang="de-DE"/>
        </a:p>
      </dgm:t>
    </dgm:pt>
    <dgm:pt modelId="{DD0688AE-6DF0-4002-8FA3-AC079B11F552}" type="sibTrans" cxnId="{9976F081-2F56-46E9-96A6-8C262A21E103}">
      <dgm:prSet/>
      <dgm:spPr/>
      <dgm:t>
        <a:bodyPr/>
        <a:lstStyle/>
        <a:p>
          <a:endParaRPr lang="de-DE"/>
        </a:p>
      </dgm:t>
    </dgm:pt>
    <dgm:pt modelId="{8BCE7C06-7B32-48FD-B0AE-FF7F19122D59}">
      <dgm:prSet phldrT="[Text]" custT="1"/>
      <dgm:spPr/>
      <dgm:t>
        <a:bodyPr/>
        <a:lstStyle/>
        <a:p>
          <a:r>
            <a:rPr lang="de-DE" sz="1600" dirty="0">
              <a:latin typeface="Arial" panose="020B0604020202020204" pitchFamily="34" charset="0"/>
              <a:cs typeface="Arial" panose="020B0604020202020204" pitchFamily="34" charset="0"/>
            </a:rPr>
            <a:t>Bezugsrecht</a:t>
          </a:r>
        </a:p>
      </dgm:t>
    </dgm:pt>
    <dgm:pt modelId="{A2F182B2-889A-418F-9395-778622FA66C8}" type="parTrans" cxnId="{49C0390A-CF91-4BAA-AD45-963AE21596F9}">
      <dgm:prSet/>
      <dgm:spPr/>
      <dgm:t>
        <a:bodyPr/>
        <a:lstStyle/>
        <a:p>
          <a:endParaRPr lang="de-DE"/>
        </a:p>
      </dgm:t>
    </dgm:pt>
    <dgm:pt modelId="{EE038C36-473C-4A85-A5F2-7C4952964FD0}" type="sibTrans" cxnId="{49C0390A-CF91-4BAA-AD45-963AE21596F9}">
      <dgm:prSet/>
      <dgm:spPr/>
      <dgm:t>
        <a:bodyPr/>
        <a:lstStyle/>
        <a:p>
          <a:endParaRPr lang="de-DE"/>
        </a:p>
      </dgm:t>
    </dgm:pt>
    <dgm:pt modelId="{84F2B87F-BF8E-4DC3-A1EA-50C1E8F15A10}">
      <dgm:prSet phldrT="[Text]" custT="1"/>
      <dgm:spPr/>
      <dgm:t>
        <a:bodyPr/>
        <a:lstStyle/>
        <a:p>
          <a:r>
            <a:rPr lang="de-DE" sz="1600" dirty="0">
              <a:latin typeface="Arial" panose="020B0604020202020204" pitchFamily="34" charset="0"/>
              <a:cs typeface="Arial" panose="020B0604020202020204" pitchFamily="34" charset="0"/>
            </a:rPr>
            <a:t>Rückzahlungs- und Recht auf Liquidationserlös</a:t>
          </a:r>
        </a:p>
      </dgm:t>
    </dgm:pt>
    <dgm:pt modelId="{4E1AC486-5428-4DE1-8BD7-BB5A99C835A3}" type="parTrans" cxnId="{79CED0A1-7DB1-4D88-827E-7EB6D96B5097}">
      <dgm:prSet/>
      <dgm:spPr/>
      <dgm:t>
        <a:bodyPr/>
        <a:lstStyle/>
        <a:p>
          <a:endParaRPr lang="de-DE"/>
        </a:p>
      </dgm:t>
    </dgm:pt>
    <dgm:pt modelId="{49E0852D-A5CB-4D85-AAD4-FEC9F0499984}" type="sibTrans" cxnId="{79CED0A1-7DB1-4D88-827E-7EB6D96B5097}">
      <dgm:prSet/>
      <dgm:spPr/>
      <dgm:t>
        <a:bodyPr/>
        <a:lstStyle/>
        <a:p>
          <a:endParaRPr lang="de-DE"/>
        </a:p>
      </dgm:t>
    </dgm:pt>
    <dgm:pt modelId="{FE1D4BED-FE5C-4C83-80AE-ECE5D921BACF}" type="pres">
      <dgm:prSet presAssocID="{3A86129F-887A-46C1-8FA0-AA940915E545}" presName="diagram" presStyleCnt="0">
        <dgm:presLayoutVars>
          <dgm:chPref val="1"/>
          <dgm:dir/>
          <dgm:animOne val="branch"/>
          <dgm:animLvl val="lvl"/>
          <dgm:resizeHandles val="exact"/>
        </dgm:presLayoutVars>
      </dgm:prSet>
      <dgm:spPr/>
      <dgm:t>
        <a:bodyPr/>
        <a:lstStyle/>
        <a:p>
          <a:endParaRPr lang="de-DE"/>
        </a:p>
      </dgm:t>
    </dgm:pt>
    <dgm:pt modelId="{7D5A536C-E1A3-4313-B1B2-0F9BE7460DA0}" type="pres">
      <dgm:prSet presAssocID="{DA0BCE37-01C1-4415-A7FB-ED96415FD4BE}" presName="root1" presStyleCnt="0"/>
      <dgm:spPr/>
    </dgm:pt>
    <dgm:pt modelId="{821AA400-43FB-442F-8F38-CC824810AC3E}" type="pres">
      <dgm:prSet presAssocID="{DA0BCE37-01C1-4415-A7FB-ED96415FD4BE}" presName="LevelOneTextNode" presStyleLbl="node0" presStyleIdx="0" presStyleCnt="1" custScaleX="200465">
        <dgm:presLayoutVars>
          <dgm:chPref val="3"/>
        </dgm:presLayoutVars>
      </dgm:prSet>
      <dgm:spPr/>
      <dgm:t>
        <a:bodyPr/>
        <a:lstStyle/>
        <a:p>
          <a:endParaRPr lang="de-DE"/>
        </a:p>
      </dgm:t>
    </dgm:pt>
    <dgm:pt modelId="{472817AA-EC2D-48BA-9A7B-4ED6A80616A4}" type="pres">
      <dgm:prSet presAssocID="{DA0BCE37-01C1-4415-A7FB-ED96415FD4BE}" presName="level2hierChild" presStyleCnt="0"/>
      <dgm:spPr/>
    </dgm:pt>
    <dgm:pt modelId="{7991CA65-45BE-4886-A714-019E410CBEE2}" type="pres">
      <dgm:prSet presAssocID="{F5CEE65B-FF3F-4450-9B01-F26ACEEF3E0C}" presName="conn2-1" presStyleLbl="parChTrans1D2" presStyleIdx="0" presStyleCnt="2"/>
      <dgm:spPr/>
      <dgm:t>
        <a:bodyPr/>
        <a:lstStyle/>
        <a:p>
          <a:endParaRPr lang="de-DE"/>
        </a:p>
      </dgm:t>
    </dgm:pt>
    <dgm:pt modelId="{0EDEBC8E-EC7B-406E-A2FF-D7759239A461}" type="pres">
      <dgm:prSet presAssocID="{F5CEE65B-FF3F-4450-9B01-F26ACEEF3E0C}" presName="connTx" presStyleLbl="parChTrans1D2" presStyleIdx="0" presStyleCnt="2"/>
      <dgm:spPr/>
      <dgm:t>
        <a:bodyPr/>
        <a:lstStyle/>
        <a:p>
          <a:endParaRPr lang="de-DE"/>
        </a:p>
      </dgm:t>
    </dgm:pt>
    <dgm:pt modelId="{2A9E7D25-6792-41CA-8080-A2A836806185}" type="pres">
      <dgm:prSet presAssocID="{6D4AD5B7-39E8-4199-B75E-83B8724FD640}" presName="root2" presStyleCnt="0"/>
      <dgm:spPr/>
    </dgm:pt>
    <dgm:pt modelId="{308703C2-3D5E-4AEF-B1C7-E547F315D128}" type="pres">
      <dgm:prSet presAssocID="{6D4AD5B7-39E8-4199-B75E-83B8724FD640}" presName="LevelTwoTextNode" presStyleLbl="node2" presStyleIdx="0" presStyleCnt="2" custScaleX="200465">
        <dgm:presLayoutVars>
          <dgm:chPref val="3"/>
        </dgm:presLayoutVars>
      </dgm:prSet>
      <dgm:spPr/>
      <dgm:t>
        <a:bodyPr/>
        <a:lstStyle/>
        <a:p>
          <a:endParaRPr lang="de-DE"/>
        </a:p>
      </dgm:t>
    </dgm:pt>
    <dgm:pt modelId="{ED8FD29E-5E18-4555-949D-067E2B2B8907}" type="pres">
      <dgm:prSet presAssocID="{6D4AD5B7-39E8-4199-B75E-83B8724FD640}" presName="level3hierChild" presStyleCnt="0"/>
      <dgm:spPr/>
    </dgm:pt>
    <dgm:pt modelId="{391A76F6-84A7-4735-96AD-A7C452C3BC2F}" type="pres">
      <dgm:prSet presAssocID="{5540FB06-1155-4989-A4BB-4B5E0CE21728}" presName="conn2-1" presStyleLbl="parChTrans1D3" presStyleIdx="0" presStyleCnt="7"/>
      <dgm:spPr/>
      <dgm:t>
        <a:bodyPr/>
        <a:lstStyle/>
        <a:p>
          <a:endParaRPr lang="de-DE"/>
        </a:p>
      </dgm:t>
    </dgm:pt>
    <dgm:pt modelId="{B0A670E2-27EB-4C0C-B23B-923CD94F707B}" type="pres">
      <dgm:prSet presAssocID="{5540FB06-1155-4989-A4BB-4B5E0CE21728}" presName="connTx" presStyleLbl="parChTrans1D3" presStyleIdx="0" presStyleCnt="7"/>
      <dgm:spPr/>
      <dgm:t>
        <a:bodyPr/>
        <a:lstStyle/>
        <a:p>
          <a:endParaRPr lang="de-DE"/>
        </a:p>
      </dgm:t>
    </dgm:pt>
    <dgm:pt modelId="{B22E7AE3-1FFB-45B8-98D0-CCE49F2F0A17}" type="pres">
      <dgm:prSet presAssocID="{8634A5B7-818E-4D9B-87C2-9AB738081F98}" presName="root2" presStyleCnt="0"/>
      <dgm:spPr/>
    </dgm:pt>
    <dgm:pt modelId="{256CB122-6CF9-492D-A4CC-46E9C73D5C85}" type="pres">
      <dgm:prSet presAssocID="{8634A5B7-818E-4D9B-87C2-9AB738081F98}" presName="LevelTwoTextNode" presStyleLbl="node3" presStyleIdx="0" presStyleCnt="7" custScaleX="200465">
        <dgm:presLayoutVars>
          <dgm:chPref val="3"/>
        </dgm:presLayoutVars>
      </dgm:prSet>
      <dgm:spPr/>
      <dgm:t>
        <a:bodyPr/>
        <a:lstStyle/>
        <a:p>
          <a:endParaRPr lang="de-DE"/>
        </a:p>
      </dgm:t>
    </dgm:pt>
    <dgm:pt modelId="{F6F6D31F-89F6-41B1-A3B1-9C1A5F362944}" type="pres">
      <dgm:prSet presAssocID="{8634A5B7-818E-4D9B-87C2-9AB738081F98}" presName="level3hierChild" presStyleCnt="0"/>
      <dgm:spPr/>
    </dgm:pt>
    <dgm:pt modelId="{A8FF67AA-3CCA-445F-902F-3B04AC848279}" type="pres">
      <dgm:prSet presAssocID="{127F30B4-5DB3-46D0-8697-E94522E32E74}" presName="conn2-1" presStyleLbl="parChTrans1D3" presStyleIdx="1" presStyleCnt="7"/>
      <dgm:spPr/>
      <dgm:t>
        <a:bodyPr/>
        <a:lstStyle/>
        <a:p>
          <a:endParaRPr lang="de-DE"/>
        </a:p>
      </dgm:t>
    </dgm:pt>
    <dgm:pt modelId="{DF8BA3C6-050F-418B-9D27-A2602B54A88F}" type="pres">
      <dgm:prSet presAssocID="{127F30B4-5DB3-46D0-8697-E94522E32E74}" presName="connTx" presStyleLbl="parChTrans1D3" presStyleIdx="1" presStyleCnt="7"/>
      <dgm:spPr/>
      <dgm:t>
        <a:bodyPr/>
        <a:lstStyle/>
        <a:p>
          <a:endParaRPr lang="de-DE"/>
        </a:p>
      </dgm:t>
    </dgm:pt>
    <dgm:pt modelId="{19F5FDD9-4548-46C2-AB2E-2E52738A1FA8}" type="pres">
      <dgm:prSet presAssocID="{725A1F81-0EEC-408F-9C48-161F1141DDF6}" presName="root2" presStyleCnt="0"/>
      <dgm:spPr/>
    </dgm:pt>
    <dgm:pt modelId="{083DA7C5-594D-4E73-8AD2-58DE82D534EB}" type="pres">
      <dgm:prSet presAssocID="{725A1F81-0EEC-408F-9C48-161F1141DDF6}" presName="LevelTwoTextNode" presStyleLbl="node3" presStyleIdx="1" presStyleCnt="7" custScaleX="200465">
        <dgm:presLayoutVars>
          <dgm:chPref val="3"/>
        </dgm:presLayoutVars>
      </dgm:prSet>
      <dgm:spPr/>
      <dgm:t>
        <a:bodyPr/>
        <a:lstStyle/>
        <a:p>
          <a:endParaRPr lang="de-DE"/>
        </a:p>
      </dgm:t>
    </dgm:pt>
    <dgm:pt modelId="{D7EC4C63-5B9E-432A-85AB-D1272CE3D193}" type="pres">
      <dgm:prSet presAssocID="{725A1F81-0EEC-408F-9C48-161F1141DDF6}" presName="level3hierChild" presStyleCnt="0"/>
      <dgm:spPr/>
    </dgm:pt>
    <dgm:pt modelId="{5912FA21-8A73-4B81-9C74-900146F5E583}" type="pres">
      <dgm:prSet presAssocID="{49743560-D47E-4E7D-80CD-B831D431BA0C}" presName="conn2-1" presStyleLbl="parChTrans1D3" presStyleIdx="2" presStyleCnt="7"/>
      <dgm:spPr/>
      <dgm:t>
        <a:bodyPr/>
        <a:lstStyle/>
        <a:p>
          <a:endParaRPr lang="de-DE"/>
        </a:p>
      </dgm:t>
    </dgm:pt>
    <dgm:pt modelId="{148A4B80-73CC-44E0-96A2-1878FF620998}" type="pres">
      <dgm:prSet presAssocID="{49743560-D47E-4E7D-80CD-B831D431BA0C}" presName="connTx" presStyleLbl="parChTrans1D3" presStyleIdx="2" presStyleCnt="7"/>
      <dgm:spPr/>
      <dgm:t>
        <a:bodyPr/>
        <a:lstStyle/>
        <a:p>
          <a:endParaRPr lang="de-DE"/>
        </a:p>
      </dgm:t>
    </dgm:pt>
    <dgm:pt modelId="{78F95924-D4E8-4856-9610-8B390E98DEC5}" type="pres">
      <dgm:prSet presAssocID="{E4E8598B-48A8-4C1C-9F85-03051D9BB48B}" presName="root2" presStyleCnt="0"/>
      <dgm:spPr/>
    </dgm:pt>
    <dgm:pt modelId="{B4629905-F821-47F4-821C-8DA7A91AF538}" type="pres">
      <dgm:prSet presAssocID="{E4E8598B-48A8-4C1C-9F85-03051D9BB48B}" presName="LevelTwoTextNode" presStyleLbl="node3" presStyleIdx="2" presStyleCnt="7" custScaleX="200465">
        <dgm:presLayoutVars>
          <dgm:chPref val="3"/>
        </dgm:presLayoutVars>
      </dgm:prSet>
      <dgm:spPr/>
      <dgm:t>
        <a:bodyPr/>
        <a:lstStyle/>
        <a:p>
          <a:endParaRPr lang="de-DE"/>
        </a:p>
      </dgm:t>
    </dgm:pt>
    <dgm:pt modelId="{53A83681-E057-431F-B575-8B9BEC4BA7A6}" type="pres">
      <dgm:prSet presAssocID="{E4E8598B-48A8-4C1C-9F85-03051D9BB48B}" presName="level3hierChild" presStyleCnt="0"/>
      <dgm:spPr/>
    </dgm:pt>
    <dgm:pt modelId="{610BB37F-96B4-4F8C-BE40-24D10DE12DC8}" type="pres">
      <dgm:prSet presAssocID="{E2974A6E-B0AA-4CB9-8A10-AAABDCAD65CD}" presName="conn2-1" presStyleLbl="parChTrans1D3" presStyleIdx="3" presStyleCnt="7"/>
      <dgm:spPr/>
      <dgm:t>
        <a:bodyPr/>
        <a:lstStyle/>
        <a:p>
          <a:endParaRPr lang="de-DE"/>
        </a:p>
      </dgm:t>
    </dgm:pt>
    <dgm:pt modelId="{7963F98E-EEA4-4C82-8374-E5E8A3555063}" type="pres">
      <dgm:prSet presAssocID="{E2974A6E-B0AA-4CB9-8A10-AAABDCAD65CD}" presName="connTx" presStyleLbl="parChTrans1D3" presStyleIdx="3" presStyleCnt="7"/>
      <dgm:spPr/>
      <dgm:t>
        <a:bodyPr/>
        <a:lstStyle/>
        <a:p>
          <a:endParaRPr lang="de-DE"/>
        </a:p>
      </dgm:t>
    </dgm:pt>
    <dgm:pt modelId="{11E89B64-7942-43B0-8AE4-B9246656927B}" type="pres">
      <dgm:prSet presAssocID="{969A7B1A-511A-48C1-BA8A-E6E2B1B65A63}" presName="root2" presStyleCnt="0"/>
      <dgm:spPr/>
    </dgm:pt>
    <dgm:pt modelId="{3D60ED7D-CC55-449A-89AC-4402E1900507}" type="pres">
      <dgm:prSet presAssocID="{969A7B1A-511A-48C1-BA8A-E6E2B1B65A63}" presName="LevelTwoTextNode" presStyleLbl="node3" presStyleIdx="3" presStyleCnt="7" custScaleX="200465">
        <dgm:presLayoutVars>
          <dgm:chPref val="3"/>
        </dgm:presLayoutVars>
      </dgm:prSet>
      <dgm:spPr/>
      <dgm:t>
        <a:bodyPr/>
        <a:lstStyle/>
        <a:p>
          <a:endParaRPr lang="de-DE"/>
        </a:p>
      </dgm:t>
    </dgm:pt>
    <dgm:pt modelId="{94CA10CB-5967-4C12-91E2-7ADB3180D8A5}" type="pres">
      <dgm:prSet presAssocID="{969A7B1A-511A-48C1-BA8A-E6E2B1B65A63}" presName="level3hierChild" presStyleCnt="0"/>
      <dgm:spPr/>
    </dgm:pt>
    <dgm:pt modelId="{B8CE3196-B549-4CED-AAE6-33C314F06917}" type="pres">
      <dgm:prSet presAssocID="{4A572EC4-EFB4-45FA-848D-D97600BB5F95}" presName="conn2-1" presStyleLbl="parChTrans1D2" presStyleIdx="1" presStyleCnt="2"/>
      <dgm:spPr/>
      <dgm:t>
        <a:bodyPr/>
        <a:lstStyle/>
        <a:p>
          <a:endParaRPr lang="de-DE"/>
        </a:p>
      </dgm:t>
    </dgm:pt>
    <dgm:pt modelId="{FC33858F-2574-4459-97DF-EE6523E55AA3}" type="pres">
      <dgm:prSet presAssocID="{4A572EC4-EFB4-45FA-848D-D97600BB5F95}" presName="connTx" presStyleLbl="parChTrans1D2" presStyleIdx="1" presStyleCnt="2"/>
      <dgm:spPr/>
      <dgm:t>
        <a:bodyPr/>
        <a:lstStyle/>
        <a:p>
          <a:endParaRPr lang="de-DE"/>
        </a:p>
      </dgm:t>
    </dgm:pt>
    <dgm:pt modelId="{19C0F2BA-F320-4CB8-BB19-3C887DA53CE0}" type="pres">
      <dgm:prSet presAssocID="{4CE21818-A471-44C9-8D55-4FD9CDF612C0}" presName="root2" presStyleCnt="0"/>
      <dgm:spPr/>
    </dgm:pt>
    <dgm:pt modelId="{AD9F8022-C6E3-4A04-A443-E5F46E893503}" type="pres">
      <dgm:prSet presAssocID="{4CE21818-A471-44C9-8D55-4FD9CDF612C0}" presName="LevelTwoTextNode" presStyleLbl="node2" presStyleIdx="1" presStyleCnt="2" custScaleX="200465">
        <dgm:presLayoutVars>
          <dgm:chPref val="3"/>
        </dgm:presLayoutVars>
      </dgm:prSet>
      <dgm:spPr/>
      <dgm:t>
        <a:bodyPr/>
        <a:lstStyle/>
        <a:p>
          <a:endParaRPr lang="de-DE"/>
        </a:p>
      </dgm:t>
    </dgm:pt>
    <dgm:pt modelId="{FF0A7E58-2FAE-44E2-8C9F-BC3E0DA2F6A8}" type="pres">
      <dgm:prSet presAssocID="{4CE21818-A471-44C9-8D55-4FD9CDF612C0}" presName="level3hierChild" presStyleCnt="0"/>
      <dgm:spPr/>
    </dgm:pt>
    <dgm:pt modelId="{F53A5522-3FF9-4084-B3D1-219D08EB271D}" type="pres">
      <dgm:prSet presAssocID="{B9669095-539C-4642-B359-AE64234D0E53}" presName="conn2-1" presStyleLbl="parChTrans1D3" presStyleIdx="4" presStyleCnt="7"/>
      <dgm:spPr/>
      <dgm:t>
        <a:bodyPr/>
        <a:lstStyle/>
        <a:p>
          <a:endParaRPr lang="de-DE"/>
        </a:p>
      </dgm:t>
    </dgm:pt>
    <dgm:pt modelId="{48975F9A-518D-4B3F-83D6-2352E1D530B7}" type="pres">
      <dgm:prSet presAssocID="{B9669095-539C-4642-B359-AE64234D0E53}" presName="connTx" presStyleLbl="parChTrans1D3" presStyleIdx="4" presStyleCnt="7"/>
      <dgm:spPr/>
      <dgm:t>
        <a:bodyPr/>
        <a:lstStyle/>
        <a:p>
          <a:endParaRPr lang="de-DE"/>
        </a:p>
      </dgm:t>
    </dgm:pt>
    <dgm:pt modelId="{A0E51571-7485-483B-B9E4-748927598688}" type="pres">
      <dgm:prSet presAssocID="{1629714F-5317-4C2D-AEB7-2B3922DF7224}" presName="root2" presStyleCnt="0"/>
      <dgm:spPr/>
    </dgm:pt>
    <dgm:pt modelId="{90D6A66D-63EA-4C24-B9B3-349A29FEE4E4}" type="pres">
      <dgm:prSet presAssocID="{1629714F-5317-4C2D-AEB7-2B3922DF7224}" presName="LevelTwoTextNode" presStyleLbl="node3" presStyleIdx="4" presStyleCnt="7" custScaleX="200465">
        <dgm:presLayoutVars>
          <dgm:chPref val="3"/>
        </dgm:presLayoutVars>
      </dgm:prSet>
      <dgm:spPr/>
      <dgm:t>
        <a:bodyPr/>
        <a:lstStyle/>
        <a:p>
          <a:endParaRPr lang="de-DE"/>
        </a:p>
      </dgm:t>
    </dgm:pt>
    <dgm:pt modelId="{EA23A4F1-3C5B-4893-932C-7B6C17B970B8}" type="pres">
      <dgm:prSet presAssocID="{1629714F-5317-4C2D-AEB7-2B3922DF7224}" presName="level3hierChild" presStyleCnt="0"/>
      <dgm:spPr/>
    </dgm:pt>
    <dgm:pt modelId="{9AB6B510-57DB-4543-86C4-9B1FDC88E5F6}" type="pres">
      <dgm:prSet presAssocID="{A2F182B2-889A-418F-9395-778622FA66C8}" presName="conn2-1" presStyleLbl="parChTrans1D3" presStyleIdx="5" presStyleCnt="7"/>
      <dgm:spPr/>
      <dgm:t>
        <a:bodyPr/>
        <a:lstStyle/>
        <a:p>
          <a:endParaRPr lang="de-DE"/>
        </a:p>
      </dgm:t>
    </dgm:pt>
    <dgm:pt modelId="{1134BC35-C02B-403E-93DD-84DE55FD15DF}" type="pres">
      <dgm:prSet presAssocID="{A2F182B2-889A-418F-9395-778622FA66C8}" presName="connTx" presStyleLbl="parChTrans1D3" presStyleIdx="5" presStyleCnt="7"/>
      <dgm:spPr/>
      <dgm:t>
        <a:bodyPr/>
        <a:lstStyle/>
        <a:p>
          <a:endParaRPr lang="de-DE"/>
        </a:p>
      </dgm:t>
    </dgm:pt>
    <dgm:pt modelId="{34E8FAB4-2306-4B1A-A1C1-F4D1EDE1CCA6}" type="pres">
      <dgm:prSet presAssocID="{8BCE7C06-7B32-48FD-B0AE-FF7F19122D59}" presName="root2" presStyleCnt="0"/>
      <dgm:spPr/>
    </dgm:pt>
    <dgm:pt modelId="{DF2201B3-698D-49CA-A608-B6D5F4EF5A82}" type="pres">
      <dgm:prSet presAssocID="{8BCE7C06-7B32-48FD-B0AE-FF7F19122D59}" presName="LevelTwoTextNode" presStyleLbl="node3" presStyleIdx="5" presStyleCnt="7" custScaleX="200465">
        <dgm:presLayoutVars>
          <dgm:chPref val="3"/>
        </dgm:presLayoutVars>
      </dgm:prSet>
      <dgm:spPr/>
      <dgm:t>
        <a:bodyPr/>
        <a:lstStyle/>
        <a:p>
          <a:endParaRPr lang="de-DE"/>
        </a:p>
      </dgm:t>
    </dgm:pt>
    <dgm:pt modelId="{83E10049-664B-4285-AB8B-1EEBB173C48A}" type="pres">
      <dgm:prSet presAssocID="{8BCE7C06-7B32-48FD-B0AE-FF7F19122D59}" presName="level3hierChild" presStyleCnt="0"/>
      <dgm:spPr/>
    </dgm:pt>
    <dgm:pt modelId="{77F24234-FFAC-4165-B577-C12D9C791AB2}" type="pres">
      <dgm:prSet presAssocID="{4E1AC486-5428-4DE1-8BD7-BB5A99C835A3}" presName="conn2-1" presStyleLbl="parChTrans1D3" presStyleIdx="6" presStyleCnt="7"/>
      <dgm:spPr/>
      <dgm:t>
        <a:bodyPr/>
        <a:lstStyle/>
        <a:p>
          <a:endParaRPr lang="de-DE"/>
        </a:p>
      </dgm:t>
    </dgm:pt>
    <dgm:pt modelId="{A3B3ED51-BA6A-4E48-82E1-F493F631242B}" type="pres">
      <dgm:prSet presAssocID="{4E1AC486-5428-4DE1-8BD7-BB5A99C835A3}" presName="connTx" presStyleLbl="parChTrans1D3" presStyleIdx="6" presStyleCnt="7"/>
      <dgm:spPr/>
      <dgm:t>
        <a:bodyPr/>
        <a:lstStyle/>
        <a:p>
          <a:endParaRPr lang="de-DE"/>
        </a:p>
      </dgm:t>
    </dgm:pt>
    <dgm:pt modelId="{3FA6088A-229F-4930-9FAC-16FA913E8F77}" type="pres">
      <dgm:prSet presAssocID="{84F2B87F-BF8E-4DC3-A1EA-50C1E8F15A10}" presName="root2" presStyleCnt="0"/>
      <dgm:spPr/>
    </dgm:pt>
    <dgm:pt modelId="{688924AA-F625-481C-A406-AFB5987F6BC6}" type="pres">
      <dgm:prSet presAssocID="{84F2B87F-BF8E-4DC3-A1EA-50C1E8F15A10}" presName="LevelTwoTextNode" presStyleLbl="node3" presStyleIdx="6" presStyleCnt="7" custScaleX="200465" custScaleY="153782">
        <dgm:presLayoutVars>
          <dgm:chPref val="3"/>
        </dgm:presLayoutVars>
      </dgm:prSet>
      <dgm:spPr/>
      <dgm:t>
        <a:bodyPr/>
        <a:lstStyle/>
        <a:p>
          <a:endParaRPr lang="de-DE"/>
        </a:p>
      </dgm:t>
    </dgm:pt>
    <dgm:pt modelId="{28B13C3F-C57D-4F2D-80B6-EC003C13AE17}" type="pres">
      <dgm:prSet presAssocID="{84F2B87F-BF8E-4DC3-A1EA-50C1E8F15A10}" presName="level3hierChild" presStyleCnt="0"/>
      <dgm:spPr/>
    </dgm:pt>
  </dgm:ptLst>
  <dgm:cxnLst>
    <dgm:cxn modelId="{79CED0A1-7DB1-4D88-827E-7EB6D96B5097}" srcId="{4CE21818-A471-44C9-8D55-4FD9CDF612C0}" destId="{84F2B87F-BF8E-4DC3-A1EA-50C1E8F15A10}" srcOrd="2" destOrd="0" parTransId="{4E1AC486-5428-4DE1-8BD7-BB5A99C835A3}" sibTransId="{49E0852D-A5CB-4D85-AAD4-FEC9F0499984}"/>
    <dgm:cxn modelId="{81BEF7B8-90B5-49F1-83D3-91AC0A7B4BDD}" type="presOf" srcId="{5540FB06-1155-4989-A4BB-4B5E0CE21728}" destId="{391A76F6-84A7-4735-96AD-A7C452C3BC2F}" srcOrd="0" destOrd="0" presId="urn:microsoft.com/office/officeart/2005/8/layout/hierarchy2"/>
    <dgm:cxn modelId="{A7DC3CCD-7FE8-4DA0-9B0B-088B0B846B6D}" srcId="{DA0BCE37-01C1-4415-A7FB-ED96415FD4BE}" destId="{4CE21818-A471-44C9-8D55-4FD9CDF612C0}" srcOrd="1" destOrd="0" parTransId="{4A572EC4-EFB4-45FA-848D-D97600BB5F95}" sibTransId="{B1DFB093-3DE4-4780-AF3E-ABD1D7F85642}"/>
    <dgm:cxn modelId="{F6708307-E882-4F3B-9646-A01982FDAE90}" type="presOf" srcId="{DA0BCE37-01C1-4415-A7FB-ED96415FD4BE}" destId="{821AA400-43FB-442F-8F38-CC824810AC3E}" srcOrd="0" destOrd="0" presId="urn:microsoft.com/office/officeart/2005/8/layout/hierarchy2"/>
    <dgm:cxn modelId="{1ED3BC31-12E9-4EEB-B562-043F5FEBABAD}" srcId="{6D4AD5B7-39E8-4199-B75E-83B8724FD640}" destId="{E4E8598B-48A8-4C1C-9F85-03051D9BB48B}" srcOrd="2" destOrd="0" parTransId="{49743560-D47E-4E7D-80CD-B831D431BA0C}" sibTransId="{C964CBD4-A2B7-4700-9FFF-68717F2D967F}"/>
    <dgm:cxn modelId="{FC19EBE3-633F-4B02-BDE2-4585937F1EE6}" type="presOf" srcId="{4E1AC486-5428-4DE1-8BD7-BB5A99C835A3}" destId="{77F24234-FFAC-4165-B577-C12D9C791AB2}" srcOrd="0" destOrd="0" presId="urn:microsoft.com/office/officeart/2005/8/layout/hierarchy2"/>
    <dgm:cxn modelId="{893A0E78-236D-4B0D-967B-68CA84C49651}" srcId="{6D4AD5B7-39E8-4199-B75E-83B8724FD640}" destId="{8634A5B7-818E-4D9B-87C2-9AB738081F98}" srcOrd="0" destOrd="0" parTransId="{5540FB06-1155-4989-A4BB-4B5E0CE21728}" sibTransId="{E44E24D2-E48F-4995-94D0-38D290B09AC1}"/>
    <dgm:cxn modelId="{9B5A4B1D-CE6A-4860-BD09-F22AC3505A8A}" type="presOf" srcId="{5540FB06-1155-4989-A4BB-4B5E0CE21728}" destId="{B0A670E2-27EB-4C0C-B23B-923CD94F707B}" srcOrd="1" destOrd="0" presId="urn:microsoft.com/office/officeart/2005/8/layout/hierarchy2"/>
    <dgm:cxn modelId="{EA10AD8B-5B1C-4BE9-A69E-B70100AA5D65}" type="presOf" srcId="{4CE21818-A471-44C9-8D55-4FD9CDF612C0}" destId="{AD9F8022-C6E3-4A04-A443-E5F46E893503}" srcOrd="0" destOrd="0" presId="urn:microsoft.com/office/officeart/2005/8/layout/hierarchy2"/>
    <dgm:cxn modelId="{A03F25F6-DC28-45F6-AB83-8FAA1283ABDB}" type="presOf" srcId="{8BCE7C06-7B32-48FD-B0AE-FF7F19122D59}" destId="{DF2201B3-698D-49CA-A608-B6D5F4EF5A82}" srcOrd="0" destOrd="0" presId="urn:microsoft.com/office/officeart/2005/8/layout/hierarchy2"/>
    <dgm:cxn modelId="{8F040613-5BE4-4DEC-AC40-DE7891A0E4BF}" type="presOf" srcId="{6D4AD5B7-39E8-4199-B75E-83B8724FD640}" destId="{308703C2-3D5E-4AEF-B1C7-E547F315D128}" srcOrd="0" destOrd="0" presId="urn:microsoft.com/office/officeart/2005/8/layout/hierarchy2"/>
    <dgm:cxn modelId="{78B1E0D9-C919-4063-8BD4-A666F9D1BA6A}" type="presOf" srcId="{F5CEE65B-FF3F-4450-9B01-F26ACEEF3E0C}" destId="{0EDEBC8E-EC7B-406E-A2FF-D7759239A461}" srcOrd="1" destOrd="0" presId="urn:microsoft.com/office/officeart/2005/8/layout/hierarchy2"/>
    <dgm:cxn modelId="{EFC54DDF-7B65-4CB6-8DA1-81F5F919E300}" type="presOf" srcId="{4A572EC4-EFB4-45FA-848D-D97600BB5F95}" destId="{B8CE3196-B549-4CED-AAE6-33C314F06917}" srcOrd="0" destOrd="0" presId="urn:microsoft.com/office/officeart/2005/8/layout/hierarchy2"/>
    <dgm:cxn modelId="{59C7B77F-8F9C-4548-A0BF-3809BD736C90}" type="presOf" srcId="{49743560-D47E-4E7D-80CD-B831D431BA0C}" destId="{5912FA21-8A73-4B81-9C74-900146F5E583}" srcOrd="0" destOrd="0" presId="urn:microsoft.com/office/officeart/2005/8/layout/hierarchy2"/>
    <dgm:cxn modelId="{980D445F-385F-446B-903E-F319EAB3BB22}" type="presOf" srcId="{4A572EC4-EFB4-45FA-848D-D97600BB5F95}" destId="{FC33858F-2574-4459-97DF-EE6523E55AA3}" srcOrd="1" destOrd="0" presId="urn:microsoft.com/office/officeart/2005/8/layout/hierarchy2"/>
    <dgm:cxn modelId="{2279061C-0DE8-430E-8E0B-01342E8E94BA}" type="presOf" srcId="{E4E8598B-48A8-4C1C-9F85-03051D9BB48B}" destId="{B4629905-F821-47F4-821C-8DA7A91AF538}" srcOrd="0" destOrd="0" presId="urn:microsoft.com/office/officeart/2005/8/layout/hierarchy2"/>
    <dgm:cxn modelId="{27C68FD7-CE06-4CFA-9483-1BDB7C565B2B}" type="presOf" srcId="{1629714F-5317-4C2D-AEB7-2B3922DF7224}" destId="{90D6A66D-63EA-4C24-B9B3-349A29FEE4E4}" srcOrd="0" destOrd="0" presId="urn:microsoft.com/office/officeart/2005/8/layout/hierarchy2"/>
    <dgm:cxn modelId="{2EF65E0A-D965-4805-BBB4-22520A73C805}" type="presOf" srcId="{E2974A6E-B0AA-4CB9-8A10-AAABDCAD65CD}" destId="{610BB37F-96B4-4F8C-BE40-24D10DE12DC8}" srcOrd="0" destOrd="0" presId="urn:microsoft.com/office/officeart/2005/8/layout/hierarchy2"/>
    <dgm:cxn modelId="{6048281F-CF0A-4B96-AF0B-7B5CD9A96B6D}" srcId="{3A86129F-887A-46C1-8FA0-AA940915E545}" destId="{DA0BCE37-01C1-4415-A7FB-ED96415FD4BE}" srcOrd="0" destOrd="0" parTransId="{39425DDA-5EB6-46D6-BE3A-B37C8315B460}" sibTransId="{FB95E457-E568-4B60-BCDE-D978EFDABEBC}"/>
    <dgm:cxn modelId="{9E6385E9-EBDA-4919-B8FD-38F99EDB03A2}" type="presOf" srcId="{A2F182B2-889A-418F-9395-778622FA66C8}" destId="{1134BC35-C02B-403E-93DD-84DE55FD15DF}" srcOrd="1" destOrd="0" presId="urn:microsoft.com/office/officeart/2005/8/layout/hierarchy2"/>
    <dgm:cxn modelId="{7EFECC10-6026-4DBC-B890-559BAA21F9AC}" type="presOf" srcId="{F5CEE65B-FF3F-4450-9B01-F26ACEEF3E0C}" destId="{7991CA65-45BE-4886-A714-019E410CBEE2}" srcOrd="0" destOrd="0" presId="urn:microsoft.com/office/officeart/2005/8/layout/hierarchy2"/>
    <dgm:cxn modelId="{99E30A26-6FA0-4CE9-AE26-7826DFC23808}" srcId="{6D4AD5B7-39E8-4199-B75E-83B8724FD640}" destId="{725A1F81-0EEC-408F-9C48-161F1141DDF6}" srcOrd="1" destOrd="0" parTransId="{127F30B4-5DB3-46D0-8697-E94522E32E74}" sibTransId="{C9FAF6CA-CEE9-491B-AD1D-7378FDE14B49}"/>
    <dgm:cxn modelId="{E8E825C7-6AA5-4038-B910-3CE29C1963D0}" type="presOf" srcId="{E2974A6E-B0AA-4CB9-8A10-AAABDCAD65CD}" destId="{7963F98E-EEA4-4C82-8374-E5E8A3555063}" srcOrd="1" destOrd="0" presId="urn:microsoft.com/office/officeart/2005/8/layout/hierarchy2"/>
    <dgm:cxn modelId="{0410F27E-0791-4395-B97C-0D4E72948955}" type="presOf" srcId="{B9669095-539C-4642-B359-AE64234D0E53}" destId="{F53A5522-3FF9-4084-B3D1-219D08EB271D}" srcOrd="0" destOrd="0" presId="urn:microsoft.com/office/officeart/2005/8/layout/hierarchy2"/>
    <dgm:cxn modelId="{6F4FDB42-565D-4647-9329-21B10FF4194D}" type="presOf" srcId="{49743560-D47E-4E7D-80CD-B831D431BA0C}" destId="{148A4B80-73CC-44E0-96A2-1878FF620998}" srcOrd="1" destOrd="0" presId="urn:microsoft.com/office/officeart/2005/8/layout/hierarchy2"/>
    <dgm:cxn modelId="{54031E5D-ED12-4DDB-BEE7-E38292BA30A7}" type="presOf" srcId="{969A7B1A-511A-48C1-BA8A-E6E2B1B65A63}" destId="{3D60ED7D-CC55-449A-89AC-4402E1900507}" srcOrd="0" destOrd="0" presId="urn:microsoft.com/office/officeart/2005/8/layout/hierarchy2"/>
    <dgm:cxn modelId="{9976F081-2F56-46E9-96A6-8C262A21E103}" srcId="{6D4AD5B7-39E8-4199-B75E-83B8724FD640}" destId="{969A7B1A-511A-48C1-BA8A-E6E2B1B65A63}" srcOrd="3" destOrd="0" parTransId="{E2974A6E-B0AA-4CB9-8A10-AAABDCAD65CD}" sibTransId="{DD0688AE-6DF0-4002-8FA3-AC079B11F552}"/>
    <dgm:cxn modelId="{BF5599BF-3F3C-4B7B-91BA-385BF1A8CF63}" type="presOf" srcId="{B9669095-539C-4642-B359-AE64234D0E53}" destId="{48975F9A-518D-4B3F-83D6-2352E1D530B7}" srcOrd="1" destOrd="0" presId="urn:microsoft.com/office/officeart/2005/8/layout/hierarchy2"/>
    <dgm:cxn modelId="{1377E8D7-0E0C-4B42-A5F8-B5C51AA37590}" type="presOf" srcId="{A2F182B2-889A-418F-9395-778622FA66C8}" destId="{9AB6B510-57DB-4543-86C4-9B1FDC88E5F6}" srcOrd="0" destOrd="0" presId="urn:microsoft.com/office/officeart/2005/8/layout/hierarchy2"/>
    <dgm:cxn modelId="{0FF5AB96-76A6-4F9B-A09F-5ADAF5758705}" type="presOf" srcId="{84F2B87F-BF8E-4DC3-A1EA-50C1E8F15A10}" destId="{688924AA-F625-481C-A406-AFB5987F6BC6}" srcOrd="0" destOrd="0" presId="urn:microsoft.com/office/officeart/2005/8/layout/hierarchy2"/>
    <dgm:cxn modelId="{4E984B96-7B76-4971-8CBA-E0208307767B}" srcId="{4CE21818-A471-44C9-8D55-4FD9CDF612C0}" destId="{1629714F-5317-4C2D-AEB7-2B3922DF7224}" srcOrd="0" destOrd="0" parTransId="{B9669095-539C-4642-B359-AE64234D0E53}" sibTransId="{595ADA54-4B66-4889-8FA6-292488DCAD74}"/>
    <dgm:cxn modelId="{E7927BA7-4447-40EC-BC4D-D3376D8F3F75}" type="presOf" srcId="{725A1F81-0EEC-408F-9C48-161F1141DDF6}" destId="{083DA7C5-594D-4E73-8AD2-58DE82D534EB}" srcOrd="0" destOrd="0" presId="urn:microsoft.com/office/officeart/2005/8/layout/hierarchy2"/>
    <dgm:cxn modelId="{49C0390A-CF91-4BAA-AD45-963AE21596F9}" srcId="{4CE21818-A471-44C9-8D55-4FD9CDF612C0}" destId="{8BCE7C06-7B32-48FD-B0AE-FF7F19122D59}" srcOrd="1" destOrd="0" parTransId="{A2F182B2-889A-418F-9395-778622FA66C8}" sibTransId="{EE038C36-473C-4A85-A5F2-7C4952964FD0}"/>
    <dgm:cxn modelId="{5360FE23-4D97-48E7-A2E5-8192CDD5741B}" type="presOf" srcId="{127F30B4-5DB3-46D0-8697-E94522E32E74}" destId="{DF8BA3C6-050F-418B-9D27-A2602B54A88F}" srcOrd="1" destOrd="0" presId="urn:microsoft.com/office/officeart/2005/8/layout/hierarchy2"/>
    <dgm:cxn modelId="{EF819F99-2083-4421-8F31-5183E2BBB7EF}" type="presOf" srcId="{3A86129F-887A-46C1-8FA0-AA940915E545}" destId="{FE1D4BED-FE5C-4C83-80AE-ECE5D921BACF}" srcOrd="0" destOrd="0" presId="urn:microsoft.com/office/officeart/2005/8/layout/hierarchy2"/>
    <dgm:cxn modelId="{F27B572E-5B1F-4A86-B8A3-56506F16F19F}" type="presOf" srcId="{8634A5B7-818E-4D9B-87C2-9AB738081F98}" destId="{256CB122-6CF9-492D-A4CC-46E9C73D5C85}" srcOrd="0" destOrd="0" presId="urn:microsoft.com/office/officeart/2005/8/layout/hierarchy2"/>
    <dgm:cxn modelId="{2A6AA5F9-C47F-4028-962E-01CA70323CAB}" type="presOf" srcId="{127F30B4-5DB3-46D0-8697-E94522E32E74}" destId="{A8FF67AA-3CCA-445F-902F-3B04AC848279}" srcOrd="0" destOrd="0" presId="urn:microsoft.com/office/officeart/2005/8/layout/hierarchy2"/>
    <dgm:cxn modelId="{1CBB829F-5ACC-430C-B7EF-4F889BA02034}" srcId="{DA0BCE37-01C1-4415-A7FB-ED96415FD4BE}" destId="{6D4AD5B7-39E8-4199-B75E-83B8724FD640}" srcOrd="0" destOrd="0" parTransId="{F5CEE65B-FF3F-4450-9B01-F26ACEEF3E0C}" sibTransId="{911E022D-252F-408A-9193-53E211578283}"/>
    <dgm:cxn modelId="{C8DB6AB4-B8C4-4663-B4C5-9BB17E47092E}" type="presOf" srcId="{4E1AC486-5428-4DE1-8BD7-BB5A99C835A3}" destId="{A3B3ED51-BA6A-4E48-82E1-F493F631242B}" srcOrd="1" destOrd="0" presId="urn:microsoft.com/office/officeart/2005/8/layout/hierarchy2"/>
    <dgm:cxn modelId="{544CC3E7-7256-43E7-A679-D2FD7C24B70B}" type="presParOf" srcId="{FE1D4BED-FE5C-4C83-80AE-ECE5D921BACF}" destId="{7D5A536C-E1A3-4313-B1B2-0F9BE7460DA0}" srcOrd="0" destOrd="0" presId="urn:microsoft.com/office/officeart/2005/8/layout/hierarchy2"/>
    <dgm:cxn modelId="{A6DB59D0-AAD9-4747-86F3-5D7793EFA414}" type="presParOf" srcId="{7D5A536C-E1A3-4313-B1B2-0F9BE7460DA0}" destId="{821AA400-43FB-442F-8F38-CC824810AC3E}" srcOrd="0" destOrd="0" presId="urn:microsoft.com/office/officeart/2005/8/layout/hierarchy2"/>
    <dgm:cxn modelId="{641ED8DF-CC2F-4EC7-9432-BF50D3FF7E32}" type="presParOf" srcId="{7D5A536C-E1A3-4313-B1B2-0F9BE7460DA0}" destId="{472817AA-EC2D-48BA-9A7B-4ED6A80616A4}" srcOrd="1" destOrd="0" presId="urn:microsoft.com/office/officeart/2005/8/layout/hierarchy2"/>
    <dgm:cxn modelId="{4CCFBED6-E120-49F7-89E6-43727D5AF944}" type="presParOf" srcId="{472817AA-EC2D-48BA-9A7B-4ED6A80616A4}" destId="{7991CA65-45BE-4886-A714-019E410CBEE2}" srcOrd="0" destOrd="0" presId="urn:microsoft.com/office/officeart/2005/8/layout/hierarchy2"/>
    <dgm:cxn modelId="{C44F7B3D-7CBD-4EC5-93FA-D89D75FC6209}" type="presParOf" srcId="{7991CA65-45BE-4886-A714-019E410CBEE2}" destId="{0EDEBC8E-EC7B-406E-A2FF-D7759239A461}" srcOrd="0" destOrd="0" presId="urn:microsoft.com/office/officeart/2005/8/layout/hierarchy2"/>
    <dgm:cxn modelId="{45134B17-DFBD-4EEA-8312-904DE9907F9B}" type="presParOf" srcId="{472817AA-EC2D-48BA-9A7B-4ED6A80616A4}" destId="{2A9E7D25-6792-41CA-8080-A2A836806185}" srcOrd="1" destOrd="0" presId="urn:microsoft.com/office/officeart/2005/8/layout/hierarchy2"/>
    <dgm:cxn modelId="{4564A00E-188A-4764-A245-38F605664E93}" type="presParOf" srcId="{2A9E7D25-6792-41CA-8080-A2A836806185}" destId="{308703C2-3D5E-4AEF-B1C7-E547F315D128}" srcOrd="0" destOrd="0" presId="urn:microsoft.com/office/officeart/2005/8/layout/hierarchy2"/>
    <dgm:cxn modelId="{C9037E80-C830-472E-95BC-666329420B6A}" type="presParOf" srcId="{2A9E7D25-6792-41CA-8080-A2A836806185}" destId="{ED8FD29E-5E18-4555-949D-067E2B2B8907}" srcOrd="1" destOrd="0" presId="urn:microsoft.com/office/officeart/2005/8/layout/hierarchy2"/>
    <dgm:cxn modelId="{61F37F6F-1357-4227-ADAD-3B29EBBA073B}" type="presParOf" srcId="{ED8FD29E-5E18-4555-949D-067E2B2B8907}" destId="{391A76F6-84A7-4735-96AD-A7C452C3BC2F}" srcOrd="0" destOrd="0" presId="urn:microsoft.com/office/officeart/2005/8/layout/hierarchy2"/>
    <dgm:cxn modelId="{122F3567-5132-4112-AC25-23139CE94BFD}" type="presParOf" srcId="{391A76F6-84A7-4735-96AD-A7C452C3BC2F}" destId="{B0A670E2-27EB-4C0C-B23B-923CD94F707B}" srcOrd="0" destOrd="0" presId="urn:microsoft.com/office/officeart/2005/8/layout/hierarchy2"/>
    <dgm:cxn modelId="{4BC577A7-85C0-49E7-847F-12DA2D3E56E0}" type="presParOf" srcId="{ED8FD29E-5E18-4555-949D-067E2B2B8907}" destId="{B22E7AE3-1FFB-45B8-98D0-CCE49F2F0A17}" srcOrd="1" destOrd="0" presId="urn:microsoft.com/office/officeart/2005/8/layout/hierarchy2"/>
    <dgm:cxn modelId="{9BA988AE-8A83-4E41-9D85-2C957CE6D89A}" type="presParOf" srcId="{B22E7AE3-1FFB-45B8-98D0-CCE49F2F0A17}" destId="{256CB122-6CF9-492D-A4CC-46E9C73D5C85}" srcOrd="0" destOrd="0" presId="urn:microsoft.com/office/officeart/2005/8/layout/hierarchy2"/>
    <dgm:cxn modelId="{215A16A2-5A5F-4C54-ABED-6428B3A7B065}" type="presParOf" srcId="{B22E7AE3-1FFB-45B8-98D0-CCE49F2F0A17}" destId="{F6F6D31F-89F6-41B1-A3B1-9C1A5F362944}" srcOrd="1" destOrd="0" presId="urn:microsoft.com/office/officeart/2005/8/layout/hierarchy2"/>
    <dgm:cxn modelId="{D6103EAB-A56C-468D-8E8A-D416E93151DC}" type="presParOf" srcId="{ED8FD29E-5E18-4555-949D-067E2B2B8907}" destId="{A8FF67AA-3CCA-445F-902F-3B04AC848279}" srcOrd="2" destOrd="0" presId="urn:microsoft.com/office/officeart/2005/8/layout/hierarchy2"/>
    <dgm:cxn modelId="{5CBFF3AA-0280-48E8-87B4-0B8A0C98D67F}" type="presParOf" srcId="{A8FF67AA-3CCA-445F-902F-3B04AC848279}" destId="{DF8BA3C6-050F-418B-9D27-A2602B54A88F}" srcOrd="0" destOrd="0" presId="urn:microsoft.com/office/officeart/2005/8/layout/hierarchy2"/>
    <dgm:cxn modelId="{C3998D0C-DA0B-48BF-99F3-1A7FD2AFB15A}" type="presParOf" srcId="{ED8FD29E-5E18-4555-949D-067E2B2B8907}" destId="{19F5FDD9-4548-46C2-AB2E-2E52738A1FA8}" srcOrd="3" destOrd="0" presId="urn:microsoft.com/office/officeart/2005/8/layout/hierarchy2"/>
    <dgm:cxn modelId="{A2B42234-7C2A-4B91-A225-EC594A4AB296}" type="presParOf" srcId="{19F5FDD9-4548-46C2-AB2E-2E52738A1FA8}" destId="{083DA7C5-594D-4E73-8AD2-58DE82D534EB}" srcOrd="0" destOrd="0" presId="urn:microsoft.com/office/officeart/2005/8/layout/hierarchy2"/>
    <dgm:cxn modelId="{BE8A221D-1635-4672-A4E5-0B3F0BFB0C32}" type="presParOf" srcId="{19F5FDD9-4548-46C2-AB2E-2E52738A1FA8}" destId="{D7EC4C63-5B9E-432A-85AB-D1272CE3D193}" srcOrd="1" destOrd="0" presId="urn:microsoft.com/office/officeart/2005/8/layout/hierarchy2"/>
    <dgm:cxn modelId="{FE409302-E928-483D-825D-BC5DBAFA23A4}" type="presParOf" srcId="{ED8FD29E-5E18-4555-949D-067E2B2B8907}" destId="{5912FA21-8A73-4B81-9C74-900146F5E583}" srcOrd="4" destOrd="0" presId="urn:microsoft.com/office/officeart/2005/8/layout/hierarchy2"/>
    <dgm:cxn modelId="{DBFF19B4-DE9F-4A94-83BC-5DAE79A11C37}" type="presParOf" srcId="{5912FA21-8A73-4B81-9C74-900146F5E583}" destId="{148A4B80-73CC-44E0-96A2-1878FF620998}" srcOrd="0" destOrd="0" presId="urn:microsoft.com/office/officeart/2005/8/layout/hierarchy2"/>
    <dgm:cxn modelId="{7283ED0D-20D8-4BA4-ADF1-6555B1E2E9CE}" type="presParOf" srcId="{ED8FD29E-5E18-4555-949D-067E2B2B8907}" destId="{78F95924-D4E8-4856-9610-8B390E98DEC5}" srcOrd="5" destOrd="0" presId="urn:microsoft.com/office/officeart/2005/8/layout/hierarchy2"/>
    <dgm:cxn modelId="{73B2FB46-508F-4F21-AD74-B9FFDDAB5294}" type="presParOf" srcId="{78F95924-D4E8-4856-9610-8B390E98DEC5}" destId="{B4629905-F821-47F4-821C-8DA7A91AF538}" srcOrd="0" destOrd="0" presId="urn:microsoft.com/office/officeart/2005/8/layout/hierarchy2"/>
    <dgm:cxn modelId="{7729C832-3FC7-4E18-83AE-105ACA62F69B}" type="presParOf" srcId="{78F95924-D4E8-4856-9610-8B390E98DEC5}" destId="{53A83681-E057-431F-B575-8B9BEC4BA7A6}" srcOrd="1" destOrd="0" presId="urn:microsoft.com/office/officeart/2005/8/layout/hierarchy2"/>
    <dgm:cxn modelId="{EF36B705-436E-4235-900C-0556661773E4}" type="presParOf" srcId="{ED8FD29E-5E18-4555-949D-067E2B2B8907}" destId="{610BB37F-96B4-4F8C-BE40-24D10DE12DC8}" srcOrd="6" destOrd="0" presId="urn:microsoft.com/office/officeart/2005/8/layout/hierarchy2"/>
    <dgm:cxn modelId="{DDD02BAE-5E76-48BC-A09B-95E5E3D3809A}" type="presParOf" srcId="{610BB37F-96B4-4F8C-BE40-24D10DE12DC8}" destId="{7963F98E-EEA4-4C82-8374-E5E8A3555063}" srcOrd="0" destOrd="0" presId="urn:microsoft.com/office/officeart/2005/8/layout/hierarchy2"/>
    <dgm:cxn modelId="{95FC12A1-E37C-4486-ADFA-69C031AC452C}" type="presParOf" srcId="{ED8FD29E-5E18-4555-949D-067E2B2B8907}" destId="{11E89B64-7942-43B0-8AE4-B9246656927B}" srcOrd="7" destOrd="0" presId="urn:microsoft.com/office/officeart/2005/8/layout/hierarchy2"/>
    <dgm:cxn modelId="{3CEA8CFF-9A66-48E1-AE00-E8CA71C25804}" type="presParOf" srcId="{11E89B64-7942-43B0-8AE4-B9246656927B}" destId="{3D60ED7D-CC55-449A-89AC-4402E1900507}" srcOrd="0" destOrd="0" presId="urn:microsoft.com/office/officeart/2005/8/layout/hierarchy2"/>
    <dgm:cxn modelId="{7F27A25B-84E1-4ED1-9CCF-7C0CCE8183D8}" type="presParOf" srcId="{11E89B64-7942-43B0-8AE4-B9246656927B}" destId="{94CA10CB-5967-4C12-91E2-7ADB3180D8A5}" srcOrd="1" destOrd="0" presId="urn:microsoft.com/office/officeart/2005/8/layout/hierarchy2"/>
    <dgm:cxn modelId="{3046CDAD-1F6F-4274-845C-078CC4411A22}" type="presParOf" srcId="{472817AA-EC2D-48BA-9A7B-4ED6A80616A4}" destId="{B8CE3196-B549-4CED-AAE6-33C314F06917}" srcOrd="2" destOrd="0" presId="urn:microsoft.com/office/officeart/2005/8/layout/hierarchy2"/>
    <dgm:cxn modelId="{35E6229A-41E3-417E-99EF-0FF5B1E9BE86}" type="presParOf" srcId="{B8CE3196-B549-4CED-AAE6-33C314F06917}" destId="{FC33858F-2574-4459-97DF-EE6523E55AA3}" srcOrd="0" destOrd="0" presId="urn:microsoft.com/office/officeart/2005/8/layout/hierarchy2"/>
    <dgm:cxn modelId="{0F98E667-34E1-442E-AAD5-14CA3C479B4F}" type="presParOf" srcId="{472817AA-EC2D-48BA-9A7B-4ED6A80616A4}" destId="{19C0F2BA-F320-4CB8-BB19-3C887DA53CE0}" srcOrd="3" destOrd="0" presId="urn:microsoft.com/office/officeart/2005/8/layout/hierarchy2"/>
    <dgm:cxn modelId="{851939E6-2FB2-4ADD-B7DA-B01A6A28225B}" type="presParOf" srcId="{19C0F2BA-F320-4CB8-BB19-3C887DA53CE0}" destId="{AD9F8022-C6E3-4A04-A443-E5F46E893503}" srcOrd="0" destOrd="0" presId="urn:microsoft.com/office/officeart/2005/8/layout/hierarchy2"/>
    <dgm:cxn modelId="{66892ACF-EAF0-403D-B58D-B1B3DE0563D4}" type="presParOf" srcId="{19C0F2BA-F320-4CB8-BB19-3C887DA53CE0}" destId="{FF0A7E58-2FAE-44E2-8C9F-BC3E0DA2F6A8}" srcOrd="1" destOrd="0" presId="urn:microsoft.com/office/officeart/2005/8/layout/hierarchy2"/>
    <dgm:cxn modelId="{38FA611F-3109-4DE5-96AB-7D52EE8E5687}" type="presParOf" srcId="{FF0A7E58-2FAE-44E2-8C9F-BC3E0DA2F6A8}" destId="{F53A5522-3FF9-4084-B3D1-219D08EB271D}" srcOrd="0" destOrd="0" presId="urn:microsoft.com/office/officeart/2005/8/layout/hierarchy2"/>
    <dgm:cxn modelId="{7A72DC65-3AF3-41C6-BEBB-7C7FA3353A81}" type="presParOf" srcId="{F53A5522-3FF9-4084-B3D1-219D08EB271D}" destId="{48975F9A-518D-4B3F-83D6-2352E1D530B7}" srcOrd="0" destOrd="0" presId="urn:microsoft.com/office/officeart/2005/8/layout/hierarchy2"/>
    <dgm:cxn modelId="{EB407916-0D74-4148-9F77-35D4D94952CA}" type="presParOf" srcId="{FF0A7E58-2FAE-44E2-8C9F-BC3E0DA2F6A8}" destId="{A0E51571-7485-483B-B9E4-748927598688}" srcOrd="1" destOrd="0" presId="urn:microsoft.com/office/officeart/2005/8/layout/hierarchy2"/>
    <dgm:cxn modelId="{B66C0016-B03B-4C39-B5E6-8A227491EDEC}" type="presParOf" srcId="{A0E51571-7485-483B-B9E4-748927598688}" destId="{90D6A66D-63EA-4C24-B9B3-349A29FEE4E4}" srcOrd="0" destOrd="0" presId="urn:microsoft.com/office/officeart/2005/8/layout/hierarchy2"/>
    <dgm:cxn modelId="{8E97D896-AF4B-47D4-9EF7-49A4C45C5C81}" type="presParOf" srcId="{A0E51571-7485-483B-B9E4-748927598688}" destId="{EA23A4F1-3C5B-4893-932C-7B6C17B970B8}" srcOrd="1" destOrd="0" presId="urn:microsoft.com/office/officeart/2005/8/layout/hierarchy2"/>
    <dgm:cxn modelId="{FB29EB67-9B2D-40E0-8F3E-F301584097EE}" type="presParOf" srcId="{FF0A7E58-2FAE-44E2-8C9F-BC3E0DA2F6A8}" destId="{9AB6B510-57DB-4543-86C4-9B1FDC88E5F6}" srcOrd="2" destOrd="0" presId="urn:microsoft.com/office/officeart/2005/8/layout/hierarchy2"/>
    <dgm:cxn modelId="{0F6FD9E4-1468-4BFE-B929-EEF2FFA89FB3}" type="presParOf" srcId="{9AB6B510-57DB-4543-86C4-9B1FDC88E5F6}" destId="{1134BC35-C02B-403E-93DD-84DE55FD15DF}" srcOrd="0" destOrd="0" presId="urn:microsoft.com/office/officeart/2005/8/layout/hierarchy2"/>
    <dgm:cxn modelId="{C08F8DA8-9BB1-4066-A3D2-B4DF2A6C3461}" type="presParOf" srcId="{FF0A7E58-2FAE-44E2-8C9F-BC3E0DA2F6A8}" destId="{34E8FAB4-2306-4B1A-A1C1-F4D1EDE1CCA6}" srcOrd="3" destOrd="0" presId="urn:microsoft.com/office/officeart/2005/8/layout/hierarchy2"/>
    <dgm:cxn modelId="{7821EF63-1D01-44E8-BF92-BA483B5D12AD}" type="presParOf" srcId="{34E8FAB4-2306-4B1A-A1C1-F4D1EDE1CCA6}" destId="{DF2201B3-698D-49CA-A608-B6D5F4EF5A82}" srcOrd="0" destOrd="0" presId="urn:microsoft.com/office/officeart/2005/8/layout/hierarchy2"/>
    <dgm:cxn modelId="{018DA411-0ADA-48D2-A7B4-71F887F947D6}" type="presParOf" srcId="{34E8FAB4-2306-4B1A-A1C1-F4D1EDE1CCA6}" destId="{83E10049-664B-4285-AB8B-1EEBB173C48A}" srcOrd="1" destOrd="0" presId="urn:microsoft.com/office/officeart/2005/8/layout/hierarchy2"/>
    <dgm:cxn modelId="{210B2C26-0A0E-46FF-9805-378A3EC8BF65}" type="presParOf" srcId="{FF0A7E58-2FAE-44E2-8C9F-BC3E0DA2F6A8}" destId="{77F24234-FFAC-4165-B577-C12D9C791AB2}" srcOrd="4" destOrd="0" presId="urn:microsoft.com/office/officeart/2005/8/layout/hierarchy2"/>
    <dgm:cxn modelId="{831BD1E7-57CA-4B8A-A586-83869B30E387}" type="presParOf" srcId="{77F24234-FFAC-4165-B577-C12D9C791AB2}" destId="{A3B3ED51-BA6A-4E48-82E1-F493F631242B}" srcOrd="0" destOrd="0" presId="urn:microsoft.com/office/officeart/2005/8/layout/hierarchy2"/>
    <dgm:cxn modelId="{B5B4D535-817A-4686-A200-6FE645DAECA7}" type="presParOf" srcId="{FF0A7E58-2FAE-44E2-8C9F-BC3E0DA2F6A8}" destId="{3FA6088A-229F-4930-9FAC-16FA913E8F77}" srcOrd="5" destOrd="0" presId="urn:microsoft.com/office/officeart/2005/8/layout/hierarchy2"/>
    <dgm:cxn modelId="{7662DD5A-EA93-4AAC-8E43-1EFFD20C30F2}" type="presParOf" srcId="{3FA6088A-229F-4930-9FAC-16FA913E8F77}" destId="{688924AA-F625-481C-A406-AFB5987F6BC6}" srcOrd="0" destOrd="0" presId="urn:microsoft.com/office/officeart/2005/8/layout/hierarchy2"/>
    <dgm:cxn modelId="{DFB11317-24A3-492A-A626-A175BBE93959}" type="presParOf" srcId="{3FA6088A-229F-4930-9FAC-16FA913E8F77}" destId="{28B13C3F-C57D-4F2D-80B6-EC003C13AE1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5CB4E8-6342-43F3-8F54-B619127AD811}"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de-DE"/>
        </a:p>
      </dgm:t>
    </dgm:pt>
    <dgm:pt modelId="{85D42543-BD03-4401-A63D-2A666C98F2C1}">
      <dgm:prSet phldrT="[Text]" custT="1"/>
      <dgm:spPr/>
      <dgm:t>
        <a:bodyPr/>
        <a:lstStyle/>
        <a:p>
          <a:r>
            <a:rPr lang="de-DE" sz="2400" dirty="0">
              <a:latin typeface="Arial" panose="020B0604020202020204" pitchFamily="34" charset="0"/>
              <a:cs typeface="Arial" panose="020B0604020202020204" pitchFamily="34" charset="0"/>
            </a:rPr>
            <a:t>Kapitalmaßnahme</a:t>
          </a:r>
        </a:p>
      </dgm:t>
    </dgm:pt>
    <dgm:pt modelId="{9865A201-BBD0-4FE7-8B82-662AE194C16F}" type="parTrans" cxnId="{4A2A7B1D-6442-4F95-A6C9-6E2007F0971B}">
      <dgm:prSet/>
      <dgm:spPr/>
      <dgm:t>
        <a:bodyPr/>
        <a:lstStyle/>
        <a:p>
          <a:endParaRPr lang="de-DE"/>
        </a:p>
      </dgm:t>
    </dgm:pt>
    <dgm:pt modelId="{F4EAAE3E-B7AA-46CC-9380-4B6D21C39BC5}" type="sibTrans" cxnId="{4A2A7B1D-6442-4F95-A6C9-6E2007F0971B}">
      <dgm:prSet/>
      <dgm:spPr/>
      <dgm:t>
        <a:bodyPr/>
        <a:lstStyle/>
        <a:p>
          <a:endParaRPr lang="de-DE"/>
        </a:p>
      </dgm:t>
    </dgm:pt>
    <dgm:pt modelId="{BF8BE1B7-D608-4434-BB24-01736123300B}">
      <dgm:prSet phldrT="[Text]" custT="1"/>
      <dgm:spPr/>
      <dgm:t>
        <a:bodyPr/>
        <a:lstStyle/>
        <a:p>
          <a:r>
            <a:rPr lang="de-DE" sz="1800" dirty="0">
              <a:latin typeface="Arial" panose="020B0604020202020204" pitchFamily="34" charset="0"/>
              <a:cs typeface="Arial" panose="020B0604020202020204" pitchFamily="34" charset="0"/>
            </a:rPr>
            <a:t>Einfache Kapitalerhöhung (§§ 182 ff. AktG)</a:t>
          </a:r>
        </a:p>
      </dgm:t>
    </dgm:pt>
    <dgm:pt modelId="{ACBF8FEB-54DC-416D-970C-E47EA11E5875}" type="parTrans" cxnId="{C9815BC6-E9B0-43AB-BF21-5D491F8BC1FB}">
      <dgm:prSet/>
      <dgm:spPr/>
      <dgm:t>
        <a:bodyPr/>
        <a:lstStyle/>
        <a:p>
          <a:endParaRPr lang="de-DE"/>
        </a:p>
      </dgm:t>
    </dgm:pt>
    <dgm:pt modelId="{82E44870-DC2F-4603-9EC9-5A7160CFD5C5}" type="sibTrans" cxnId="{C9815BC6-E9B0-43AB-BF21-5D491F8BC1FB}">
      <dgm:prSet/>
      <dgm:spPr/>
      <dgm:t>
        <a:bodyPr/>
        <a:lstStyle/>
        <a:p>
          <a:endParaRPr lang="de-DE"/>
        </a:p>
      </dgm:t>
    </dgm:pt>
    <dgm:pt modelId="{721E35F3-F92B-459A-BF43-297B4E3624F3}">
      <dgm:prSet phldrT="[Text]" custT="1"/>
      <dgm:spPr/>
      <dgm:t>
        <a:bodyPr/>
        <a:lstStyle/>
        <a:p>
          <a:r>
            <a:rPr lang="de-DE" sz="1800" dirty="0">
              <a:latin typeface="Arial" panose="020B0604020202020204" pitchFamily="34" charset="0"/>
              <a:cs typeface="Arial" panose="020B0604020202020204" pitchFamily="34" charset="0"/>
            </a:rPr>
            <a:t>Genehmigtes Kapital (§§ 202 ff. AktG)</a:t>
          </a:r>
        </a:p>
      </dgm:t>
    </dgm:pt>
    <dgm:pt modelId="{9315617B-D74A-410E-8EEF-EA4BF6BF53B7}" type="parTrans" cxnId="{9E5CBC5A-3E17-4BC7-A890-F03401322481}">
      <dgm:prSet/>
      <dgm:spPr/>
      <dgm:t>
        <a:bodyPr/>
        <a:lstStyle/>
        <a:p>
          <a:endParaRPr lang="de-DE"/>
        </a:p>
      </dgm:t>
    </dgm:pt>
    <dgm:pt modelId="{69B36CA9-2E7A-44DC-8FD8-7B1E17B615C3}" type="sibTrans" cxnId="{9E5CBC5A-3E17-4BC7-A890-F03401322481}">
      <dgm:prSet/>
      <dgm:spPr/>
      <dgm:t>
        <a:bodyPr/>
        <a:lstStyle/>
        <a:p>
          <a:endParaRPr lang="de-DE"/>
        </a:p>
      </dgm:t>
    </dgm:pt>
    <dgm:pt modelId="{30138513-5504-4464-9711-992C9995A666}">
      <dgm:prSet phldrT="[Text]" custT="1"/>
      <dgm:spPr/>
      <dgm:t>
        <a:bodyPr/>
        <a:lstStyle/>
        <a:p>
          <a:r>
            <a:rPr lang="de-DE" sz="1800" dirty="0">
              <a:latin typeface="Arial" panose="020B0604020202020204" pitchFamily="34" charset="0"/>
              <a:cs typeface="Arial" panose="020B0604020202020204" pitchFamily="34" charset="0"/>
            </a:rPr>
            <a:t>Bedingtes Kapital (§§ 192 ff. AktG)</a:t>
          </a:r>
        </a:p>
      </dgm:t>
    </dgm:pt>
    <dgm:pt modelId="{AFE2A92C-CEFF-4801-91F0-C1B857A55DD2}" type="parTrans" cxnId="{F4D42966-8564-4E5F-99E4-82453ACFEA5E}">
      <dgm:prSet/>
      <dgm:spPr/>
      <dgm:t>
        <a:bodyPr/>
        <a:lstStyle/>
        <a:p>
          <a:endParaRPr lang="de-DE"/>
        </a:p>
      </dgm:t>
    </dgm:pt>
    <dgm:pt modelId="{F753E0C3-DA6C-46A4-8935-FA90D95544A8}" type="sibTrans" cxnId="{F4D42966-8564-4E5F-99E4-82453ACFEA5E}">
      <dgm:prSet/>
      <dgm:spPr/>
      <dgm:t>
        <a:bodyPr/>
        <a:lstStyle/>
        <a:p>
          <a:endParaRPr lang="de-DE"/>
        </a:p>
      </dgm:t>
    </dgm:pt>
    <dgm:pt modelId="{AAD0825B-9AF8-40B8-8386-5BF92172ACA3}">
      <dgm:prSet phldrT="[Text]" custT="1"/>
      <dgm:spPr/>
      <dgm:t>
        <a:bodyPr/>
        <a:lstStyle/>
        <a:p>
          <a:r>
            <a:rPr lang="de-DE" sz="1800" dirty="0">
              <a:latin typeface="Arial" panose="020B0604020202020204" pitchFamily="34" charset="0"/>
              <a:cs typeface="Arial" panose="020B0604020202020204" pitchFamily="34" charset="0"/>
            </a:rPr>
            <a:t>Gesellschaftsmittel (§§ 207 ff. AktG)</a:t>
          </a:r>
        </a:p>
      </dgm:t>
    </dgm:pt>
    <dgm:pt modelId="{C2F42F8F-B2D2-4B2C-9A5C-E1EAB5942D50}" type="parTrans" cxnId="{F7BE7475-7DCD-42C4-AF41-5CA3EBA2806D}">
      <dgm:prSet/>
      <dgm:spPr/>
      <dgm:t>
        <a:bodyPr/>
        <a:lstStyle/>
        <a:p>
          <a:endParaRPr lang="de-DE"/>
        </a:p>
      </dgm:t>
    </dgm:pt>
    <dgm:pt modelId="{F6048C78-90F8-44DB-B8A0-26592D0B7980}" type="sibTrans" cxnId="{F7BE7475-7DCD-42C4-AF41-5CA3EBA2806D}">
      <dgm:prSet/>
      <dgm:spPr/>
      <dgm:t>
        <a:bodyPr/>
        <a:lstStyle/>
        <a:p>
          <a:endParaRPr lang="de-DE"/>
        </a:p>
      </dgm:t>
    </dgm:pt>
    <dgm:pt modelId="{CFA26FD4-F91B-44DF-BD55-5C292EE111DF}">
      <dgm:prSet phldrT="[Text]" custT="1"/>
      <dgm:spPr/>
      <dgm:t>
        <a:bodyPr/>
        <a:lstStyle/>
        <a:p>
          <a:r>
            <a:rPr lang="de-DE" sz="1800" dirty="0">
              <a:latin typeface="Arial" panose="020B0604020202020204" pitchFamily="34" charset="0"/>
              <a:cs typeface="Arial" panose="020B0604020202020204" pitchFamily="34" charset="0"/>
            </a:rPr>
            <a:t>Ordentliche Kapitalherabsetzung (§§ 222 AktG)</a:t>
          </a:r>
        </a:p>
      </dgm:t>
    </dgm:pt>
    <dgm:pt modelId="{EEE72FCB-C362-41DA-B9BC-1213209B7F6D}" type="parTrans" cxnId="{242D15C8-31C4-4013-B948-285A915FFED4}">
      <dgm:prSet/>
      <dgm:spPr/>
      <dgm:t>
        <a:bodyPr/>
        <a:lstStyle/>
        <a:p>
          <a:endParaRPr lang="de-DE"/>
        </a:p>
      </dgm:t>
    </dgm:pt>
    <dgm:pt modelId="{1066061C-B6C3-4711-8516-3456B82B3085}" type="sibTrans" cxnId="{242D15C8-31C4-4013-B948-285A915FFED4}">
      <dgm:prSet/>
      <dgm:spPr/>
      <dgm:t>
        <a:bodyPr/>
        <a:lstStyle/>
        <a:p>
          <a:endParaRPr lang="de-DE"/>
        </a:p>
      </dgm:t>
    </dgm:pt>
    <dgm:pt modelId="{C7250BC7-198B-422B-BA1A-2C925D3AF7C8}">
      <dgm:prSet phldrT="[Text]" custT="1"/>
      <dgm:spPr/>
      <dgm:t>
        <a:bodyPr/>
        <a:lstStyle/>
        <a:p>
          <a:r>
            <a:rPr lang="de-DE" sz="1800" dirty="0">
              <a:latin typeface="Arial" panose="020B0604020202020204" pitchFamily="34" charset="0"/>
              <a:cs typeface="Arial" panose="020B0604020202020204" pitchFamily="34" charset="0"/>
            </a:rPr>
            <a:t>Vereinfachte Kapitalherabsetzung (§§ 229 ff. AktG) </a:t>
          </a:r>
        </a:p>
      </dgm:t>
    </dgm:pt>
    <dgm:pt modelId="{CB11446A-2975-4D02-95B6-5924275425A8}" type="parTrans" cxnId="{78CEBBD1-BC31-4C93-9092-205D75CE0C9E}">
      <dgm:prSet/>
      <dgm:spPr/>
      <dgm:t>
        <a:bodyPr/>
        <a:lstStyle/>
        <a:p>
          <a:endParaRPr lang="de-DE"/>
        </a:p>
      </dgm:t>
    </dgm:pt>
    <dgm:pt modelId="{6D37499E-5595-4FF4-8967-BE1417E1ED6A}" type="sibTrans" cxnId="{78CEBBD1-BC31-4C93-9092-205D75CE0C9E}">
      <dgm:prSet/>
      <dgm:spPr/>
      <dgm:t>
        <a:bodyPr/>
        <a:lstStyle/>
        <a:p>
          <a:endParaRPr lang="de-DE"/>
        </a:p>
      </dgm:t>
    </dgm:pt>
    <dgm:pt modelId="{CB5ADC46-B4E3-4FF0-BB31-29FF4C0B77A8}" type="pres">
      <dgm:prSet presAssocID="{815CB4E8-6342-43F3-8F54-B619127AD811}" presName="Name0" presStyleCnt="0">
        <dgm:presLayoutVars>
          <dgm:chPref val="1"/>
          <dgm:dir/>
          <dgm:animOne val="branch"/>
          <dgm:animLvl val="lvl"/>
          <dgm:resizeHandles val="exact"/>
        </dgm:presLayoutVars>
      </dgm:prSet>
      <dgm:spPr/>
      <dgm:t>
        <a:bodyPr/>
        <a:lstStyle/>
        <a:p>
          <a:endParaRPr lang="de-DE"/>
        </a:p>
      </dgm:t>
    </dgm:pt>
    <dgm:pt modelId="{6BB288A9-1286-425D-BE08-AB3EB085B741}" type="pres">
      <dgm:prSet presAssocID="{85D42543-BD03-4401-A63D-2A666C98F2C1}" presName="root1" presStyleCnt="0"/>
      <dgm:spPr/>
    </dgm:pt>
    <dgm:pt modelId="{A7DFE1F0-5529-4AFA-A285-0B5401C08E5B}" type="pres">
      <dgm:prSet presAssocID="{85D42543-BD03-4401-A63D-2A666C98F2C1}" presName="LevelOneTextNode" presStyleLbl="node0" presStyleIdx="0" presStyleCnt="1" custScaleX="206124">
        <dgm:presLayoutVars>
          <dgm:chPref val="3"/>
        </dgm:presLayoutVars>
      </dgm:prSet>
      <dgm:spPr/>
      <dgm:t>
        <a:bodyPr/>
        <a:lstStyle/>
        <a:p>
          <a:endParaRPr lang="de-DE"/>
        </a:p>
      </dgm:t>
    </dgm:pt>
    <dgm:pt modelId="{A457FE75-0456-4B54-9360-EC50DD5F0EAE}" type="pres">
      <dgm:prSet presAssocID="{85D42543-BD03-4401-A63D-2A666C98F2C1}" presName="level2hierChild" presStyleCnt="0"/>
      <dgm:spPr/>
    </dgm:pt>
    <dgm:pt modelId="{783E1933-CCFD-4FA2-8328-BCF17A4F71C9}" type="pres">
      <dgm:prSet presAssocID="{ACBF8FEB-54DC-416D-970C-E47EA11E5875}" presName="conn2-1" presStyleLbl="parChTrans1D2" presStyleIdx="0" presStyleCnt="6"/>
      <dgm:spPr/>
      <dgm:t>
        <a:bodyPr/>
        <a:lstStyle/>
        <a:p>
          <a:endParaRPr lang="de-DE"/>
        </a:p>
      </dgm:t>
    </dgm:pt>
    <dgm:pt modelId="{B97B2E64-09DC-4397-9ED0-93263AC0EC71}" type="pres">
      <dgm:prSet presAssocID="{ACBF8FEB-54DC-416D-970C-E47EA11E5875}" presName="connTx" presStyleLbl="parChTrans1D2" presStyleIdx="0" presStyleCnt="6"/>
      <dgm:spPr/>
      <dgm:t>
        <a:bodyPr/>
        <a:lstStyle/>
        <a:p>
          <a:endParaRPr lang="de-DE"/>
        </a:p>
      </dgm:t>
    </dgm:pt>
    <dgm:pt modelId="{21EEFDFE-5B90-473D-B7DD-61841D4E5BA1}" type="pres">
      <dgm:prSet presAssocID="{BF8BE1B7-D608-4434-BB24-01736123300B}" presName="root2" presStyleCnt="0"/>
      <dgm:spPr/>
    </dgm:pt>
    <dgm:pt modelId="{2DF6CA9C-28D8-4736-B3A9-73905C2FB12B}" type="pres">
      <dgm:prSet presAssocID="{BF8BE1B7-D608-4434-BB24-01736123300B}" presName="LevelTwoTextNode" presStyleLbl="node2" presStyleIdx="0" presStyleCnt="6" custScaleX="206124">
        <dgm:presLayoutVars>
          <dgm:chPref val="3"/>
        </dgm:presLayoutVars>
      </dgm:prSet>
      <dgm:spPr/>
      <dgm:t>
        <a:bodyPr/>
        <a:lstStyle/>
        <a:p>
          <a:endParaRPr lang="de-DE"/>
        </a:p>
      </dgm:t>
    </dgm:pt>
    <dgm:pt modelId="{6D4C803B-FF4D-443D-9C81-12773A708B6A}" type="pres">
      <dgm:prSet presAssocID="{BF8BE1B7-D608-4434-BB24-01736123300B}" presName="level3hierChild" presStyleCnt="0"/>
      <dgm:spPr/>
    </dgm:pt>
    <dgm:pt modelId="{3B694FCF-8C0D-4A7D-92C0-AB907D1D604D}" type="pres">
      <dgm:prSet presAssocID="{9315617B-D74A-410E-8EEF-EA4BF6BF53B7}" presName="conn2-1" presStyleLbl="parChTrans1D2" presStyleIdx="1" presStyleCnt="6"/>
      <dgm:spPr/>
      <dgm:t>
        <a:bodyPr/>
        <a:lstStyle/>
        <a:p>
          <a:endParaRPr lang="de-DE"/>
        </a:p>
      </dgm:t>
    </dgm:pt>
    <dgm:pt modelId="{80377258-FE2B-45F2-BE88-C75F1784EC88}" type="pres">
      <dgm:prSet presAssocID="{9315617B-D74A-410E-8EEF-EA4BF6BF53B7}" presName="connTx" presStyleLbl="parChTrans1D2" presStyleIdx="1" presStyleCnt="6"/>
      <dgm:spPr/>
      <dgm:t>
        <a:bodyPr/>
        <a:lstStyle/>
        <a:p>
          <a:endParaRPr lang="de-DE"/>
        </a:p>
      </dgm:t>
    </dgm:pt>
    <dgm:pt modelId="{EDDA5C77-4F7C-47E2-8DD9-80155D2E42B7}" type="pres">
      <dgm:prSet presAssocID="{721E35F3-F92B-459A-BF43-297B4E3624F3}" presName="root2" presStyleCnt="0"/>
      <dgm:spPr/>
    </dgm:pt>
    <dgm:pt modelId="{C4AD7324-EAB4-4E84-BEDD-C34E24587F82}" type="pres">
      <dgm:prSet presAssocID="{721E35F3-F92B-459A-BF43-297B4E3624F3}" presName="LevelTwoTextNode" presStyleLbl="node2" presStyleIdx="1" presStyleCnt="6" custScaleX="206124">
        <dgm:presLayoutVars>
          <dgm:chPref val="3"/>
        </dgm:presLayoutVars>
      </dgm:prSet>
      <dgm:spPr/>
      <dgm:t>
        <a:bodyPr/>
        <a:lstStyle/>
        <a:p>
          <a:endParaRPr lang="de-DE"/>
        </a:p>
      </dgm:t>
    </dgm:pt>
    <dgm:pt modelId="{5E713AF2-A4C0-412C-8545-35539232BE89}" type="pres">
      <dgm:prSet presAssocID="{721E35F3-F92B-459A-BF43-297B4E3624F3}" presName="level3hierChild" presStyleCnt="0"/>
      <dgm:spPr/>
    </dgm:pt>
    <dgm:pt modelId="{DC5DC6B1-D35D-497A-998B-AD65F02ED8A1}" type="pres">
      <dgm:prSet presAssocID="{AFE2A92C-CEFF-4801-91F0-C1B857A55DD2}" presName="conn2-1" presStyleLbl="parChTrans1D2" presStyleIdx="2" presStyleCnt="6"/>
      <dgm:spPr/>
      <dgm:t>
        <a:bodyPr/>
        <a:lstStyle/>
        <a:p>
          <a:endParaRPr lang="de-DE"/>
        </a:p>
      </dgm:t>
    </dgm:pt>
    <dgm:pt modelId="{CF5E0EBB-1695-44DA-8F04-FA1DDC7E8ED7}" type="pres">
      <dgm:prSet presAssocID="{AFE2A92C-CEFF-4801-91F0-C1B857A55DD2}" presName="connTx" presStyleLbl="parChTrans1D2" presStyleIdx="2" presStyleCnt="6"/>
      <dgm:spPr/>
      <dgm:t>
        <a:bodyPr/>
        <a:lstStyle/>
        <a:p>
          <a:endParaRPr lang="de-DE"/>
        </a:p>
      </dgm:t>
    </dgm:pt>
    <dgm:pt modelId="{D1863640-3A4E-4691-9E8E-DCC4E3DE5E79}" type="pres">
      <dgm:prSet presAssocID="{30138513-5504-4464-9711-992C9995A666}" presName="root2" presStyleCnt="0"/>
      <dgm:spPr/>
    </dgm:pt>
    <dgm:pt modelId="{B62C5C1B-5385-4D5A-9A08-9EB895976AAE}" type="pres">
      <dgm:prSet presAssocID="{30138513-5504-4464-9711-992C9995A666}" presName="LevelTwoTextNode" presStyleLbl="node2" presStyleIdx="2" presStyleCnt="6" custScaleX="206124">
        <dgm:presLayoutVars>
          <dgm:chPref val="3"/>
        </dgm:presLayoutVars>
      </dgm:prSet>
      <dgm:spPr/>
      <dgm:t>
        <a:bodyPr/>
        <a:lstStyle/>
        <a:p>
          <a:endParaRPr lang="de-DE"/>
        </a:p>
      </dgm:t>
    </dgm:pt>
    <dgm:pt modelId="{53DD50D9-9781-4E96-98E4-DD109551FE8F}" type="pres">
      <dgm:prSet presAssocID="{30138513-5504-4464-9711-992C9995A666}" presName="level3hierChild" presStyleCnt="0"/>
      <dgm:spPr/>
    </dgm:pt>
    <dgm:pt modelId="{B561FF29-5C9B-4D79-93EB-AB453601AB41}" type="pres">
      <dgm:prSet presAssocID="{C2F42F8F-B2D2-4B2C-9A5C-E1EAB5942D50}" presName="conn2-1" presStyleLbl="parChTrans1D2" presStyleIdx="3" presStyleCnt="6"/>
      <dgm:spPr/>
      <dgm:t>
        <a:bodyPr/>
        <a:lstStyle/>
        <a:p>
          <a:endParaRPr lang="de-DE"/>
        </a:p>
      </dgm:t>
    </dgm:pt>
    <dgm:pt modelId="{4EB878F1-8006-49A4-A4AD-A62ABBEEE552}" type="pres">
      <dgm:prSet presAssocID="{C2F42F8F-B2D2-4B2C-9A5C-E1EAB5942D50}" presName="connTx" presStyleLbl="parChTrans1D2" presStyleIdx="3" presStyleCnt="6"/>
      <dgm:spPr/>
      <dgm:t>
        <a:bodyPr/>
        <a:lstStyle/>
        <a:p>
          <a:endParaRPr lang="de-DE"/>
        </a:p>
      </dgm:t>
    </dgm:pt>
    <dgm:pt modelId="{012B699E-73EA-4343-8334-A9987CB222D6}" type="pres">
      <dgm:prSet presAssocID="{AAD0825B-9AF8-40B8-8386-5BF92172ACA3}" presName="root2" presStyleCnt="0"/>
      <dgm:spPr/>
    </dgm:pt>
    <dgm:pt modelId="{45D10972-F9A7-46CB-A472-30C26572970B}" type="pres">
      <dgm:prSet presAssocID="{AAD0825B-9AF8-40B8-8386-5BF92172ACA3}" presName="LevelTwoTextNode" presStyleLbl="node2" presStyleIdx="3" presStyleCnt="6" custScaleX="206124">
        <dgm:presLayoutVars>
          <dgm:chPref val="3"/>
        </dgm:presLayoutVars>
      </dgm:prSet>
      <dgm:spPr/>
      <dgm:t>
        <a:bodyPr/>
        <a:lstStyle/>
        <a:p>
          <a:endParaRPr lang="de-DE"/>
        </a:p>
      </dgm:t>
    </dgm:pt>
    <dgm:pt modelId="{FE3B422B-4B56-4658-A14C-CA20A72A712B}" type="pres">
      <dgm:prSet presAssocID="{AAD0825B-9AF8-40B8-8386-5BF92172ACA3}" presName="level3hierChild" presStyleCnt="0"/>
      <dgm:spPr/>
    </dgm:pt>
    <dgm:pt modelId="{8A4349C5-0E1C-45DB-AB75-EE379513F536}" type="pres">
      <dgm:prSet presAssocID="{EEE72FCB-C362-41DA-B9BC-1213209B7F6D}" presName="conn2-1" presStyleLbl="parChTrans1D2" presStyleIdx="4" presStyleCnt="6"/>
      <dgm:spPr/>
      <dgm:t>
        <a:bodyPr/>
        <a:lstStyle/>
        <a:p>
          <a:endParaRPr lang="de-DE"/>
        </a:p>
      </dgm:t>
    </dgm:pt>
    <dgm:pt modelId="{81E691EB-B17B-478F-B42E-3F6CFA5B558B}" type="pres">
      <dgm:prSet presAssocID="{EEE72FCB-C362-41DA-B9BC-1213209B7F6D}" presName="connTx" presStyleLbl="parChTrans1D2" presStyleIdx="4" presStyleCnt="6"/>
      <dgm:spPr/>
      <dgm:t>
        <a:bodyPr/>
        <a:lstStyle/>
        <a:p>
          <a:endParaRPr lang="de-DE"/>
        </a:p>
      </dgm:t>
    </dgm:pt>
    <dgm:pt modelId="{7BA278F5-A250-45F5-B83B-92355A58CAA6}" type="pres">
      <dgm:prSet presAssocID="{CFA26FD4-F91B-44DF-BD55-5C292EE111DF}" presName="root2" presStyleCnt="0"/>
      <dgm:spPr/>
    </dgm:pt>
    <dgm:pt modelId="{DC6E2DE0-F123-42BC-B0C7-BBA9C29FFF69}" type="pres">
      <dgm:prSet presAssocID="{CFA26FD4-F91B-44DF-BD55-5C292EE111DF}" presName="LevelTwoTextNode" presStyleLbl="node2" presStyleIdx="4" presStyleCnt="6" custScaleX="206124">
        <dgm:presLayoutVars>
          <dgm:chPref val="3"/>
        </dgm:presLayoutVars>
      </dgm:prSet>
      <dgm:spPr/>
      <dgm:t>
        <a:bodyPr/>
        <a:lstStyle/>
        <a:p>
          <a:endParaRPr lang="de-DE"/>
        </a:p>
      </dgm:t>
    </dgm:pt>
    <dgm:pt modelId="{6DC44A88-BBA6-494F-8EF6-7050301D0B13}" type="pres">
      <dgm:prSet presAssocID="{CFA26FD4-F91B-44DF-BD55-5C292EE111DF}" presName="level3hierChild" presStyleCnt="0"/>
      <dgm:spPr/>
    </dgm:pt>
    <dgm:pt modelId="{EEB583B1-5670-40A5-ABEE-0C3489059029}" type="pres">
      <dgm:prSet presAssocID="{CB11446A-2975-4D02-95B6-5924275425A8}" presName="conn2-1" presStyleLbl="parChTrans1D2" presStyleIdx="5" presStyleCnt="6"/>
      <dgm:spPr/>
      <dgm:t>
        <a:bodyPr/>
        <a:lstStyle/>
        <a:p>
          <a:endParaRPr lang="de-DE"/>
        </a:p>
      </dgm:t>
    </dgm:pt>
    <dgm:pt modelId="{CE26F3B6-E17D-4FB5-B69B-81EA12296EA3}" type="pres">
      <dgm:prSet presAssocID="{CB11446A-2975-4D02-95B6-5924275425A8}" presName="connTx" presStyleLbl="parChTrans1D2" presStyleIdx="5" presStyleCnt="6"/>
      <dgm:spPr/>
      <dgm:t>
        <a:bodyPr/>
        <a:lstStyle/>
        <a:p>
          <a:endParaRPr lang="de-DE"/>
        </a:p>
      </dgm:t>
    </dgm:pt>
    <dgm:pt modelId="{8E14BCC2-3C65-448E-9260-D561E0F83E5D}" type="pres">
      <dgm:prSet presAssocID="{C7250BC7-198B-422B-BA1A-2C925D3AF7C8}" presName="root2" presStyleCnt="0"/>
      <dgm:spPr/>
    </dgm:pt>
    <dgm:pt modelId="{3909239B-A3DF-4F37-A3BD-195224C37942}" type="pres">
      <dgm:prSet presAssocID="{C7250BC7-198B-422B-BA1A-2C925D3AF7C8}" presName="LevelTwoTextNode" presStyleLbl="node2" presStyleIdx="5" presStyleCnt="6" custScaleX="206124">
        <dgm:presLayoutVars>
          <dgm:chPref val="3"/>
        </dgm:presLayoutVars>
      </dgm:prSet>
      <dgm:spPr/>
      <dgm:t>
        <a:bodyPr/>
        <a:lstStyle/>
        <a:p>
          <a:endParaRPr lang="de-DE"/>
        </a:p>
      </dgm:t>
    </dgm:pt>
    <dgm:pt modelId="{50D3D2FA-2F66-4008-BE2D-713E60E61544}" type="pres">
      <dgm:prSet presAssocID="{C7250BC7-198B-422B-BA1A-2C925D3AF7C8}" presName="level3hierChild" presStyleCnt="0"/>
      <dgm:spPr/>
    </dgm:pt>
  </dgm:ptLst>
  <dgm:cxnLst>
    <dgm:cxn modelId="{3922FE12-1802-4122-8C02-BBB96700237F}" type="presOf" srcId="{9315617B-D74A-410E-8EEF-EA4BF6BF53B7}" destId="{3B694FCF-8C0D-4A7D-92C0-AB907D1D604D}" srcOrd="0" destOrd="0" presId="urn:microsoft.com/office/officeart/2008/layout/HorizontalMultiLevelHierarchy"/>
    <dgm:cxn modelId="{9E5CBC5A-3E17-4BC7-A890-F03401322481}" srcId="{85D42543-BD03-4401-A63D-2A666C98F2C1}" destId="{721E35F3-F92B-459A-BF43-297B4E3624F3}" srcOrd="1" destOrd="0" parTransId="{9315617B-D74A-410E-8EEF-EA4BF6BF53B7}" sibTransId="{69B36CA9-2E7A-44DC-8FD8-7B1E17B615C3}"/>
    <dgm:cxn modelId="{C919614F-1DBD-487B-B496-C1060D68BE77}" type="presOf" srcId="{AFE2A92C-CEFF-4801-91F0-C1B857A55DD2}" destId="{CF5E0EBB-1695-44DA-8F04-FA1DDC7E8ED7}" srcOrd="1" destOrd="0" presId="urn:microsoft.com/office/officeart/2008/layout/HorizontalMultiLevelHierarchy"/>
    <dgm:cxn modelId="{4A2A7B1D-6442-4F95-A6C9-6E2007F0971B}" srcId="{815CB4E8-6342-43F3-8F54-B619127AD811}" destId="{85D42543-BD03-4401-A63D-2A666C98F2C1}" srcOrd="0" destOrd="0" parTransId="{9865A201-BBD0-4FE7-8B82-662AE194C16F}" sibTransId="{F4EAAE3E-B7AA-46CC-9380-4B6D21C39BC5}"/>
    <dgm:cxn modelId="{8ABD6206-C793-42C6-AFF2-B517F22A914C}" type="presOf" srcId="{721E35F3-F92B-459A-BF43-297B4E3624F3}" destId="{C4AD7324-EAB4-4E84-BEDD-C34E24587F82}" srcOrd="0" destOrd="0" presId="urn:microsoft.com/office/officeart/2008/layout/HorizontalMultiLevelHierarchy"/>
    <dgm:cxn modelId="{4A6183A8-99B5-477B-A214-8C439D0F90E6}" type="presOf" srcId="{ACBF8FEB-54DC-416D-970C-E47EA11E5875}" destId="{783E1933-CCFD-4FA2-8328-BCF17A4F71C9}" srcOrd="0" destOrd="0" presId="urn:microsoft.com/office/officeart/2008/layout/HorizontalMultiLevelHierarchy"/>
    <dgm:cxn modelId="{AEC32CEF-3E45-44B3-A271-3F1E025B6B95}" type="presOf" srcId="{C7250BC7-198B-422B-BA1A-2C925D3AF7C8}" destId="{3909239B-A3DF-4F37-A3BD-195224C37942}" srcOrd="0" destOrd="0" presId="urn:microsoft.com/office/officeart/2008/layout/HorizontalMultiLevelHierarchy"/>
    <dgm:cxn modelId="{09B7A447-4078-4E98-B090-04428E4EA062}" type="presOf" srcId="{815CB4E8-6342-43F3-8F54-B619127AD811}" destId="{CB5ADC46-B4E3-4FF0-BB31-29FF4C0B77A8}" srcOrd="0" destOrd="0" presId="urn:microsoft.com/office/officeart/2008/layout/HorizontalMultiLevelHierarchy"/>
    <dgm:cxn modelId="{0D7FB422-6EDC-49DB-A9CF-4D4D7B51B33F}" type="presOf" srcId="{9315617B-D74A-410E-8EEF-EA4BF6BF53B7}" destId="{80377258-FE2B-45F2-BE88-C75F1784EC88}" srcOrd="1" destOrd="0" presId="urn:microsoft.com/office/officeart/2008/layout/HorizontalMultiLevelHierarchy"/>
    <dgm:cxn modelId="{92895545-25D8-460E-A0FB-12B456AC3F48}" type="presOf" srcId="{30138513-5504-4464-9711-992C9995A666}" destId="{B62C5C1B-5385-4D5A-9A08-9EB895976AAE}" srcOrd="0" destOrd="0" presId="urn:microsoft.com/office/officeart/2008/layout/HorizontalMultiLevelHierarchy"/>
    <dgm:cxn modelId="{F4D42966-8564-4E5F-99E4-82453ACFEA5E}" srcId="{85D42543-BD03-4401-A63D-2A666C98F2C1}" destId="{30138513-5504-4464-9711-992C9995A666}" srcOrd="2" destOrd="0" parTransId="{AFE2A92C-CEFF-4801-91F0-C1B857A55DD2}" sibTransId="{F753E0C3-DA6C-46A4-8935-FA90D95544A8}"/>
    <dgm:cxn modelId="{C9815BC6-E9B0-43AB-BF21-5D491F8BC1FB}" srcId="{85D42543-BD03-4401-A63D-2A666C98F2C1}" destId="{BF8BE1B7-D608-4434-BB24-01736123300B}" srcOrd="0" destOrd="0" parTransId="{ACBF8FEB-54DC-416D-970C-E47EA11E5875}" sibTransId="{82E44870-DC2F-4603-9EC9-5A7160CFD5C5}"/>
    <dgm:cxn modelId="{A8BA0F1B-DEC6-458A-950C-D2F88793788C}" type="presOf" srcId="{CB11446A-2975-4D02-95B6-5924275425A8}" destId="{EEB583B1-5670-40A5-ABEE-0C3489059029}" srcOrd="0" destOrd="0" presId="urn:microsoft.com/office/officeart/2008/layout/HorizontalMultiLevelHierarchy"/>
    <dgm:cxn modelId="{5FC6E734-59D7-4454-8AD6-145042710DB2}" type="presOf" srcId="{C2F42F8F-B2D2-4B2C-9A5C-E1EAB5942D50}" destId="{B561FF29-5C9B-4D79-93EB-AB453601AB41}" srcOrd="0" destOrd="0" presId="urn:microsoft.com/office/officeart/2008/layout/HorizontalMultiLevelHierarchy"/>
    <dgm:cxn modelId="{BF8BAE5E-CC99-4EC6-95A2-C488C13D5E74}" type="presOf" srcId="{EEE72FCB-C362-41DA-B9BC-1213209B7F6D}" destId="{81E691EB-B17B-478F-B42E-3F6CFA5B558B}" srcOrd="1" destOrd="0" presId="urn:microsoft.com/office/officeart/2008/layout/HorizontalMultiLevelHierarchy"/>
    <dgm:cxn modelId="{A7097B62-CC5F-4005-9469-F1D49B009008}" type="presOf" srcId="{CFA26FD4-F91B-44DF-BD55-5C292EE111DF}" destId="{DC6E2DE0-F123-42BC-B0C7-BBA9C29FFF69}" srcOrd="0" destOrd="0" presId="urn:microsoft.com/office/officeart/2008/layout/HorizontalMultiLevelHierarchy"/>
    <dgm:cxn modelId="{F7BE7475-7DCD-42C4-AF41-5CA3EBA2806D}" srcId="{85D42543-BD03-4401-A63D-2A666C98F2C1}" destId="{AAD0825B-9AF8-40B8-8386-5BF92172ACA3}" srcOrd="3" destOrd="0" parTransId="{C2F42F8F-B2D2-4B2C-9A5C-E1EAB5942D50}" sibTransId="{F6048C78-90F8-44DB-B8A0-26592D0B7980}"/>
    <dgm:cxn modelId="{243B61D9-10F4-43B2-B46F-B430DC291DF0}" type="presOf" srcId="{AFE2A92C-CEFF-4801-91F0-C1B857A55DD2}" destId="{DC5DC6B1-D35D-497A-998B-AD65F02ED8A1}" srcOrd="0" destOrd="0" presId="urn:microsoft.com/office/officeart/2008/layout/HorizontalMultiLevelHierarchy"/>
    <dgm:cxn modelId="{9D96D127-CA7E-4E3A-93E8-7A5F329775BE}" type="presOf" srcId="{ACBF8FEB-54DC-416D-970C-E47EA11E5875}" destId="{B97B2E64-09DC-4397-9ED0-93263AC0EC71}" srcOrd="1" destOrd="0" presId="urn:microsoft.com/office/officeart/2008/layout/HorizontalMultiLevelHierarchy"/>
    <dgm:cxn modelId="{63141A5A-5F1A-4B9B-8201-EBBDD265950A}" type="presOf" srcId="{EEE72FCB-C362-41DA-B9BC-1213209B7F6D}" destId="{8A4349C5-0E1C-45DB-AB75-EE379513F536}" srcOrd="0" destOrd="0" presId="urn:microsoft.com/office/officeart/2008/layout/HorizontalMultiLevelHierarchy"/>
    <dgm:cxn modelId="{50B0283B-4BB2-4988-8C5A-9CE568D7229A}" type="presOf" srcId="{C2F42F8F-B2D2-4B2C-9A5C-E1EAB5942D50}" destId="{4EB878F1-8006-49A4-A4AD-A62ABBEEE552}" srcOrd="1" destOrd="0" presId="urn:microsoft.com/office/officeart/2008/layout/HorizontalMultiLevelHierarchy"/>
    <dgm:cxn modelId="{8D32A71D-EFC5-4BE7-935B-1CDDD3905E77}" type="presOf" srcId="{AAD0825B-9AF8-40B8-8386-5BF92172ACA3}" destId="{45D10972-F9A7-46CB-A472-30C26572970B}" srcOrd="0" destOrd="0" presId="urn:microsoft.com/office/officeart/2008/layout/HorizontalMultiLevelHierarchy"/>
    <dgm:cxn modelId="{242D15C8-31C4-4013-B948-285A915FFED4}" srcId="{85D42543-BD03-4401-A63D-2A666C98F2C1}" destId="{CFA26FD4-F91B-44DF-BD55-5C292EE111DF}" srcOrd="4" destOrd="0" parTransId="{EEE72FCB-C362-41DA-B9BC-1213209B7F6D}" sibTransId="{1066061C-B6C3-4711-8516-3456B82B3085}"/>
    <dgm:cxn modelId="{7C136DC6-3894-439E-8630-36078C663AC5}" type="presOf" srcId="{CB11446A-2975-4D02-95B6-5924275425A8}" destId="{CE26F3B6-E17D-4FB5-B69B-81EA12296EA3}" srcOrd="1" destOrd="0" presId="urn:microsoft.com/office/officeart/2008/layout/HorizontalMultiLevelHierarchy"/>
    <dgm:cxn modelId="{7A80DFC6-5D22-4D2C-A3EF-DABB366C0918}" type="presOf" srcId="{BF8BE1B7-D608-4434-BB24-01736123300B}" destId="{2DF6CA9C-28D8-4736-B3A9-73905C2FB12B}" srcOrd="0" destOrd="0" presId="urn:microsoft.com/office/officeart/2008/layout/HorizontalMultiLevelHierarchy"/>
    <dgm:cxn modelId="{78CEBBD1-BC31-4C93-9092-205D75CE0C9E}" srcId="{85D42543-BD03-4401-A63D-2A666C98F2C1}" destId="{C7250BC7-198B-422B-BA1A-2C925D3AF7C8}" srcOrd="5" destOrd="0" parTransId="{CB11446A-2975-4D02-95B6-5924275425A8}" sibTransId="{6D37499E-5595-4FF4-8967-BE1417E1ED6A}"/>
    <dgm:cxn modelId="{144FD74D-D030-49DC-8D4B-5BCD3A4B3006}" type="presOf" srcId="{85D42543-BD03-4401-A63D-2A666C98F2C1}" destId="{A7DFE1F0-5529-4AFA-A285-0B5401C08E5B}" srcOrd="0" destOrd="0" presId="urn:microsoft.com/office/officeart/2008/layout/HorizontalMultiLevelHierarchy"/>
    <dgm:cxn modelId="{7883DF87-F422-4542-B356-AB827A43691E}" type="presParOf" srcId="{CB5ADC46-B4E3-4FF0-BB31-29FF4C0B77A8}" destId="{6BB288A9-1286-425D-BE08-AB3EB085B741}" srcOrd="0" destOrd="0" presId="urn:microsoft.com/office/officeart/2008/layout/HorizontalMultiLevelHierarchy"/>
    <dgm:cxn modelId="{0FF76CB0-8698-4D13-A303-48919D9B60C7}" type="presParOf" srcId="{6BB288A9-1286-425D-BE08-AB3EB085B741}" destId="{A7DFE1F0-5529-4AFA-A285-0B5401C08E5B}" srcOrd="0" destOrd="0" presId="urn:microsoft.com/office/officeart/2008/layout/HorizontalMultiLevelHierarchy"/>
    <dgm:cxn modelId="{FDC43464-3BBD-4843-A3E1-81B7FDB9C3D8}" type="presParOf" srcId="{6BB288A9-1286-425D-BE08-AB3EB085B741}" destId="{A457FE75-0456-4B54-9360-EC50DD5F0EAE}" srcOrd="1" destOrd="0" presId="urn:microsoft.com/office/officeart/2008/layout/HorizontalMultiLevelHierarchy"/>
    <dgm:cxn modelId="{EB5A5BAB-58DA-4E68-93FF-AEBAA5C7AD6E}" type="presParOf" srcId="{A457FE75-0456-4B54-9360-EC50DD5F0EAE}" destId="{783E1933-CCFD-4FA2-8328-BCF17A4F71C9}" srcOrd="0" destOrd="0" presId="urn:microsoft.com/office/officeart/2008/layout/HorizontalMultiLevelHierarchy"/>
    <dgm:cxn modelId="{21FA9891-EE81-4625-88CE-1A43E75171AD}" type="presParOf" srcId="{783E1933-CCFD-4FA2-8328-BCF17A4F71C9}" destId="{B97B2E64-09DC-4397-9ED0-93263AC0EC71}" srcOrd="0" destOrd="0" presId="urn:microsoft.com/office/officeart/2008/layout/HorizontalMultiLevelHierarchy"/>
    <dgm:cxn modelId="{7B8DFA8F-00A6-40CC-BDA5-D0A30DDB0FC4}" type="presParOf" srcId="{A457FE75-0456-4B54-9360-EC50DD5F0EAE}" destId="{21EEFDFE-5B90-473D-B7DD-61841D4E5BA1}" srcOrd="1" destOrd="0" presId="urn:microsoft.com/office/officeart/2008/layout/HorizontalMultiLevelHierarchy"/>
    <dgm:cxn modelId="{B8513CFF-D931-4A92-A591-A4431C65BF0E}" type="presParOf" srcId="{21EEFDFE-5B90-473D-B7DD-61841D4E5BA1}" destId="{2DF6CA9C-28D8-4736-B3A9-73905C2FB12B}" srcOrd="0" destOrd="0" presId="urn:microsoft.com/office/officeart/2008/layout/HorizontalMultiLevelHierarchy"/>
    <dgm:cxn modelId="{FB3757AC-F776-4CF9-9ABB-88B2670EEF5F}" type="presParOf" srcId="{21EEFDFE-5B90-473D-B7DD-61841D4E5BA1}" destId="{6D4C803B-FF4D-443D-9C81-12773A708B6A}" srcOrd="1" destOrd="0" presId="urn:microsoft.com/office/officeart/2008/layout/HorizontalMultiLevelHierarchy"/>
    <dgm:cxn modelId="{FB82803E-B581-460E-A4A4-5B9ABA6C9936}" type="presParOf" srcId="{A457FE75-0456-4B54-9360-EC50DD5F0EAE}" destId="{3B694FCF-8C0D-4A7D-92C0-AB907D1D604D}" srcOrd="2" destOrd="0" presId="urn:microsoft.com/office/officeart/2008/layout/HorizontalMultiLevelHierarchy"/>
    <dgm:cxn modelId="{EE6BC347-F6F8-41EA-B3E0-1CFF372D2743}" type="presParOf" srcId="{3B694FCF-8C0D-4A7D-92C0-AB907D1D604D}" destId="{80377258-FE2B-45F2-BE88-C75F1784EC88}" srcOrd="0" destOrd="0" presId="urn:microsoft.com/office/officeart/2008/layout/HorizontalMultiLevelHierarchy"/>
    <dgm:cxn modelId="{6C1C3945-5ED2-46D1-9F4A-6529F10B9891}" type="presParOf" srcId="{A457FE75-0456-4B54-9360-EC50DD5F0EAE}" destId="{EDDA5C77-4F7C-47E2-8DD9-80155D2E42B7}" srcOrd="3" destOrd="0" presId="urn:microsoft.com/office/officeart/2008/layout/HorizontalMultiLevelHierarchy"/>
    <dgm:cxn modelId="{4CCCEDE2-5872-463C-90D4-26E25BE2EC2A}" type="presParOf" srcId="{EDDA5C77-4F7C-47E2-8DD9-80155D2E42B7}" destId="{C4AD7324-EAB4-4E84-BEDD-C34E24587F82}" srcOrd="0" destOrd="0" presId="urn:microsoft.com/office/officeart/2008/layout/HorizontalMultiLevelHierarchy"/>
    <dgm:cxn modelId="{99911F2A-C38B-4221-AB49-C1A6E4003034}" type="presParOf" srcId="{EDDA5C77-4F7C-47E2-8DD9-80155D2E42B7}" destId="{5E713AF2-A4C0-412C-8545-35539232BE89}" srcOrd="1" destOrd="0" presId="urn:microsoft.com/office/officeart/2008/layout/HorizontalMultiLevelHierarchy"/>
    <dgm:cxn modelId="{3626E86B-6574-43FF-AC01-6F393D07B23E}" type="presParOf" srcId="{A457FE75-0456-4B54-9360-EC50DD5F0EAE}" destId="{DC5DC6B1-D35D-497A-998B-AD65F02ED8A1}" srcOrd="4" destOrd="0" presId="urn:microsoft.com/office/officeart/2008/layout/HorizontalMultiLevelHierarchy"/>
    <dgm:cxn modelId="{A52F18EB-CDCA-44DE-9524-9B40D3A41030}" type="presParOf" srcId="{DC5DC6B1-D35D-497A-998B-AD65F02ED8A1}" destId="{CF5E0EBB-1695-44DA-8F04-FA1DDC7E8ED7}" srcOrd="0" destOrd="0" presId="urn:microsoft.com/office/officeart/2008/layout/HorizontalMultiLevelHierarchy"/>
    <dgm:cxn modelId="{222EB279-309E-4E6E-8A26-E823B0B9CC09}" type="presParOf" srcId="{A457FE75-0456-4B54-9360-EC50DD5F0EAE}" destId="{D1863640-3A4E-4691-9E8E-DCC4E3DE5E79}" srcOrd="5" destOrd="0" presId="urn:microsoft.com/office/officeart/2008/layout/HorizontalMultiLevelHierarchy"/>
    <dgm:cxn modelId="{5D3AEA34-79BB-49E9-8C20-537714DAADAD}" type="presParOf" srcId="{D1863640-3A4E-4691-9E8E-DCC4E3DE5E79}" destId="{B62C5C1B-5385-4D5A-9A08-9EB895976AAE}" srcOrd="0" destOrd="0" presId="urn:microsoft.com/office/officeart/2008/layout/HorizontalMultiLevelHierarchy"/>
    <dgm:cxn modelId="{AD3354DB-128E-4FE6-9A35-BAF3E01C5996}" type="presParOf" srcId="{D1863640-3A4E-4691-9E8E-DCC4E3DE5E79}" destId="{53DD50D9-9781-4E96-98E4-DD109551FE8F}" srcOrd="1" destOrd="0" presId="urn:microsoft.com/office/officeart/2008/layout/HorizontalMultiLevelHierarchy"/>
    <dgm:cxn modelId="{C7F83B1B-9612-41FF-B66D-CE2DF9BDA71C}" type="presParOf" srcId="{A457FE75-0456-4B54-9360-EC50DD5F0EAE}" destId="{B561FF29-5C9B-4D79-93EB-AB453601AB41}" srcOrd="6" destOrd="0" presId="urn:microsoft.com/office/officeart/2008/layout/HorizontalMultiLevelHierarchy"/>
    <dgm:cxn modelId="{075443E1-67E5-45F2-826B-3660798246DE}" type="presParOf" srcId="{B561FF29-5C9B-4D79-93EB-AB453601AB41}" destId="{4EB878F1-8006-49A4-A4AD-A62ABBEEE552}" srcOrd="0" destOrd="0" presId="urn:microsoft.com/office/officeart/2008/layout/HorizontalMultiLevelHierarchy"/>
    <dgm:cxn modelId="{AC46D757-0B8B-4DE7-A180-0A4EA87512CE}" type="presParOf" srcId="{A457FE75-0456-4B54-9360-EC50DD5F0EAE}" destId="{012B699E-73EA-4343-8334-A9987CB222D6}" srcOrd="7" destOrd="0" presId="urn:microsoft.com/office/officeart/2008/layout/HorizontalMultiLevelHierarchy"/>
    <dgm:cxn modelId="{646BCEF3-7027-4C0C-8C0C-6A2C1AA2BD11}" type="presParOf" srcId="{012B699E-73EA-4343-8334-A9987CB222D6}" destId="{45D10972-F9A7-46CB-A472-30C26572970B}" srcOrd="0" destOrd="0" presId="urn:microsoft.com/office/officeart/2008/layout/HorizontalMultiLevelHierarchy"/>
    <dgm:cxn modelId="{42C016F8-03B8-44BD-B9A3-84A32E6C0A29}" type="presParOf" srcId="{012B699E-73EA-4343-8334-A9987CB222D6}" destId="{FE3B422B-4B56-4658-A14C-CA20A72A712B}" srcOrd="1" destOrd="0" presId="urn:microsoft.com/office/officeart/2008/layout/HorizontalMultiLevelHierarchy"/>
    <dgm:cxn modelId="{36ABD628-FDB9-45A9-9DA8-9C3C9F9D30F7}" type="presParOf" srcId="{A457FE75-0456-4B54-9360-EC50DD5F0EAE}" destId="{8A4349C5-0E1C-45DB-AB75-EE379513F536}" srcOrd="8" destOrd="0" presId="urn:microsoft.com/office/officeart/2008/layout/HorizontalMultiLevelHierarchy"/>
    <dgm:cxn modelId="{82D55961-D4F8-4E7B-BC00-A8C13928506C}" type="presParOf" srcId="{8A4349C5-0E1C-45DB-AB75-EE379513F536}" destId="{81E691EB-B17B-478F-B42E-3F6CFA5B558B}" srcOrd="0" destOrd="0" presId="urn:microsoft.com/office/officeart/2008/layout/HorizontalMultiLevelHierarchy"/>
    <dgm:cxn modelId="{23EF9111-5FAD-4B34-988B-7CF91F8354C0}" type="presParOf" srcId="{A457FE75-0456-4B54-9360-EC50DD5F0EAE}" destId="{7BA278F5-A250-45F5-B83B-92355A58CAA6}" srcOrd="9" destOrd="0" presId="urn:microsoft.com/office/officeart/2008/layout/HorizontalMultiLevelHierarchy"/>
    <dgm:cxn modelId="{61570F9B-43D7-41A5-96E5-ED55E5B3420A}" type="presParOf" srcId="{7BA278F5-A250-45F5-B83B-92355A58CAA6}" destId="{DC6E2DE0-F123-42BC-B0C7-BBA9C29FFF69}" srcOrd="0" destOrd="0" presId="urn:microsoft.com/office/officeart/2008/layout/HorizontalMultiLevelHierarchy"/>
    <dgm:cxn modelId="{4DC7F444-7858-4D68-8DED-75B13F9F571D}" type="presParOf" srcId="{7BA278F5-A250-45F5-B83B-92355A58CAA6}" destId="{6DC44A88-BBA6-494F-8EF6-7050301D0B13}" srcOrd="1" destOrd="0" presId="urn:microsoft.com/office/officeart/2008/layout/HorizontalMultiLevelHierarchy"/>
    <dgm:cxn modelId="{AE911381-0165-40A5-AD04-77FFB031BCB1}" type="presParOf" srcId="{A457FE75-0456-4B54-9360-EC50DD5F0EAE}" destId="{EEB583B1-5670-40A5-ABEE-0C3489059029}" srcOrd="10" destOrd="0" presId="urn:microsoft.com/office/officeart/2008/layout/HorizontalMultiLevelHierarchy"/>
    <dgm:cxn modelId="{774E2F93-39FF-41EF-BC5A-F8D0D84D80D9}" type="presParOf" srcId="{EEB583B1-5670-40A5-ABEE-0C3489059029}" destId="{CE26F3B6-E17D-4FB5-B69B-81EA12296EA3}" srcOrd="0" destOrd="0" presId="urn:microsoft.com/office/officeart/2008/layout/HorizontalMultiLevelHierarchy"/>
    <dgm:cxn modelId="{D53BEA77-360A-495A-B6B9-6262F6F32D39}" type="presParOf" srcId="{A457FE75-0456-4B54-9360-EC50DD5F0EAE}" destId="{8E14BCC2-3C65-448E-9260-D561E0F83E5D}" srcOrd="11" destOrd="0" presId="urn:microsoft.com/office/officeart/2008/layout/HorizontalMultiLevelHierarchy"/>
    <dgm:cxn modelId="{A6B923FA-409A-46F1-A3F0-B5B9606E7354}" type="presParOf" srcId="{8E14BCC2-3C65-448E-9260-D561E0F83E5D}" destId="{3909239B-A3DF-4F37-A3BD-195224C37942}" srcOrd="0" destOrd="0" presId="urn:microsoft.com/office/officeart/2008/layout/HorizontalMultiLevelHierarchy"/>
    <dgm:cxn modelId="{6B01D51D-0595-4458-8492-3265B328C057}" type="presParOf" srcId="{8E14BCC2-3C65-448E-9260-D561E0F83E5D}" destId="{50D3D2FA-2F66-4008-BE2D-713E60E6154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A7F5D-45B7-4BAC-B458-3F1CF248AFE3}"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n-GB"/>
        </a:p>
      </dgm:t>
    </dgm:pt>
    <dgm:pt modelId="{22BE3152-EA6E-4F33-A54D-6B6B74EE84CF}">
      <dgm:prSet phldrT="[Text]" custT="1"/>
      <dgm:spPr/>
      <dgm:t>
        <a:bodyPr/>
        <a:lstStyle/>
        <a:p>
          <a:r>
            <a:rPr lang="de-DE" sz="2000" dirty="0"/>
            <a:t>Gesellschaftsvertrag</a:t>
          </a:r>
          <a:endParaRPr lang="en-GB" sz="2000" dirty="0"/>
        </a:p>
      </dgm:t>
    </dgm:pt>
    <dgm:pt modelId="{2CCDE155-F1A4-4B5D-86FC-77B01D323B7A}" type="parTrans" cxnId="{F13040F5-A840-4C93-9EEE-B10C82DDF2D5}">
      <dgm:prSet/>
      <dgm:spPr/>
      <dgm:t>
        <a:bodyPr/>
        <a:lstStyle/>
        <a:p>
          <a:endParaRPr lang="en-GB"/>
        </a:p>
      </dgm:t>
    </dgm:pt>
    <dgm:pt modelId="{0FB1A857-9D87-41BF-8792-3D6B845530D5}" type="sibTrans" cxnId="{F13040F5-A840-4C93-9EEE-B10C82DDF2D5}">
      <dgm:prSet/>
      <dgm:spPr/>
      <dgm:t>
        <a:bodyPr/>
        <a:lstStyle/>
        <a:p>
          <a:endParaRPr lang="en-GB"/>
        </a:p>
      </dgm:t>
    </dgm:pt>
    <dgm:pt modelId="{755D2427-A528-454E-A055-8718F139E676}">
      <dgm:prSet phldrT="[Text]" custT="1"/>
      <dgm:spPr/>
      <dgm:t>
        <a:bodyPr/>
        <a:lstStyle/>
        <a:p>
          <a:r>
            <a:rPr lang="de-DE" sz="1800" dirty="0"/>
            <a:t>Zusammenschluss mehrerer Personen durch formfreien Vertrag</a:t>
          </a:r>
          <a:endParaRPr lang="en-GB" sz="1800" dirty="0"/>
        </a:p>
      </dgm:t>
    </dgm:pt>
    <dgm:pt modelId="{E96AD56A-7B36-4230-BF75-76A11A118F40}" type="parTrans" cxnId="{00AAA013-8163-4EA9-84DE-4F684705D885}">
      <dgm:prSet/>
      <dgm:spPr/>
      <dgm:t>
        <a:bodyPr/>
        <a:lstStyle/>
        <a:p>
          <a:endParaRPr lang="en-GB"/>
        </a:p>
      </dgm:t>
    </dgm:pt>
    <dgm:pt modelId="{C1E15D9B-A1C0-4FA4-B2AE-E952E595BA08}" type="sibTrans" cxnId="{00AAA013-8163-4EA9-84DE-4F684705D885}">
      <dgm:prSet/>
      <dgm:spPr/>
      <dgm:t>
        <a:bodyPr/>
        <a:lstStyle/>
        <a:p>
          <a:endParaRPr lang="en-GB"/>
        </a:p>
      </dgm:t>
    </dgm:pt>
    <dgm:pt modelId="{B7B9860C-E173-4744-8CA0-FC83B6029B4C}">
      <dgm:prSet phldrT="[Text]" custT="1"/>
      <dgm:spPr/>
      <dgm:t>
        <a:bodyPr/>
        <a:lstStyle/>
        <a:p>
          <a:r>
            <a:rPr lang="de-DE" sz="1800" dirty="0"/>
            <a:t>Gemeinsamer Zweck (der erlaubt ist und kein Handelsgewerbe voraussetzt)</a:t>
          </a:r>
          <a:endParaRPr lang="en-GB" sz="1800" dirty="0"/>
        </a:p>
      </dgm:t>
    </dgm:pt>
    <dgm:pt modelId="{53D6E4AF-2AFE-4A6B-B2FF-F8CB0878BC30}" type="parTrans" cxnId="{2FE0C502-ABAB-44E4-BBEB-441D26E1BD5D}">
      <dgm:prSet/>
      <dgm:spPr/>
      <dgm:t>
        <a:bodyPr/>
        <a:lstStyle/>
        <a:p>
          <a:endParaRPr lang="en-GB"/>
        </a:p>
      </dgm:t>
    </dgm:pt>
    <dgm:pt modelId="{4BC77D19-8D26-4F89-9585-E67AABF95218}" type="sibTrans" cxnId="{2FE0C502-ABAB-44E4-BBEB-441D26E1BD5D}">
      <dgm:prSet/>
      <dgm:spPr/>
      <dgm:t>
        <a:bodyPr/>
        <a:lstStyle/>
        <a:p>
          <a:endParaRPr lang="en-GB"/>
        </a:p>
      </dgm:t>
    </dgm:pt>
    <dgm:pt modelId="{496E79D1-9856-443D-8EE8-5F8B17218C06}">
      <dgm:prSet phldrT="[Text]"/>
      <dgm:spPr/>
      <dgm:t>
        <a:bodyPr/>
        <a:lstStyle/>
        <a:p>
          <a:r>
            <a:rPr lang="de-DE" dirty="0"/>
            <a:t>Förderungspflicht in Form der Beitrags-, Treue- und ggf. Nachschusspflicht</a:t>
          </a:r>
          <a:endParaRPr lang="en-GB" dirty="0"/>
        </a:p>
      </dgm:t>
    </dgm:pt>
    <dgm:pt modelId="{50A2AEB6-EF49-447C-99D0-96461ADE3B4A}" type="parTrans" cxnId="{11932FE1-B843-4D5C-BE50-8F72ABA78896}">
      <dgm:prSet/>
      <dgm:spPr/>
      <dgm:t>
        <a:bodyPr/>
        <a:lstStyle/>
        <a:p>
          <a:endParaRPr lang="en-GB"/>
        </a:p>
      </dgm:t>
    </dgm:pt>
    <dgm:pt modelId="{AAFBD721-FECE-4557-8FD4-45A0E34607B1}" type="sibTrans" cxnId="{11932FE1-B843-4D5C-BE50-8F72ABA78896}">
      <dgm:prSet/>
      <dgm:spPr/>
      <dgm:t>
        <a:bodyPr/>
        <a:lstStyle/>
        <a:p>
          <a:endParaRPr lang="en-GB"/>
        </a:p>
      </dgm:t>
    </dgm:pt>
    <dgm:pt modelId="{6551EE92-2AE1-4336-8103-922E546ACACC}" type="pres">
      <dgm:prSet presAssocID="{696A7F5D-45B7-4BAC-B458-3F1CF248AFE3}" presName="diagram" presStyleCnt="0">
        <dgm:presLayoutVars>
          <dgm:chPref val="1"/>
          <dgm:dir/>
          <dgm:animOne val="branch"/>
          <dgm:animLvl val="lvl"/>
          <dgm:resizeHandles val="exact"/>
        </dgm:presLayoutVars>
      </dgm:prSet>
      <dgm:spPr/>
      <dgm:t>
        <a:bodyPr/>
        <a:lstStyle/>
        <a:p>
          <a:endParaRPr lang="de-DE"/>
        </a:p>
      </dgm:t>
    </dgm:pt>
    <dgm:pt modelId="{132D2661-AC86-4D92-BB49-581220CA3D2A}" type="pres">
      <dgm:prSet presAssocID="{22BE3152-EA6E-4F33-A54D-6B6B74EE84CF}" presName="root1" presStyleCnt="0"/>
      <dgm:spPr/>
    </dgm:pt>
    <dgm:pt modelId="{841F515D-002A-4CDF-9B96-760A84037200}" type="pres">
      <dgm:prSet presAssocID="{22BE3152-EA6E-4F33-A54D-6B6B74EE84CF}" presName="LevelOneTextNode" presStyleLbl="node0" presStyleIdx="0" presStyleCnt="1" custScaleX="167758">
        <dgm:presLayoutVars>
          <dgm:chPref val="3"/>
        </dgm:presLayoutVars>
      </dgm:prSet>
      <dgm:spPr/>
      <dgm:t>
        <a:bodyPr/>
        <a:lstStyle/>
        <a:p>
          <a:endParaRPr lang="de-DE"/>
        </a:p>
      </dgm:t>
    </dgm:pt>
    <dgm:pt modelId="{8288E681-D8D5-421E-98F6-7F5F947600F8}" type="pres">
      <dgm:prSet presAssocID="{22BE3152-EA6E-4F33-A54D-6B6B74EE84CF}" presName="level2hierChild" presStyleCnt="0"/>
      <dgm:spPr/>
    </dgm:pt>
    <dgm:pt modelId="{9621F71C-E6DA-491C-9FD1-D9A250F90146}" type="pres">
      <dgm:prSet presAssocID="{E96AD56A-7B36-4230-BF75-76A11A118F40}" presName="conn2-1" presStyleLbl="parChTrans1D2" presStyleIdx="0" presStyleCnt="3"/>
      <dgm:spPr/>
      <dgm:t>
        <a:bodyPr/>
        <a:lstStyle/>
        <a:p>
          <a:endParaRPr lang="de-DE"/>
        </a:p>
      </dgm:t>
    </dgm:pt>
    <dgm:pt modelId="{2B619DAB-88C2-4F56-A73F-D8DEFD9BA542}" type="pres">
      <dgm:prSet presAssocID="{E96AD56A-7B36-4230-BF75-76A11A118F40}" presName="connTx" presStyleLbl="parChTrans1D2" presStyleIdx="0" presStyleCnt="3"/>
      <dgm:spPr/>
      <dgm:t>
        <a:bodyPr/>
        <a:lstStyle/>
        <a:p>
          <a:endParaRPr lang="de-DE"/>
        </a:p>
      </dgm:t>
    </dgm:pt>
    <dgm:pt modelId="{C14F4E09-330C-4C91-AD02-80ACA89FCA34}" type="pres">
      <dgm:prSet presAssocID="{755D2427-A528-454E-A055-8718F139E676}" presName="root2" presStyleCnt="0"/>
      <dgm:spPr/>
    </dgm:pt>
    <dgm:pt modelId="{CDB86775-CB9F-44DC-9477-A7ECB7EF1341}" type="pres">
      <dgm:prSet presAssocID="{755D2427-A528-454E-A055-8718F139E676}" presName="LevelTwoTextNode" presStyleLbl="node2" presStyleIdx="0" presStyleCnt="3" custScaleX="224202">
        <dgm:presLayoutVars>
          <dgm:chPref val="3"/>
        </dgm:presLayoutVars>
      </dgm:prSet>
      <dgm:spPr/>
      <dgm:t>
        <a:bodyPr/>
        <a:lstStyle/>
        <a:p>
          <a:endParaRPr lang="de-DE"/>
        </a:p>
      </dgm:t>
    </dgm:pt>
    <dgm:pt modelId="{231027A7-8951-47CA-B829-B590AEF81C7A}" type="pres">
      <dgm:prSet presAssocID="{755D2427-A528-454E-A055-8718F139E676}" presName="level3hierChild" presStyleCnt="0"/>
      <dgm:spPr/>
    </dgm:pt>
    <dgm:pt modelId="{7ADDEDFA-BEE7-48FC-8482-C087E3ABA8B0}" type="pres">
      <dgm:prSet presAssocID="{53D6E4AF-2AFE-4A6B-B2FF-F8CB0878BC30}" presName="conn2-1" presStyleLbl="parChTrans1D2" presStyleIdx="1" presStyleCnt="3"/>
      <dgm:spPr/>
      <dgm:t>
        <a:bodyPr/>
        <a:lstStyle/>
        <a:p>
          <a:endParaRPr lang="de-DE"/>
        </a:p>
      </dgm:t>
    </dgm:pt>
    <dgm:pt modelId="{4781EC84-4750-40E9-B99B-E13A6BB515D2}" type="pres">
      <dgm:prSet presAssocID="{53D6E4AF-2AFE-4A6B-B2FF-F8CB0878BC30}" presName="connTx" presStyleLbl="parChTrans1D2" presStyleIdx="1" presStyleCnt="3"/>
      <dgm:spPr/>
      <dgm:t>
        <a:bodyPr/>
        <a:lstStyle/>
        <a:p>
          <a:endParaRPr lang="de-DE"/>
        </a:p>
      </dgm:t>
    </dgm:pt>
    <dgm:pt modelId="{135D0B10-8285-4D67-BAA0-4E15A7600CCB}" type="pres">
      <dgm:prSet presAssocID="{B7B9860C-E173-4744-8CA0-FC83B6029B4C}" presName="root2" presStyleCnt="0"/>
      <dgm:spPr/>
    </dgm:pt>
    <dgm:pt modelId="{75DB14F7-E23A-4183-B675-2C05D3BF5A55}" type="pres">
      <dgm:prSet presAssocID="{B7B9860C-E173-4744-8CA0-FC83B6029B4C}" presName="LevelTwoTextNode" presStyleLbl="node2" presStyleIdx="1" presStyleCnt="3" custScaleX="224202">
        <dgm:presLayoutVars>
          <dgm:chPref val="3"/>
        </dgm:presLayoutVars>
      </dgm:prSet>
      <dgm:spPr/>
      <dgm:t>
        <a:bodyPr/>
        <a:lstStyle/>
        <a:p>
          <a:endParaRPr lang="de-DE"/>
        </a:p>
      </dgm:t>
    </dgm:pt>
    <dgm:pt modelId="{5DDBC8F1-0002-4C19-BD0F-5E33B2EED6BA}" type="pres">
      <dgm:prSet presAssocID="{B7B9860C-E173-4744-8CA0-FC83B6029B4C}" presName="level3hierChild" presStyleCnt="0"/>
      <dgm:spPr/>
    </dgm:pt>
    <dgm:pt modelId="{CE3F3199-A54A-45D8-ADB9-0E74694323A5}" type="pres">
      <dgm:prSet presAssocID="{50A2AEB6-EF49-447C-99D0-96461ADE3B4A}" presName="conn2-1" presStyleLbl="parChTrans1D2" presStyleIdx="2" presStyleCnt="3"/>
      <dgm:spPr/>
      <dgm:t>
        <a:bodyPr/>
        <a:lstStyle/>
        <a:p>
          <a:endParaRPr lang="de-DE"/>
        </a:p>
      </dgm:t>
    </dgm:pt>
    <dgm:pt modelId="{E1EF5654-43AE-4FFC-8E05-0E22B4C48EB5}" type="pres">
      <dgm:prSet presAssocID="{50A2AEB6-EF49-447C-99D0-96461ADE3B4A}" presName="connTx" presStyleLbl="parChTrans1D2" presStyleIdx="2" presStyleCnt="3"/>
      <dgm:spPr/>
      <dgm:t>
        <a:bodyPr/>
        <a:lstStyle/>
        <a:p>
          <a:endParaRPr lang="de-DE"/>
        </a:p>
      </dgm:t>
    </dgm:pt>
    <dgm:pt modelId="{7C4B8306-1B2B-4542-A531-80F2739C165D}" type="pres">
      <dgm:prSet presAssocID="{496E79D1-9856-443D-8EE8-5F8B17218C06}" presName="root2" presStyleCnt="0"/>
      <dgm:spPr/>
    </dgm:pt>
    <dgm:pt modelId="{917322EF-216F-467D-93EB-A0FD872ED1C2}" type="pres">
      <dgm:prSet presAssocID="{496E79D1-9856-443D-8EE8-5F8B17218C06}" presName="LevelTwoTextNode" presStyleLbl="node2" presStyleIdx="2" presStyleCnt="3" custScaleX="224202">
        <dgm:presLayoutVars>
          <dgm:chPref val="3"/>
        </dgm:presLayoutVars>
      </dgm:prSet>
      <dgm:spPr/>
      <dgm:t>
        <a:bodyPr/>
        <a:lstStyle/>
        <a:p>
          <a:endParaRPr lang="de-DE"/>
        </a:p>
      </dgm:t>
    </dgm:pt>
    <dgm:pt modelId="{DCF4CD9C-49F6-48E8-8585-23056ECFCEB1}" type="pres">
      <dgm:prSet presAssocID="{496E79D1-9856-443D-8EE8-5F8B17218C06}" presName="level3hierChild" presStyleCnt="0"/>
      <dgm:spPr/>
    </dgm:pt>
  </dgm:ptLst>
  <dgm:cxnLst>
    <dgm:cxn modelId="{00AAA013-8163-4EA9-84DE-4F684705D885}" srcId="{22BE3152-EA6E-4F33-A54D-6B6B74EE84CF}" destId="{755D2427-A528-454E-A055-8718F139E676}" srcOrd="0" destOrd="0" parTransId="{E96AD56A-7B36-4230-BF75-76A11A118F40}" sibTransId="{C1E15D9B-A1C0-4FA4-B2AE-E952E595BA08}"/>
    <dgm:cxn modelId="{98443247-D192-430B-A1A5-86D32F5C83D1}" type="presOf" srcId="{B7B9860C-E173-4744-8CA0-FC83B6029B4C}" destId="{75DB14F7-E23A-4183-B675-2C05D3BF5A55}" srcOrd="0" destOrd="0" presId="urn:microsoft.com/office/officeart/2005/8/layout/hierarchy2"/>
    <dgm:cxn modelId="{11932FE1-B843-4D5C-BE50-8F72ABA78896}" srcId="{22BE3152-EA6E-4F33-A54D-6B6B74EE84CF}" destId="{496E79D1-9856-443D-8EE8-5F8B17218C06}" srcOrd="2" destOrd="0" parTransId="{50A2AEB6-EF49-447C-99D0-96461ADE3B4A}" sibTransId="{AAFBD721-FECE-4557-8FD4-45A0E34607B1}"/>
    <dgm:cxn modelId="{365F38E0-0402-4EFE-8856-5F34FA785CEB}" type="presOf" srcId="{496E79D1-9856-443D-8EE8-5F8B17218C06}" destId="{917322EF-216F-467D-93EB-A0FD872ED1C2}" srcOrd="0" destOrd="0" presId="urn:microsoft.com/office/officeart/2005/8/layout/hierarchy2"/>
    <dgm:cxn modelId="{F13040F5-A840-4C93-9EEE-B10C82DDF2D5}" srcId="{696A7F5D-45B7-4BAC-B458-3F1CF248AFE3}" destId="{22BE3152-EA6E-4F33-A54D-6B6B74EE84CF}" srcOrd="0" destOrd="0" parTransId="{2CCDE155-F1A4-4B5D-86FC-77B01D323B7A}" sibTransId="{0FB1A857-9D87-41BF-8792-3D6B845530D5}"/>
    <dgm:cxn modelId="{F510C1EF-6B3F-4A4E-9509-EDD7E8576DED}" type="presOf" srcId="{22BE3152-EA6E-4F33-A54D-6B6B74EE84CF}" destId="{841F515D-002A-4CDF-9B96-760A84037200}" srcOrd="0" destOrd="0" presId="urn:microsoft.com/office/officeart/2005/8/layout/hierarchy2"/>
    <dgm:cxn modelId="{DBF7C378-830E-48B8-B7FD-DF8B72864FD6}" type="presOf" srcId="{696A7F5D-45B7-4BAC-B458-3F1CF248AFE3}" destId="{6551EE92-2AE1-4336-8103-922E546ACACC}" srcOrd="0" destOrd="0" presId="urn:microsoft.com/office/officeart/2005/8/layout/hierarchy2"/>
    <dgm:cxn modelId="{50C460EF-4AFF-43A9-9091-85E831DD145C}" type="presOf" srcId="{E96AD56A-7B36-4230-BF75-76A11A118F40}" destId="{9621F71C-E6DA-491C-9FD1-D9A250F90146}" srcOrd="0" destOrd="0" presId="urn:microsoft.com/office/officeart/2005/8/layout/hierarchy2"/>
    <dgm:cxn modelId="{B89CA814-2AF0-40F0-9539-D2609F58E075}" type="presOf" srcId="{53D6E4AF-2AFE-4A6B-B2FF-F8CB0878BC30}" destId="{4781EC84-4750-40E9-B99B-E13A6BB515D2}" srcOrd="1" destOrd="0" presId="urn:microsoft.com/office/officeart/2005/8/layout/hierarchy2"/>
    <dgm:cxn modelId="{2FE0C502-ABAB-44E4-BBEB-441D26E1BD5D}" srcId="{22BE3152-EA6E-4F33-A54D-6B6B74EE84CF}" destId="{B7B9860C-E173-4744-8CA0-FC83B6029B4C}" srcOrd="1" destOrd="0" parTransId="{53D6E4AF-2AFE-4A6B-B2FF-F8CB0878BC30}" sibTransId="{4BC77D19-8D26-4F89-9585-E67AABF95218}"/>
    <dgm:cxn modelId="{C5F76951-4CBE-45CD-8872-73BEA3A90CBA}" type="presOf" srcId="{755D2427-A528-454E-A055-8718F139E676}" destId="{CDB86775-CB9F-44DC-9477-A7ECB7EF1341}" srcOrd="0" destOrd="0" presId="urn:microsoft.com/office/officeart/2005/8/layout/hierarchy2"/>
    <dgm:cxn modelId="{9D6A8ABA-B218-4F6C-A332-8191AA6D27F9}" type="presOf" srcId="{50A2AEB6-EF49-447C-99D0-96461ADE3B4A}" destId="{CE3F3199-A54A-45D8-ADB9-0E74694323A5}" srcOrd="0" destOrd="0" presId="urn:microsoft.com/office/officeart/2005/8/layout/hierarchy2"/>
    <dgm:cxn modelId="{5EF2971A-51E3-4235-B9B7-44731B628699}" type="presOf" srcId="{E96AD56A-7B36-4230-BF75-76A11A118F40}" destId="{2B619DAB-88C2-4F56-A73F-D8DEFD9BA542}" srcOrd="1" destOrd="0" presId="urn:microsoft.com/office/officeart/2005/8/layout/hierarchy2"/>
    <dgm:cxn modelId="{66F0B7D7-063D-49D6-88E5-4766F095190B}" type="presOf" srcId="{50A2AEB6-EF49-447C-99D0-96461ADE3B4A}" destId="{E1EF5654-43AE-4FFC-8E05-0E22B4C48EB5}" srcOrd="1" destOrd="0" presId="urn:microsoft.com/office/officeart/2005/8/layout/hierarchy2"/>
    <dgm:cxn modelId="{7B04D5CB-D4F2-4704-A9D1-79342C5706A3}" type="presOf" srcId="{53D6E4AF-2AFE-4A6B-B2FF-F8CB0878BC30}" destId="{7ADDEDFA-BEE7-48FC-8482-C087E3ABA8B0}" srcOrd="0" destOrd="0" presId="urn:microsoft.com/office/officeart/2005/8/layout/hierarchy2"/>
    <dgm:cxn modelId="{FBDBBD56-9F4E-4CAD-A4B4-A1B0E2794BD9}" type="presParOf" srcId="{6551EE92-2AE1-4336-8103-922E546ACACC}" destId="{132D2661-AC86-4D92-BB49-581220CA3D2A}" srcOrd="0" destOrd="0" presId="urn:microsoft.com/office/officeart/2005/8/layout/hierarchy2"/>
    <dgm:cxn modelId="{75D5D626-AAD4-4780-B77E-24A899778FBF}" type="presParOf" srcId="{132D2661-AC86-4D92-BB49-581220CA3D2A}" destId="{841F515D-002A-4CDF-9B96-760A84037200}" srcOrd="0" destOrd="0" presId="urn:microsoft.com/office/officeart/2005/8/layout/hierarchy2"/>
    <dgm:cxn modelId="{4826C0BA-63FF-4974-A33D-AF51ECF2AE05}" type="presParOf" srcId="{132D2661-AC86-4D92-BB49-581220CA3D2A}" destId="{8288E681-D8D5-421E-98F6-7F5F947600F8}" srcOrd="1" destOrd="0" presId="urn:microsoft.com/office/officeart/2005/8/layout/hierarchy2"/>
    <dgm:cxn modelId="{D94BDB7C-0D28-43B6-AEF4-459132217D42}" type="presParOf" srcId="{8288E681-D8D5-421E-98F6-7F5F947600F8}" destId="{9621F71C-E6DA-491C-9FD1-D9A250F90146}" srcOrd="0" destOrd="0" presId="urn:microsoft.com/office/officeart/2005/8/layout/hierarchy2"/>
    <dgm:cxn modelId="{49282850-9F21-40B0-9764-83987B113D22}" type="presParOf" srcId="{9621F71C-E6DA-491C-9FD1-D9A250F90146}" destId="{2B619DAB-88C2-4F56-A73F-D8DEFD9BA542}" srcOrd="0" destOrd="0" presId="urn:microsoft.com/office/officeart/2005/8/layout/hierarchy2"/>
    <dgm:cxn modelId="{0AA069F5-5988-45A3-BCE6-B33C4936EAB6}" type="presParOf" srcId="{8288E681-D8D5-421E-98F6-7F5F947600F8}" destId="{C14F4E09-330C-4C91-AD02-80ACA89FCA34}" srcOrd="1" destOrd="0" presId="urn:microsoft.com/office/officeart/2005/8/layout/hierarchy2"/>
    <dgm:cxn modelId="{C74C5086-2EFA-4E3A-81DF-D7A63B4C3B7E}" type="presParOf" srcId="{C14F4E09-330C-4C91-AD02-80ACA89FCA34}" destId="{CDB86775-CB9F-44DC-9477-A7ECB7EF1341}" srcOrd="0" destOrd="0" presId="urn:microsoft.com/office/officeart/2005/8/layout/hierarchy2"/>
    <dgm:cxn modelId="{9EDFB2C2-0259-4948-B732-7BD8E90845AF}" type="presParOf" srcId="{C14F4E09-330C-4C91-AD02-80ACA89FCA34}" destId="{231027A7-8951-47CA-B829-B590AEF81C7A}" srcOrd="1" destOrd="0" presId="urn:microsoft.com/office/officeart/2005/8/layout/hierarchy2"/>
    <dgm:cxn modelId="{4035E75B-77EE-4CC0-9E6B-B699207E44FE}" type="presParOf" srcId="{8288E681-D8D5-421E-98F6-7F5F947600F8}" destId="{7ADDEDFA-BEE7-48FC-8482-C087E3ABA8B0}" srcOrd="2" destOrd="0" presId="urn:microsoft.com/office/officeart/2005/8/layout/hierarchy2"/>
    <dgm:cxn modelId="{A1451DA4-FB41-4AFA-8275-A0A52B4DE33F}" type="presParOf" srcId="{7ADDEDFA-BEE7-48FC-8482-C087E3ABA8B0}" destId="{4781EC84-4750-40E9-B99B-E13A6BB515D2}" srcOrd="0" destOrd="0" presId="urn:microsoft.com/office/officeart/2005/8/layout/hierarchy2"/>
    <dgm:cxn modelId="{42CE9F30-ADE1-497E-8311-A8E6A42285E3}" type="presParOf" srcId="{8288E681-D8D5-421E-98F6-7F5F947600F8}" destId="{135D0B10-8285-4D67-BAA0-4E15A7600CCB}" srcOrd="3" destOrd="0" presId="urn:microsoft.com/office/officeart/2005/8/layout/hierarchy2"/>
    <dgm:cxn modelId="{6B09822C-C3A0-4BCB-895A-2B1C35841D05}" type="presParOf" srcId="{135D0B10-8285-4D67-BAA0-4E15A7600CCB}" destId="{75DB14F7-E23A-4183-B675-2C05D3BF5A55}" srcOrd="0" destOrd="0" presId="urn:microsoft.com/office/officeart/2005/8/layout/hierarchy2"/>
    <dgm:cxn modelId="{D4CC422B-9D4B-4C9C-AFE0-6BB5A3F5060C}" type="presParOf" srcId="{135D0B10-8285-4D67-BAA0-4E15A7600CCB}" destId="{5DDBC8F1-0002-4C19-BD0F-5E33B2EED6BA}" srcOrd="1" destOrd="0" presId="urn:microsoft.com/office/officeart/2005/8/layout/hierarchy2"/>
    <dgm:cxn modelId="{215C36BB-1B58-4DDB-B1EE-5561A5ACBFC6}" type="presParOf" srcId="{8288E681-D8D5-421E-98F6-7F5F947600F8}" destId="{CE3F3199-A54A-45D8-ADB9-0E74694323A5}" srcOrd="4" destOrd="0" presId="urn:microsoft.com/office/officeart/2005/8/layout/hierarchy2"/>
    <dgm:cxn modelId="{FDA282BE-2205-49E7-9DCE-D579603968B3}" type="presParOf" srcId="{CE3F3199-A54A-45D8-ADB9-0E74694323A5}" destId="{E1EF5654-43AE-4FFC-8E05-0E22B4C48EB5}" srcOrd="0" destOrd="0" presId="urn:microsoft.com/office/officeart/2005/8/layout/hierarchy2"/>
    <dgm:cxn modelId="{FA45075C-8204-4798-81A8-37431E1C5A2D}" type="presParOf" srcId="{8288E681-D8D5-421E-98F6-7F5F947600F8}" destId="{7C4B8306-1B2B-4542-A531-80F2739C165D}" srcOrd="5" destOrd="0" presId="urn:microsoft.com/office/officeart/2005/8/layout/hierarchy2"/>
    <dgm:cxn modelId="{F2B33BDB-1959-4358-8FC0-5834C33CFC56}" type="presParOf" srcId="{7C4B8306-1B2B-4542-A531-80F2739C165D}" destId="{917322EF-216F-467D-93EB-A0FD872ED1C2}" srcOrd="0" destOrd="0" presId="urn:microsoft.com/office/officeart/2005/8/layout/hierarchy2"/>
    <dgm:cxn modelId="{CBB20C80-C9CC-405D-8CB6-A9C540C15C1D}" type="presParOf" srcId="{7C4B8306-1B2B-4542-A531-80F2739C165D}" destId="{DCF4CD9C-49F6-48E8-8585-23056ECFCEB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8DF860-C7B1-456D-9A09-4282DB42200A}"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de-DE"/>
        </a:p>
      </dgm:t>
    </dgm:pt>
    <dgm:pt modelId="{F504F58B-3D55-4608-A26E-CE477E453740}">
      <dgm:prSet phldrT="[Text]"/>
      <dgm:spPr/>
      <dgm:t>
        <a:bodyPr/>
        <a:lstStyle/>
        <a:p>
          <a:r>
            <a:rPr lang="de-DE" dirty="0">
              <a:latin typeface="Arial" panose="020B0604020202020204" pitchFamily="34" charset="0"/>
              <a:cs typeface="Arial" panose="020B0604020202020204" pitchFamily="34" charset="0"/>
            </a:rPr>
            <a:t>A: 25%</a:t>
          </a:r>
        </a:p>
      </dgm:t>
    </dgm:pt>
    <dgm:pt modelId="{D8716A2A-4F69-426F-B025-C0D8A396057B}" type="parTrans" cxnId="{9168AAFE-9A48-46C8-84C4-4EFE39DC2740}">
      <dgm:prSet/>
      <dgm:spPr/>
      <dgm:t>
        <a:bodyPr/>
        <a:lstStyle/>
        <a:p>
          <a:endParaRPr lang="de-DE"/>
        </a:p>
      </dgm:t>
    </dgm:pt>
    <dgm:pt modelId="{E62FAB5C-4750-417D-A617-41D6CCD628FA}" type="sibTrans" cxnId="{9168AAFE-9A48-46C8-84C4-4EFE39DC2740}">
      <dgm:prSet/>
      <dgm:spPr/>
      <dgm:t>
        <a:bodyPr/>
        <a:lstStyle/>
        <a:p>
          <a:endParaRPr lang="de-DE"/>
        </a:p>
      </dgm:t>
    </dgm:pt>
    <dgm:pt modelId="{D4704D17-8765-4046-BDF3-130D85628C61}">
      <dgm:prSet phldrT="[Text]" custT="1"/>
      <dgm:spPr/>
      <dgm:t>
        <a:bodyPr/>
        <a:lstStyle/>
        <a:p>
          <a:r>
            <a:rPr lang="de-DE" sz="2000" b="0" dirty="0">
              <a:latin typeface="Arial" panose="020B0604020202020204" pitchFamily="34" charset="0"/>
              <a:cs typeface="Arial" panose="020B0604020202020204" pitchFamily="34" charset="0"/>
            </a:rPr>
            <a:t>Gesellschafter-wechsel: </a:t>
          </a:r>
        </a:p>
        <a:p>
          <a:r>
            <a:rPr lang="de-DE" sz="2000" b="0" dirty="0">
              <a:latin typeface="Arial" panose="020B0604020202020204" pitchFamily="34" charset="0"/>
              <a:cs typeface="Arial" panose="020B0604020202020204" pitchFamily="34" charset="0"/>
            </a:rPr>
            <a:t>D tritt aus</a:t>
          </a:r>
        </a:p>
      </dgm:t>
    </dgm:pt>
    <dgm:pt modelId="{87D43E2B-0A7D-4562-891C-93C9782CD927}" type="parTrans" cxnId="{68F592F5-58D6-48CA-B2B8-A2F4FB088C7C}">
      <dgm:prSet/>
      <dgm:spPr/>
      <dgm:t>
        <a:bodyPr/>
        <a:lstStyle/>
        <a:p>
          <a:endParaRPr lang="de-DE"/>
        </a:p>
      </dgm:t>
    </dgm:pt>
    <dgm:pt modelId="{BF34B852-40B6-4EB5-B869-EC616865771D}" type="sibTrans" cxnId="{68F592F5-58D6-48CA-B2B8-A2F4FB088C7C}">
      <dgm:prSet/>
      <dgm:spPr/>
      <dgm:t>
        <a:bodyPr/>
        <a:lstStyle/>
        <a:p>
          <a:endParaRPr lang="de-DE"/>
        </a:p>
      </dgm:t>
    </dgm:pt>
    <dgm:pt modelId="{AD80C037-FBDD-417E-9D2D-74D84A391FCB}">
      <dgm:prSet phldrT="[Text]"/>
      <dgm:spPr/>
      <dgm:t>
        <a:bodyPr/>
        <a:lstStyle/>
        <a:p>
          <a:r>
            <a:rPr lang="de-DE" dirty="0">
              <a:latin typeface="Arial" panose="020B0604020202020204" pitchFamily="34" charset="0"/>
              <a:cs typeface="Arial" panose="020B0604020202020204" pitchFamily="34" charset="0"/>
            </a:rPr>
            <a:t>A: 25%</a:t>
          </a:r>
        </a:p>
      </dgm:t>
    </dgm:pt>
    <dgm:pt modelId="{EF07C401-9115-4D45-B55C-D670D8FDC48C}" type="parTrans" cxnId="{2710E94E-512B-4522-A753-CBEBDC9AF66E}">
      <dgm:prSet/>
      <dgm:spPr/>
      <dgm:t>
        <a:bodyPr/>
        <a:lstStyle/>
        <a:p>
          <a:endParaRPr lang="de-DE"/>
        </a:p>
      </dgm:t>
    </dgm:pt>
    <dgm:pt modelId="{5EEF1531-E166-4D39-AE0D-49826C960B88}" type="sibTrans" cxnId="{2710E94E-512B-4522-A753-CBEBDC9AF66E}">
      <dgm:prSet/>
      <dgm:spPr/>
      <dgm:t>
        <a:bodyPr/>
        <a:lstStyle/>
        <a:p>
          <a:endParaRPr lang="de-DE"/>
        </a:p>
      </dgm:t>
    </dgm:pt>
    <dgm:pt modelId="{AE9E8322-D15F-4121-AADF-170FD951DFEC}">
      <dgm:prSet phldrT="[Text]" custT="1"/>
      <dgm:spPr/>
      <dgm:t>
        <a:bodyPr/>
        <a:lstStyle/>
        <a:p>
          <a:r>
            <a:rPr lang="de-DE" sz="2000" dirty="0">
              <a:latin typeface="Arial" panose="020B0604020202020204" pitchFamily="34" charset="0"/>
              <a:cs typeface="Arial" panose="020B0604020202020204" pitchFamily="34" charset="0"/>
            </a:rPr>
            <a:t>Neue Beteiligungs-struktur</a:t>
          </a:r>
        </a:p>
      </dgm:t>
    </dgm:pt>
    <dgm:pt modelId="{F0345987-3764-47B4-8E7F-2E2657E475A6}" type="parTrans" cxnId="{D9F88C4E-F1AB-4F5E-8578-EAAFEDCE80D7}">
      <dgm:prSet/>
      <dgm:spPr/>
      <dgm:t>
        <a:bodyPr/>
        <a:lstStyle/>
        <a:p>
          <a:endParaRPr lang="de-DE"/>
        </a:p>
      </dgm:t>
    </dgm:pt>
    <dgm:pt modelId="{7788505F-E45E-49A3-820B-FDF27C610CCD}" type="sibTrans" cxnId="{D9F88C4E-F1AB-4F5E-8578-EAAFEDCE80D7}">
      <dgm:prSet/>
      <dgm:spPr/>
      <dgm:t>
        <a:bodyPr/>
        <a:lstStyle/>
        <a:p>
          <a:endParaRPr lang="de-DE"/>
        </a:p>
      </dgm:t>
    </dgm:pt>
    <dgm:pt modelId="{60DEA9B7-E409-4925-8C1E-DF051CCF8AF4}">
      <dgm:prSet phldrT="[Text]" custT="1"/>
      <dgm:spPr/>
      <dgm:t>
        <a:bodyPr/>
        <a:lstStyle/>
        <a:p>
          <a:r>
            <a:rPr lang="de-DE" sz="1100" dirty="0">
              <a:latin typeface="Arial" panose="020B0604020202020204" pitchFamily="34" charset="0"/>
              <a:cs typeface="Arial" panose="020B0604020202020204" pitchFamily="34" charset="0"/>
            </a:rPr>
            <a:t>A: 25% + 8.34% (gerundet)</a:t>
          </a:r>
        </a:p>
      </dgm:t>
    </dgm:pt>
    <dgm:pt modelId="{A615B2EF-F9C5-4C98-8395-AB9FC3AF1A90}" type="parTrans" cxnId="{B2A3E2DC-E959-459C-B486-00E4CE78B51E}">
      <dgm:prSet/>
      <dgm:spPr/>
      <dgm:t>
        <a:bodyPr/>
        <a:lstStyle/>
        <a:p>
          <a:endParaRPr lang="de-DE"/>
        </a:p>
      </dgm:t>
    </dgm:pt>
    <dgm:pt modelId="{887C3485-0174-440E-A0CE-7E13DA8076C0}" type="sibTrans" cxnId="{B2A3E2DC-E959-459C-B486-00E4CE78B51E}">
      <dgm:prSet/>
      <dgm:spPr/>
      <dgm:t>
        <a:bodyPr/>
        <a:lstStyle/>
        <a:p>
          <a:endParaRPr lang="de-DE"/>
        </a:p>
      </dgm:t>
    </dgm:pt>
    <dgm:pt modelId="{219E4C8E-23A7-411A-953A-1F20D0C01A46}">
      <dgm:prSet phldrT="[Text]" custT="1"/>
      <dgm:spPr/>
      <dgm:t>
        <a:bodyPr/>
        <a:lstStyle/>
        <a:p>
          <a:r>
            <a:rPr lang="de-DE" sz="2000" dirty="0">
              <a:latin typeface="Arial" panose="020B0604020202020204" pitchFamily="34" charset="0"/>
              <a:cs typeface="Arial" panose="020B0604020202020204" pitchFamily="34" charset="0"/>
            </a:rPr>
            <a:t>Gesellschafter</a:t>
          </a:r>
          <a:endParaRPr lang="de-DE" sz="1800" dirty="0">
            <a:latin typeface="Arial" panose="020B0604020202020204" pitchFamily="34" charset="0"/>
            <a:cs typeface="Arial" panose="020B0604020202020204" pitchFamily="34" charset="0"/>
          </a:endParaRPr>
        </a:p>
      </dgm:t>
    </dgm:pt>
    <dgm:pt modelId="{7F04E367-8803-4987-85CB-97DDCAFCD9A4}" type="sibTrans" cxnId="{38BCC1B9-43CB-4A88-97FD-D5F80D955A59}">
      <dgm:prSet/>
      <dgm:spPr/>
      <dgm:t>
        <a:bodyPr/>
        <a:lstStyle/>
        <a:p>
          <a:endParaRPr lang="de-DE"/>
        </a:p>
      </dgm:t>
    </dgm:pt>
    <dgm:pt modelId="{C74E0292-BBB9-47A4-88CA-E38308A319DB}" type="parTrans" cxnId="{38BCC1B9-43CB-4A88-97FD-D5F80D955A59}">
      <dgm:prSet/>
      <dgm:spPr/>
      <dgm:t>
        <a:bodyPr/>
        <a:lstStyle/>
        <a:p>
          <a:endParaRPr lang="de-DE"/>
        </a:p>
      </dgm:t>
    </dgm:pt>
    <dgm:pt modelId="{E9E83A22-ED40-4CB1-ADF0-B1BA19888065}">
      <dgm:prSet phldrT="[Text]"/>
      <dgm:spPr/>
      <dgm:t>
        <a:bodyPr/>
        <a:lstStyle/>
        <a:p>
          <a:r>
            <a:rPr lang="de-DE" dirty="0">
              <a:latin typeface="Arial" panose="020B0604020202020204" pitchFamily="34" charset="0"/>
              <a:cs typeface="Arial" panose="020B0604020202020204" pitchFamily="34" charset="0"/>
            </a:rPr>
            <a:t>B: 25%</a:t>
          </a:r>
        </a:p>
      </dgm:t>
    </dgm:pt>
    <dgm:pt modelId="{89A97F79-9619-43D3-818D-B251F4665CF5}" type="parTrans" cxnId="{41443C64-0384-400C-86E6-378BF9D81CDE}">
      <dgm:prSet/>
      <dgm:spPr/>
      <dgm:t>
        <a:bodyPr/>
        <a:lstStyle/>
        <a:p>
          <a:endParaRPr lang="de-DE"/>
        </a:p>
      </dgm:t>
    </dgm:pt>
    <dgm:pt modelId="{260D9692-A0A1-4742-AA0E-714F45FB5C7E}" type="sibTrans" cxnId="{41443C64-0384-400C-86E6-378BF9D81CDE}">
      <dgm:prSet/>
      <dgm:spPr/>
      <dgm:t>
        <a:bodyPr/>
        <a:lstStyle/>
        <a:p>
          <a:endParaRPr lang="de-DE"/>
        </a:p>
      </dgm:t>
    </dgm:pt>
    <dgm:pt modelId="{986ECCA3-2839-41C2-A3CA-D071FC8AFCC8}">
      <dgm:prSet phldrT="[Text]"/>
      <dgm:spPr/>
      <dgm:t>
        <a:bodyPr/>
        <a:lstStyle/>
        <a:p>
          <a:r>
            <a:rPr lang="de-DE" dirty="0">
              <a:latin typeface="Arial" panose="020B0604020202020204" pitchFamily="34" charset="0"/>
              <a:cs typeface="Arial" panose="020B0604020202020204" pitchFamily="34" charset="0"/>
            </a:rPr>
            <a:t>C: 25%</a:t>
          </a:r>
        </a:p>
      </dgm:t>
    </dgm:pt>
    <dgm:pt modelId="{B3AC1E10-A358-4D87-86E9-5D6FDABA4E44}" type="parTrans" cxnId="{450CCC0F-7847-49DA-B7CE-ACA8FF992932}">
      <dgm:prSet/>
      <dgm:spPr/>
      <dgm:t>
        <a:bodyPr/>
        <a:lstStyle/>
        <a:p>
          <a:endParaRPr lang="de-DE"/>
        </a:p>
      </dgm:t>
    </dgm:pt>
    <dgm:pt modelId="{22550151-E828-47E3-AD3B-81B34050EC53}" type="sibTrans" cxnId="{450CCC0F-7847-49DA-B7CE-ACA8FF992932}">
      <dgm:prSet/>
      <dgm:spPr/>
      <dgm:t>
        <a:bodyPr/>
        <a:lstStyle/>
        <a:p>
          <a:endParaRPr lang="de-DE"/>
        </a:p>
      </dgm:t>
    </dgm:pt>
    <dgm:pt modelId="{89A0541B-E183-4D77-9E85-F00A95E20292}">
      <dgm:prSet phldrT="[Text]"/>
      <dgm:spPr/>
      <dgm:t>
        <a:bodyPr/>
        <a:lstStyle/>
        <a:p>
          <a:r>
            <a:rPr lang="de-DE" dirty="0">
              <a:latin typeface="Arial" panose="020B0604020202020204" pitchFamily="34" charset="0"/>
              <a:cs typeface="Arial" panose="020B0604020202020204" pitchFamily="34" charset="0"/>
            </a:rPr>
            <a:t>D: 25%</a:t>
          </a:r>
        </a:p>
      </dgm:t>
    </dgm:pt>
    <dgm:pt modelId="{1E576EC8-EABE-4D87-8CF9-8C29FA75462C}" type="parTrans" cxnId="{1690A324-D89E-4332-A107-3AABC41395C4}">
      <dgm:prSet/>
      <dgm:spPr/>
      <dgm:t>
        <a:bodyPr/>
        <a:lstStyle/>
        <a:p>
          <a:endParaRPr lang="de-DE"/>
        </a:p>
      </dgm:t>
    </dgm:pt>
    <dgm:pt modelId="{E46CA8A9-8689-4B62-BE49-99896C42103D}" type="sibTrans" cxnId="{1690A324-D89E-4332-A107-3AABC41395C4}">
      <dgm:prSet/>
      <dgm:spPr/>
      <dgm:t>
        <a:bodyPr/>
        <a:lstStyle/>
        <a:p>
          <a:endParaRPr lang="de-DE"/>
        </a:p>
      </dgm:t>
    </dgm:pt>
    <dgm:pt modelId="{57ACBA7B-A4CF-4BCD-B866-3674533FD283}">
      <dgm:prSet phldrT="[Text]"/>
      <dgm:spPr/>
      <dgm:t>
        <a:bodyPr/>
        <a:lstStyle/>
        <a:p>
          <a:r>
            <a:rPr lang="de-DE" dirty="0">
              <a:latin typeface="Arial" panose="020B0604020202020204" pitchFamily="34" charset="0"/>
              <a:cs typeface="Arial" panose="020B0604020202020204" pitchFamily="34" charset="0"/>
            </a:rPr>
            <a:t>B: 25%</a:t>
          </a:r>
        </a:p>
      </dgm:t>
    </dgm:pt>
    <dgm:pt modelId="{A4226017-8FAA-43FB-AB25-D2BC5B987D66}" type="parTrans" cxnId="{E18ACB1F-C22E-4D11-83A4-4B66B37E01BC}">
      <dgm:prSet/>
      <dgm:spPr/>
      <dgm:t>
        <a:bodyPr/>
        <a:lstStyle/>
        <a:p>
          <a:endParaRPr lang="de-DE"/>
        </a:p>
      </dgm:t>
    </dgm:pt>
    <dgm:pt modelId="{D9CE487F-046D-4871-8965-8C1762FA608D}" type="sibTrans" cxnId="{E18ACB1F-C22E-4D11-83A4-4B66B37E01BC}">
      <dgm:prSet/>
      <dgm:spPr/>
      <dgm:t>
        <a:bodyPr/>
        <a:lstStyle/>
        <a:p>
          <a:endParaRPr lang="de-DE"/>
        </a:p>
      </dgm:t>
    </dgm:pt>
    <dgm:pt modelId="{A8E6C78B-7F53-4AB4-94FB-57B1120D69B0}">
      <dgm:prSet phldrT="[Text]"/>
      <dgm:spPr/>
      <dgm:t>
        <a:bodyPr/>
        <a:lstStyle/>
        <a:p>
          <a:r>
            <a:rPr lang="de-DE" dirty="0">
              <a:latin typeface="Arial" panose="020B0604020202020204" pitchFamily="34" charset="0"/>
              <a:cs typeface="Arial" panose="020B0604020202020204" pitchFamily="34" charset="0"/>
            </a:rPr>
            <a:t>C: 25%</a:t>
          </a:r>
        </a:p>
      </dgm:t>
    </dgm:pt>
    <dgm:pt modelId="{5215C480-ECFB-4C51-89CA-061A98DFC32F}" type="parTrans" cxnId="{6CD2C13B-46B2-42C9-B7E6-2B1FCE2E5E1D}">
      <dgm:prSet/>
      <dgm:spPr/>
      <dgm:t>
        <a:bodyPr/>
        <a:lstStyle/>
        <a:p>
          <a:endParaRPr lang="de-DE"/>
        </a:p>
      </dgm:t>
    </dgm:pt>
    <dgm:pt modelId="{9AC97FD7-8033-4405-980F-00DF5680B3A2}" type="sibTrans" cxnId="{6CD2C13B-46B2-42C9-B7E6-2B1FCE2E5E1D}">
      <dgm:prSet/>
      <dgm:spPr/>
      <dgm:t>
        <a:bodyPr/>
        <a:lstStyle/>
        <a:p>
          <a:endParaRPr lang="de-DE"/>
        </a:p>
      </dgm:t>
    </dgm:pt>
    <dgm:pt modelId="{56D4A937-7477-42AE-8C07-1AD6C3B9BEE2}">
      <dgm:prSet phldrT="[Text]"/>
      <dgm:spPr/>
      <dgm:t>
        <a:bodyPr/>
        <a:lstStyle/>
        <a:p>
          <a:r>
            <a:rPr lang="de-DE" dirty="0">
              <a:latin typeface="Arial" panose="020B0604020202020204" pitchFamily="34" charset="0"/>
              <a:cs typeface="Arial" panose="020B0604020202020204" pitchFamily="34" charset="0"/>
            </a:rPr>
            <a:t>D: ?</a:t>
          </a:r>
        </a:p>
      </dgm:t>
    </dgm:pt>
    <dgm:pt modelId="{6F422250-3BE8-445E-A366-9B8CB55BF8A5}" type="parTrans" cxnId="{20371866-FDFB-4D5B-9966-B0E47B4433AB}">
      <dgm:prSet/>
      <dgm:spPr/>
      <dgm:t>
        <a:bodyPr/>
        <a:lstStyle/>
        <a:p>
          <a:endParaRPr lang="de-DE"/>
        </a:p>
      </dgm:t>
    </dgm:pt>
    <dgm:pt modelId="{9B17F506-B982-40F4-8B0B-362A7383D730}" type="sibTrans" cxnId="{20371866-FDFB-4D5B-9966-B0E47B4433AB}">
      <dgm:prSet/>
      <dgm:spPr/>
      <dgm:t>
        <a:bodyPr/>
        <a:lstStyle/>
        <a:p>
          <a:endParaRPr lang="de-DE"/>
        </a:p>
      </dgm:t>
    </dgm:pt>
    <dgm:pt modelId="{96E05B7B-316D-4CE1-9EA4-15D1598C8672}">
      <dgm:prSet phldrT="[Text]" custT="1"/>
      <dgm:spPr/>
      <dgm:t>
        <a:bodyPr/>
        <a:lstStyle/>
        <a:p>
          <a:r>
            <a:rPr lang="de-DE" sz="1100" dirty="0">
              <a:latin typeface="Arial" panose="020B0604020202020204" pitchFamily="34" charset="0"/>
              <a:cs typeface="Arial" panose="020B0604020202020204" pitchFamily="34" charset="0"/>
            </a:rPr>
            <a:t>B: 25% + 8.34% (gerundet)</a:t>
          </a:r>
        </a:p>
      </dgm:t>
    </dgm:pt>
    <dgm:pt modelId="{F09115DB-93A5-464E-9E02-12E2B017F407}" type="parTrans" cxnId="{D62B2E07-E82A-47EE-8654-78D33236FB6C}">
      <dgm:prSet/>
      <dgm:spPr/>
      <dgm:t>
        <a:bodyPr/>
        <a:lstStyle/>
        <a:p>
          <a:endParaRPr lang="de-DE"/>
        </a:p>
      </dgm:t>
    </dgm:pt>
    <dgm:pt modelId="{B3C6DEA8-6310-467B-A4FC-C5FC3736CA5A}" type="sibTrans" cxnId="{D62B2E07-E82A-47EE-8654-78D33236FB6C}">
      <dgm:prSet/>
      <dgm:spPr/>
      <dgm:t>
        <a:bodyPr/>
        <a:lstStyle/>
        <a:p>
          <a:endParaRPr lang="de-DE"/>
        </a:p>
      </dgm:t>
    </dgm:pt>
    <dgm:pt modelId="{A7387473-9BEB-4D3C-923E-C73CF433D75F}">
      <dgm:prSet phldrT="[Text]" custT="1"/>
      <dgm:spPr/>
      <dgm:t>
        <a:bodyPr/>
        <a:lstStyle/>
        <a:p>
          <a:r>
            <a:rPr lang="de-DE" sz="1100" dirty="0">
              <a:latin typeface="Arial" panose="020B0604020202020204" pitchFamily="34" charset="0"/>
              <a:cs typeface="Arial" panose="020B0604020202020204" pitchFamily="34" charset="0"/>
            </a:rPr>
            <a:t>C: 25% + 8.34% (gerundet)</a:t>
          </a:r>
        </a:p>
      </dgm:t>
    </dgm:pt>
    <dgm:pt modelId="{716AD1B7-E962-4196-91E6-BF2910F46A03}" type="parTrans" cxnId="{E947DE88-3749-4AD2-B354-27949BDD55F0}">
      <dgm:prSet/>
      <dgm:spPr/>
      <dgm:t>
        <a:bodyPr/>
        <a:lstStyle/>
        <a:p>
          <a:endParaRPr lang="de-DE"/>
        </a:p>
      </dgm:t>
    </dgm:pt>
    <dgm:pt modelId="{A6461736-40F7-4F5B-800F-C07B32532916}" type="sibTrans" cxnId="{E947DE88-3749-4AD2-B354-27949BDD55F0}">
      <dgm:prSet/>
      <dgm:spPr/>
      <dgm:t>
        <a:bodyPr/>
        <a:lstStyle/>
        <a:p>
          <a:endParaRPr lang="de-DE"/>
        </a:p>
      </dgm:t>
    </dgm:pt>
    <dgm:pt modelId="{FF30503C-02F3-4115-AB0D-7AA76326BB40}" type="pres">
      <dgm:prSet presAssocID="{BC8DF860-C7B1-456D-9A09-4282DB42200A}" presName="rootnode" presStyleCnt="0">
        <dgm:presLayoutVars>
          <dgm:chMax/>
          <dgm:chPref/>
          <dgm:dir/>
          <dgm:animLvl val="lvl"/>
        </dgm:presLayoutVars>
      </dgm:prSet>
      <dgm:spPr/>
      <dgm:t>
        <a:bodyPr/>
        <a:lstStyle/>
        <a:p>
          <a:endParaRPr lang="de-DE"/>
        </a:p>
      </dgm:t>
    </dgm:pt>
    <dgm:pt modelId="{BF4B85F3-F13F-43CD-9ABF-944F883AD5DA}" type="pres">
      <dgm:prSet presAssocID="{219E4C8E-23A7-411A-953A-1F20D0C01A46}" presName="composite" presStyleCnt="0"/>
      <dgm:spPr/>
    </dgm:pt>
    <dgm:pt modelId="{A7533BDC-FAE6-4385-A69B-1DA1A49E4E12}" type="pres">
      <dgm:prSet presAssocID="{219E4C8E-23A7-411A-953A-1F20D0C01A46}" presName="bentUpArrow1" presStyleLbl="alignImgPlace1" presStyleIdx="0" presStyleCnt="2"/>
      <dgm:spPr/>
    </dgm:pt>
    <dgm:pt modelId="{32319289-F2D0-4B6F-9D0E-82369DA9230F}" type="pres">
      <dgm:prSet presAssocID="{219E4C8E-23A7-411A-953A-1F20D0C01A46}" presName="ParentText" presStyleLbl="node1" presStyleIdx="0" presStyleCnt="3" custScaleX="152001" custLinFactNeighborX="-451" custLinFactNeighborY="-1882">
        <dgm:presLayoutVars>
          <dgm:chMax val="1"/>
          <dgm:chPref val="1"/>
          <dgm:bulletEnabled val="1"/>
        </dgm:presLayoutVars>
      </dgm:prSet>
      <dgm:spPr/>
      <dgm:t>
        <a:bodyPr/>
        <a:lstStyle/>
        <a:p>
          <a:endParaRPr lang="de-DE"/>
        </a:p>
      </dgm:t>
    </dgm:pt>
    <dgm:pt modelId="{DBD69EE1-80A7-41D0-8A74-91CD24FEB554}" type="pres">
      <dgm:prSet presAssocID="{219E4C8E-23A7-411A-953A-1F20D0C01A46}" presName="ChildText" presStyleLbl="revTx" presStyleIdx="0" presStyleCnt="3" custScaleY="118803" custLinFactNeighborX="40854" custLinFactNeighborY="-5987">
        <dgm:presLayoutVars>
          <dgm:chMax val="0"/>
          <dgm:chPref val="0"/>
          <dgm:bulletEnabled val="1"/>
        </dgm:presLayoutVars>
      </dgm:prSet>
      <dgm:spPr/>
      <dgm:t>
        <a:bodyPr/>
        <a:lstStyle/>
        <a:p>
          <a:endParaRPr lang="de-DE"/>
        </a:p>
      </dgm:t>
    </dgm:pt>
    <dgm:pt modelId="{C5D5B382-B01F-4CCA-8B49-FA62E39C4632}" type="pres">
      <dgm:prSet presAssocID="{7F04E367-8803-4987-85CB-97DDCAFCD9A4}" presName="sibTrans" presStyleCnt="0"/>
      <dgm:spPr/>
    </dgm:pt>
    <dgm:pt modelId="{70162BB4-BFFA-44EC-A39E-B817A054CDEB}" type="pres">
      <dgm:prSet presAssocID="{D4704D17-8765-4046-BDF3-130D85628C61}" presName="composite" presStyleCnt="0"/>
      <dgm:spPr/>
    </dgm:pt>
    <dgm:pt modelId="{6697D11B-63F3-4C81-873A-DE81B47DE3B9}" type="pres">
      <dgm:prSet presAssocID="{D4704D17-8765-4046-BDF3-130D85628C61}" presName="bentUpArrow1" presStyleLbl="alignImgPlace1" presStyleIdx="1" presStyleCnt="2"/>
      <dgm:spPr/>
    </dgm:pt>
    <dgm:pt modelId="{F808ECC3-3613-4844-8180-69CF8924F8BE}" type="pres">
      <dgm:prSet presAssocID="{D4704D17-8765-4046-BDF3-130D85628C61}" presName="ParentText" presStyleLbl="node1" presStyleIdx="1" presStyleCnt="3" custScaleX="144432">
        <dgm:presLayoutVars>
          <dgm:chMax val="1"/>
          <dgm:chPref val="1"/>
          <dgm:bulletEnabled val="1"/>
        </dgm:presLayoutVars>
      </dgm:prSet>
      <dgm:spPr/>
      <dgm:t>
        <a:bodyPr/>
        <a:lstStyle/>
        <a:p>
          <a:endParaRPr lang="de-DE"/>
        </a:p>
      </dgm:t>
    </dgm:pt>
    <dgm:pt modelId="{3C4599FD-B900-4A05-98E1-4AFD08837834}" type="pres">
      <dgm:prSet presAssocID="{D4704D17-8765-4046-BDF3-130D85628C61}" presName="ChildText" presStyleLbl="revTx" presStyleIdx="1" presStyleCnt="3" custScaleY="124905" custLinFactNeighborX="36471" custLinFactNeighborY="-326">
        <dgm:presLayoutVars>
          <dgm:chMax val="0"/>
          <dgm:chPref val="0"/>
          <dgm:bulletEnabled val="1"/>
        </dgm:presLayoutVars>
      </dgm:prSet>
      <dgm:spPr/>
      <dgm:t>
        <a:bodyPr/>
        <a:lstStyle/>
        <a:p>
          <a:endParaRPr lang="de-DE"/>
        </a:p>
      </dgm:t>
    </dgm:pt>
    <dgm:pt modelId="{1BF46E63-0AE6-4088-8748-822D41C04463}" type="pres">
      <dgm:prSet presAssocID="{BF34B852-40B6-4EB5-B869-EC616865771D}" presName="sibTrans" presStyleCnt="0"/>
      <dgm:spPr/>
    </dgm:pt>
    <dgm:pt modelId="{3BCF4F0E-3681-4212-BA84-72F72EF8D57D}" type="pres">
      <dgm:prSet presAssocID="{AE9E8322-D15F-4121-AADF-170FD951DFEC}" presName="composite" presStyleCnt="0"/>
      <dgm:spPr/>
    </dgm:pt>
    <dgm:pt modelId="{7AD88264-9F71-409E-A598-25817B5B2865}" type="pres">
      <dgm:prSet presAssocID="{AE9E8322-D15F-4121-AADF-170FD951DFEC}" presName="ParentText" presStyleLbl="node1" presStyleIdx="2" presStyleCnt="3" custScaleX="137300">
        <dgm:presLayoutVars>
          <dgm:chMax val="1"/>
          <dgm:chPref val="1"/>
          <dgm:bulletEnabled val="1"/>
        </dgm:presLayoutVars>
      </dgm:prSet>
      <dgm:spPr/>
      <dgm:t>
        <a:bodyPr/>
        <a:lstStyle/>
        <a:p>
          <a:endParaRPr lang="de-DE"/>
        </a:p>
      </dgm:t>
    </dgm:pt>
    <dgm:pt modelId="{6E73836C-F8E7-41DA-8C11-FA976C4A620F}" type="pres">
      <dgm:prSet presAssocID="{AE9E8322-D15F-4121-AADF-170FD951DFEC}" presName="FinalChildText" presStyleLbl="revTx" presStyleIdx="2" presStyleCnt="3" custLinFactNeighborX="36791" custLinFactNeighborY="4851">
        <dgm:presLayoutVars>
          <dgm:chMax val="0"/>
          <dgm:chPref val="0"/>
          <dgm:bulletEnabled val="1"/>
        </dgm:presLayoutVars>
      </dgm:prSet>
      <dgm:spPr/>
      <dgm:t>
        <a:bodyPr/>
        <a:lstStyle/>
        <a:p>
          <a:endParaRPr lang="de-DE"/>
        </a:p>
      </dgm:t>
    </dgm:pt>
  </dgm:ptLst>
  <dgm:cxnLst>
    <dgm:cxn modelId="{D9F88C4E-F1AB-4F5E-8578-EAAFEDCE80D7}" srcId="{BC8DF860-C7B1-456D-9A09-4282DB42200A}" destId="{AE9E8322-D15F-4121-AADF-170FD951DFEC}" srcOrd="2" destOrd="0" parTransId="{F0345987-3764-47B4-8E7F-2E2657E475A6}" sibTransId="{7788505F-E45E-49A3-820B-FDF27C610CCD}"/>
    <dgm:cxn modelId="{13EEC46C-EAED-4F49-9495-CE1D174CC946}" type="presOf" srcId="{96E05B7B-316D-4CE1-9EA4-15D1598C8672}" destId="{6E73836C-F8E7-41DA-8C11-FA976C4A620F}" srcOrd="0" destOrd="1" presId="urn:microsoft.com/office/officeart/2005/8/layout/StepDownProcess"/>
    <dgm:cxn modelId="{545711BB-9E29-4E1F-B07A-D38FC714DCAD}" type="presOf" srcId="{57ACBA7B-A4CF-4BCD-B866-3674533FD283}" destId="{3C4599FD-B900-4A05-98E1-4AFD08837834}" srcOrd="0" destOrd="1" presId="urn:microsoft.com/office/officeart/2005/8/layout/StepDownProcess"/>
    <dgm:cxn modelId="{51A72335-2D15-4D8F-9EDC-DAE4FA9C5592}" type="presOf" srcId="{BC8DF860-C7B1-456D-9A09-4282DB42200A}" destId="{FF30503C-02F3-4115-AB0D-7AA76326BB40}" srcOrd="0" destOrd="0" presId="urn:microsoft.com/office/officeart/2005/8/layout/StepDownProcess"/>
    <dgm:cxn modelId="{E947DE88-3749-4AD2-B354-27949BDD55F0}" srcId="{AE9E8322-D15F-4121-AADF-170FD951DFEC}" destId="{A7387473-9BEB-4D3C-923E-C73CF433D75F}" srcOrd="2" destOrd="0" parTransId="{716AD1B7-E962-4196-91E6-BF2910F46A03}" sibTransId="{A6461736-40F7-4F5B-800F-C07B32532916}"/>
    <dgm:cxn modelId="{D63573E5-57F4-413D-9C22-2EB9F219D398}" type="presOf" srcId="{986ECCA3-2839-41C2-A3CA-D071FC8AFCC8}" destId="{DBD69EE1-80A7-41D0-8A74-91CD24FEB554}" srcOrd="0" destOrd="2" presId="urn:microsoft.com/office/officeart/2005/8/layout/StepDownProcess"/>
    <dgm:cxn modelId="{03E6C91B-FD84-4C50-8BEC-2345389BF0CB}" type="presOf" srcId="{219E4C8E-23A7-411A-953A-1F20D0C01A46}" destId="{32319289-F2D0-4B6F-9D0E-82369DA9230F}" srcOrd="0" destOrd="0" presId="urn:microsoft.com/office/officeart/2005/8/layout/StepDownProcess"/>
    <dgm:cxn modelId="{B0AFED9B-23AC-44B2-BD13-DEDA6433C9D5}" type="presOf" srcId="{60DEA9B7-E409-4925-8C1E-DF051CCF8AF4}" destId="{6E73836C-F8E7-41DA-8C11-FA976C4A620F}" srcOrd="0" destOrd="0" presId="urn:microsoft.com/office/officeart/2005/8/layout/StepDownProcess"/>
    <dgm:cxn modelId="{450CCC0F-7847-49DA-B7CE-ACA8FF992932}" srcId="{219E4C8E-23A7-411A-953A-1F20D0C01A46}" destId="{986ECCA3-2839-41C2-A3CA-D071FC8AFCC8}" srcOrd="2" destOrd="0" parTransId="{B3AC1E10-A358-4D87-86E9-5D6FDABA4E44}" sibTransId="{22550151-E828-47E3-AD3B-81B34050EC53}"/>
    <dgm:cxn modelId="{6922B7AE-AF84-45A3-9DA9-AB2BC40AB1CF}" type="presOf" srcId="{56D4A937-7477-42AE-8C07-1AD6C3B9BEE2}" destId="{3C4599FD-B900-4A05-98E1-4AFD08837834}" srcOrd="0" destOrd="3" presId="urn:microsoft.com/office/officeart/2005/8/layout/StepDownProcess"/>
    <dgm:cxn modelId="{9D52E1E0-F6C1-486C-8E73-14715B462744}" type="presOf" srcId="{E9E83A22-ED40-4CB1-ADF0-B1BA19888065}" destId="{DBD69EE1-80A7-41D0-8A74-91CD24FEB554}" srcOrd="0" destOrd="1" presId="urn:microsoft.com/office/officeart/2005/8/layout/StepDownProcess"/>
    <dgm:cxn modelId="{09BC09F9-3840-4EA9-8D44-D3C94504C21D}" type="presOf" srcId="{89A0541B-E183-4D77-9E85-F00A95E20292}" destId="{DBD69EE1-80A7-41D0-8A74-91CD24FEB554}" srcOrd="0" destOrd="3" presId="urn:microsoft.com/office/officeart/2005/8/layout/StepDownProcess"/>
    <dgm:cxn modelId="{2710E94E-512B-4522-A753-CBEBDC9AF66E}" srcId="{D4704D17-8765-4046-BDF3-130D85628C61}" destId="{AD80C037-FBDD-417E-9D2D-74D84A391FCB}" srcOrd="0" destOrd="0" parTransId="{EF07C401-9115-4D45-B55C-D670D8FDC48C}" sibTransId="{5EEF1531-E166-4D39-AE0D-49826C960B88}"/>
    <dgm:cxn modelId="{D62B2E07-E82A-47EE-8654-78D33236FB6C}" srcId="{AE9E8322-D15F-4121-AADF-170FD951DFEC}" destId="{96E05B7B-316D-4CE1-9EA4-15D1598C8672}" srcOrd="1" destOrd="0" parTransId="{F09115DB-93A5-464E-9E02-12E2B017F407}" sibTransId="{B3C6DEA8-6310-467B-A4FC-C5FC3736CA5A}"/>
    <dgm:cxn modelId="{E18ACB1F-C22E-4D11-83A4-4B66B37E01BC}" srcId="{D4704D17-8765-4046-BDF3-130D85628C61}" destId="{57ACBA7B-A4CF-4BCD-B866-3674533FD283}" srcOrd="1" destOrd="0" parTransId="{A4226017-8FAA-43FB-AB25-D2BC5B987D66}" sibTransId="{D9CE487F-046D-4871-8965-8C1762FA608D}"/>
    <dgm:cxn modelId="{68F592F5-58D6-48CA-B2B8-A2F4FB088C7C}" srcId="{BC8DF860-C7B1-456D-9A09-4282DB42200A}" destId="{D4704D17-8765-4046-BDF3-130D85628C61}" srcOrd="1" destOrd="0" parTransId="{87D43E2B-0A7D-4562-891C-93C9782CD927}" sibTransId="{BF34B852-40B6-4EB5-B869-EC616865771D}"/>
    <dgm:cxn modelId="{CA858A56-9443-4E9B-A2E6-17E101EFAF5B}" type="presOf" srcId="{D4704D17-8765-4046-BDF3-130D85628C61}" destId="{F808ECC3-3613-4844-8180-69CF8924F8BE}" srcOrd="0" destOrd="0" presId="urn:microsoft.com/office/officeart/2005/8/layout/StepDownProcess"/>
    <dgm:cxn modelId="{1D80FCF0-29E2-49E1-9811-B58DB99D5304}" type="presOf" srcId="{A8E6C78B-7F53-4AB4-94FB-57B1120D69B0}" destId="{3C4599FD-B900-4A05-98E1-4AFD08837834}" srcOrd="0" destOrd="2" presId="urn:microsoft.com/office/officeart/2005/8/layout/StepDownProcess"/>
    <dgm:cxn modelId="{38BCC1B9-43CB-4A88-97FD-D5F80D955A59}" srcId="{BC8DF860-C7B1-456D-9A09-4282DB42200A}" destId="{219E4C8E-23A7-411A-953A-1F20D0C01A46}" srcOrd="0" destOrd="0" parTransId="{C74E0292-BBB9-47A4-88CA-E38308A319DB}" sibTransId="{7F04E367-8803-4987-85CB-97DDCAFCD9A4}"/>
    <dgm:cxn modelId="{20371866-FDFB-4D5B-9966-B0E47B4433AB}" srcId="{D4704D17-8765-4046-BDF3-130D85628C61}" destId="{56D4A937-7477-42AE-8C07-1AD6C3B9BEE2}" srcOrd="3" destOrd="0" parTransId="{6F422250-3BE8-445E-A366-9B8CB55BF8A5}" sibTransId="{9B17F506-B982-40F4-8B0B-362A7383D730}"/>
    <dgm:cxn modelId="{1690A324-D89E-4332-A107-3AABC41395C4}" srcId="{219E4C8E-23A7-411A-953A-1F20D0C01A46}" destId="{89A0541B-E183-4D77-9E85-F00A95E20292}" srcOrd="3" destOrd="0" parTransId="{1E576EC8-EABE-4D87-8CF9-8C29FA75462C}" sibTransId="{E46CA8A9-8689-4B62-BE49-99896C42103D}"/>
    <dgm:cxn modelId="{6572EE79-289A-4264-96AF-DDB544A4D2CA}" type="presOf" srcId="{A7387473-9BEB-4D3C-923E-C73CF433D75F}" destId="{6E73836C-F8E7-41DA-8C11-FA976C4A620F}" srcOrd="0" destOrd="2" presId="urn:microsoft.com/office/officeart/2005/8/layout/StepDownProcess"/>
    <dgm:cxn modelId="{ABC99AFD-1F83-4CCC-8DB8-CB16B05DE110}" type="presOf" srcId="{F504F58B-3D55-4608-A26E-CE477E453740}" destId="{DBD69EE1-80A7-41D0-8A74-91CD24FEB554}" srcOrd="0" destOrd="0" presId="urn:microsoft.com/office/officeart/2005/8/layout/StepDownProcess"/>
    <dgm:cxn modelId="{B2A3E2DC-E959-459C-B486-00E4CE78B51E}" srcId="{AE9E8322-D15F-4121-AADF-170FD951DFEC}" destId="{60DEA9B7-E409-4925-8C1E-DF051CCF8AF4}" srcOrd="0" destOrd="0" parTransId="{A615B2EF-F9C5-4C98-8395-AB9FC3AF1A90}" sibTransId="{887C3485-0174-440E-A0CE-7E13DA8076C0}"/>
    <dgm:cxn modelId="{9168AAFE-9A48-46C8-84C4-4EFE39DC2740}" srcId="{219E4C8E-23A7-411A-953A-1F20D0C01A46}" destId="{F504F58B-3D55-4608-A26E-CE477E453740}" srcOrd="0" destOrd="0" parTransId="{D8716A2A-4F69-426F-B025-C0D8A396057B}" sibTransId="{E62FAB5C-4750-417D-A617-41D6CCD628FA}"/>
    <dgm:cxn modelId="{0431376A-1A39-4BC4-8189-33C417E49A1C}" type="presOf" srcId="{AD80C037-FBDD-417E-9D2D-74D84A391FCB}" destId="{3C4599FD-B900-4A05-98E1-4AFD08837834}" srcOrd="0" destOrd="0" presId="urn:microsoft.com/office/officeart/2005/8/layout/StepDownProcess"/>
    <dgm:cxn modelId="{41443C64-0384-400C-86E6-378BF9D81CDE}" srcId="{219E4C8E-23A7-411A-953A-1F20D0C01A46}" destId="{E9E83A22-ED40-4CB1-ADF0-B1BA19888065}" srcOrd="1" destOrd="0" parTransId="{89A97F79-9619-43D3-818D-B251F4665CF5}" sibTransId="{260D9692-A0A1-4742-AA0E-714F45FB5C7E}"/>
    <dgm:cxn modelId="{6CD2C13B-46B2-42C9-B7E6-2B1FCE2E5E1D}" srcId="{D4704D17-8765-4046-BDF3-130D85628C61}" destId="{A8E6C78B-7F53-4AB4-94FB-57B1120D69B0}" srcOrd="2" destOrd="0" parTransId="{5215C480-ECFB-4C51-89CA-061A98DFC32F}" sibTransId="{9AC97FD7-8033-4405-980F-00DF5680B3A2}"/>
    <dgm:cxn modelId="{7FA2A35A-B7E3-4D73-B057-9C773ADE44DA}" type="presOf" srcId="{AE9E8322-D15F-4121-AADF-170FD951DFEC}" destId="{7AD88264-9F71-409E-A598-25817B5B2865}" srcOrd="0" destOrd="0" presId="urn:microsoft.com/office/officeart/2005/8/layout/StepDownProcess"/>
    <dgm:cxn modelId="{6D20AF50-1EEB-4E0C-8DB7-1AE78EE21033}" type="presParOf" srcId="{FF30503C-02F3-4115-AB0D-7AA76326BB40}" destId="{BF4B85F3-F13F-43CD-9ABF-944F883AD5DA}" srcOrd="0" destOrd="0" presId="urn:microsoft.com/office/officeart/2005/8/layout/StepDownProcess"/>
    <dgm:cxn modelId="{E6287E12-6DCD-4A7B-A8B9-6C8B8119E37D}" type="presParOf" srcId="{BF4B85F3-F13F-43CD-9ABF-944F883AD5DA}" destId="{A7533BDC-FAE6-4385-A69B-1DA1A49E4E12}" srcOrd="0" destOrd="0" presId="urn:microsoft.com/office/officeart/2005/8/layout/StepDownProcess"/>
    <dgm:cxn modelId="{5237F613-7FA2-42A9-ADBE-0F0A38732A6B}" type="presParOf" srcId="{BF4B85F3-F13F-43CD-9ABF-944F883AD5DA}" destId="{32319289-F2D0-4B6F-9D0E-82369DA9230F}" srcOrd="1" destOrd="0" presId="urn:microsoft.com/office/officeart/2005/8/layout/StepDownProcess"/>
    <dgm:cxn modelId="{87B05651-13E1-4A5F-B86E-03E0F2E8386E}" type="presParOf" srcId="{BF4B85F3-F13F-43CD-9ABF-944F883AD5DA}" destId="{DBD69EE1-80A7-41D0-8A74-91CD24FEB554}" srcOrd="2" destOrd="0" presId="urn:microsoft.com/office/officeart/2005/8/layout/StepDownProcess"/>
    <dgm:cxn modelId="{69648057-5EB2-4D4B-A1E0-CD7B527CFE8E}" type="presParOf" srcId="{FF30503C-02F3-4115-AB0D-7AA76326BB40}" destId="{C5D5B382-B01F-4CCA-8B49-FA62E39C4632}" srcOrd="1" destOrd="0" presId="urn:microsoft.com/office/officeart/2005/8/layout/StepDownProcess"/>
    <dgm:cxn modelId="{BF228F5E-1D87-401E-AEF2-C17A8374608D}" type="presParOf" srcId="{FF30503C-02F3-4115-AB0D-7AA76326BB40}" destId="{70162BB4-BFFA-44EC-A39E-B817A054CDEB}" srcOrd="2" destOrd="0" presId="urn:microsoft.com/office/officeart/2005/8/layout/StepDownProcess"/>
    <dgm:cxn modelId="{6E82410C-071D-4838-81E3-A05AB03730EE}" type="presParOf" srcId="{70162BB4-BFFA-44EC-A39E-B817A054CDEB}" destId="{6697D11B-63F3-4C81-873A-DE81B47DE3B9}" srcOrd="0" destOrd="0" presId="urn:microsoft.com/office/officeart/2005/8/layout/StepDownProcess"/>
    <dgm:cxn modelId="{EED678A5-6DDD-4DF4-A954-CBF53AC17830}" type="presParOf" srcId="{70162BB4-BFFA-44EC-A39E-B817A054CDEB}" destId="{F808ECC3-3613-4844-8180-69CF8924F8BE}" srcOrd="1" destOrd="0" presId="urn:microsoft.com/office/officeart/2005/8/layout/StepDownProcess"/>
    <dgm:cxn modelId="{F193EC2A-07E6-451B-93E5-CE99403F5A01}" type="presParOf" srcId="{70162BB4-BFFA-44EC-A39E-B817A054CDEB}" destId="{3C4599FD-B900-4A05-98E1-4AFD08837834}" srcOrd="2" destOrd="0" presId="urn:microsoft.com/office/officeart/2005/8/layout/StepDownProcess"/>
    <dgm:cxn modelId="{C3FF9021-35B7-47AC-9225-F34D72DD7845}" type="presParOf" srcId="{FF30503C-02F3-4115-AB0D-7AA76326BB40}" destId="{1BF46E63-0AE6-4088-8748-822D41C04463}" srcOrd="3" destOrd="0" presId="urn:microsoft.com/office/officeart/2005/8/layout/StepDownProcess"/>
    <dgm:cxn modelId="{C97E0142-0E6E-437D-A27A-DD6A58428CEC}" type="presParOf" srcId="{FF30503C-02F3-4115-AB0D-7AA76326BB40}" destId="{3BCF4F0E-3681-4212-BA84-72F72EF8D57D}" srcOrd="4" destOrd="0" presId="urn:microsoft.com/office/officeart/2005/8/layout/StepDownProcess"/>
    <dgm:cxn modelId="{A565561A-AD40-4481-9C71-CF4CAA8F05AB}" type="presParOf" srcId="{3BCF4F0E-3681-4212-BA84-72F72EF8D57D}" destId="{7AD88264-9F71-409E-A598-25817B5B2865}" srcOrd="0" destOrd="0" presId="urn:microsoft.com/office/officeart/2005/8/layout/StepDownProcess"/>
    <dgm:cxn modelId="{42AB752B-17DC-476E-B28C-1AF048D076FE}" type="presParOf" srcId="{3BCF4F0E-3681-4212-BA84-72F72EF8D57D}" destId="{6E73836C-F8E7-41DA-8C11-FA976C4A620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B40177-1872-4765-A64B-416FB1C2E78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de-DE"/>
        </a:p>
      </dgm:t>
    </dgm:pt>
    <dgm:pt modelId="{0F9E68B6-1C01-4CF6-8859-FD2480FBA3A5}">
      <dgm:prSet phldrT="[Text]" custT="1"/>
      <dgm:spPr/>
      <dgm:t>
        <a:bodyPr/>
        <a:lstStyle/>
        <a:p>
          <a:r>
            <a:rPr lang="de-DE" sz="1600" dirty="0">
              <a:latin typeface="Arial" panose="020B0604020202020204" pitchFamily="34" charset="0"/>
              <a:cs typeface="Arial" panose="020B0604020202020204" pitchFamily="34" charset="0"/>
            </a:rPr>
            <a:t>Ansprüche gegen Gesellschafter der KG</a:t>
          </a:r>
        </a:p>
      </dgm:t>
    </dgm:pt>
    <dgm:pt modelId="{DBC8C458-A10D-4672-BBAB-E8C9F7D7E94B}" type="parTrans" cxnId="{B82B93E4-8626-48BA-B6DC-00A07E8BD76A}">
      <dgm:prSet/>
      <dgm:spPr/>
      <dgm:t>
        <a:bodyPr/>
        <a:lstStyle/>
        <a:p>
          <a:endParaRPr lang="de-DE"/>
        </a:p>
      </dgm:t>
    </dgm:pt>
    <dgm:pt modelId="{73D9CC6A-BB55-43B2-825A-E07DA3C87871}" type="sibTrans" cxnId="{B82B93E4-8626-48BA-B6DC-00A07E8BD76A}">
      <dgm:prSet/>
      <dgm:spPr/>
      <dgm:t>
        <a:bodyPr/>
        <a:lstStyle/>
        <a:p>
          <a:endParaRPr lang="de-DE"/>
        </a:p>
      </dgm:t>
    </dgm:pt>
    <dgm:pt modelId="{74ABF6D2-0796-41D1-B3A5-13A2AC9023B2}">
      <dgm:prSet phldrT="[Text]" custT="1"/>
      <dgm:spPr/>
      <dgm:t>
        <a:bodyPr/>
        <a:lstStyle/>
        <a:p>
          <a:r>
            <a:rPr lang="de-DE" sz="1600" dirty="0">
              <a:latin typeface="Arial" panose="020B0604020202020204" pitchFamily="34" charset="0"/>
              <a:cs typeface="Arial" panose="020B0604020202020204" pitchFamily="34" charset="0"/>
            </a:rPr>
            <a:t>Komplementär</a:t>
          </a:r>
        </a:p>
      </dgm:t>
    </dgm:pt>
    <dgm:pt modelId="{31F912AC-7933-4B76-96E6-57C3017BB8BF}" type="parTrans" cxnId="{9384D2E3-8E3F-4657-8D16-D2EE12D828C4}">
      <dgm:prSet/>
      <dgm:spPr/>
      <dgm:t>
        <a:bodyPr/>
        <a:lstStyle/>
        <a:p>
          <a:endParaRPr lang="de-DE"/>
        </a:p>
      </dgm:t>
    </dgm:pt>
    <dgm:pt modelId="{79204577-9213-4532-A6A5-30C4466185B1}" type="sibTrans" cxnId="{9384D2E3-8E3F-4657-8D16-D2EE12D828C4}">
      <dgm:prSet/>
      <dgm:spPr/>
      <dgm:t>
        <a:bodyPr/>
        <a:lstStyle/>
        <a:p>
          <a:endParaRPr lang="de-DE"/>
        </a:p>
      </dgm:t>
    </dgm:pt>
    <dgm:pt modelId="{DC3C8BE6-E669-4D52-9809-0F4D3AEFDE6A}">
      <dgm:prSet phldrT="[Text]" custT="1"/>
      <dgm:spPr/>
      <dgm:t>
        <a:bodyPr/>
        <a:lstStyle/>
        <a:p>
          <a:pPr>
            <a:lnSpc>
              <a:spcPct val="100000"/>
            </a:lnSpc>
            <a:spcAft>
              <a:spcPts val="0"/>
            </a:spcAft>
          </a:pPr>
          <a:r>
            <a:rPr lang="de-DE" sz="1400" dirty="0">
              <a:latin typeface="Arial" panose="020B0604020202020204" pitchFamily="34" charset="0"/>
              <a:cs typeface="Arial" panose="020B0604020202020204" pitchFamily="34" charset="0"/>
            </a:rPr>
            <a:t>KG haftet mit Gesellschafts-vermögen </a:t>
          </a:r>
        </a:p>
        <a:p>
          <a:pPr>
            <a:lnSpc>
              <a:spcPct val="100000"/>
            </a:lnSpc>
            <a:spcAft>
              <a:spcPts val="0"/>
            </a:spcAft>
          </a:pPr>
          <a:r>
            <a:rPr lang="de-DE" sz="1400" dirty="0">
              <a:latin typeface="Arial" panose="020B0604020202020204" pitchFamily="34" charset="0"/>
              <a:cs typeface="Arial" panose="020B0604020202020204" pitchFamily="34" charset="0"/>
            </a:rPr>
            <a:t>(§ 124 HGB)</a:t>
          </a:r>
        </a:p>
      </dgm:t>
    </dgm:pt>
    <dgm:pt modelId="{6949D512-4DC7-40C7-BDD8-B24E17687259}" type="parTrans" cxnId="{3C8209C2-A1EF-46DE-B15D-0D16A378CA26}">
      <dgm:prSet/>
      <dgm:spPr/>
      <dgm:t>
        <a:bodyPr/>
        <a:lstStyle/>
        <a:p>
          <a:endParaRPr lang="de-DE"/>
        </a:p>
      </dgm:t>
    </dgm:pt>
    <dgm:pt modelId="{824ED9AF-A08E-4726-9B29-DA4FB6A87E8B}" type="sibTrans" cxnId="{3C8209C2-A1EF-46DE-B15D-0D16A378CA26}">
      <dgm:prSet/>
      <dgm:spPr/>
      <dgm:t>
        <a:bodyPr/>
        <a:lstStyle/>
        <a:p>
          <a:endParaRPr lang="de-DE"/>
        </a:p>
      </dgm:t>
    </dgm:pt>
    <dgm:pt modelId="{5BC83404-D32C-46D7-B856-C16FAEDE80A9}">
      <dgm:prSet phldrT="[Text]" custT="1"/>
      <dgm:spPr/>
      <dgm:t>
        <a:bodyPr/>
        <a:lstStyle/>
        <a:p>
          <a:r>
            <a:rPr lang="de-DE" sz="1400" dirty="0" err="1">
              <a:latin typeface="Arial" panose="020B0604020202020204" pitchFamily="34" charset="0"/>
              <a:cs typeface="Arial" panose="020B0604020202020204" pitchFamily="34" charset="0"/>
            </a:rPr>
            <a:t>Komplemen-tär</a:t>
          </a:r>
          <a:r>
            <a:rPr lang="de-DE" sz="1400" dirty="0">
              <a:latin typeface="Arial" panose="020B0604020202020204" pitchFamily="34" charset="0"/>
              <a:cs typeface="Arial" panose="020B0604020202020204" pitchFamily="34" charset="0"/>
            </a:rPr>
            <a:t> haftet mit Privat-vermögen </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128 HGB)</a:t>
          </a:r>
        </a:p>
      </dgm:t>
    </dgm:pt>
    <dgm:pt modelId="{282B3437-9E44-4AEB-BD0B-04813575D81F}" type="parTrans" cxnId="{B06102FC-C058-4235-AA38-D975F45F3E9E}">
      <dgm:prSet/>
      <dgm:spPr/>
      <dgm:t>
        <a:bodyPr/>
        <a:lstStyle/>
        <a:p>
          <a:endParaRPr lang="de-DE"/>
        </a:p>
      </dgm:t>
    </dgm:pt>
    <dgm:pt modelId="{26A31E7C-DEE2-4CFB-9BCD-EDB05022B200}" type="sibTrans" cxnId="{B06102FC-C058-4235-AA38-D975F45F3E9E}">
      <dgm:prSet/>
      <dgm:spPr/>
      <dgm:t>
        <a:bodyPr/>
        <a:lstStyle/>
        <a:p>
          <a:endParaRPr lang="de-DE"/>
        </a:p>
      </dgm:t>
    </dgm:pt>
    <dgm:pt modelId="{C5142E89-B058-4113-9AF5-AD22218A67E4}">
      <dgm:prSet phldrT="[Text]" custT="1"/>
      <dgm:spPr/>
      <dgm:t>
        <a:bodyPr/>
        <a:lstStyle/>
        <a:p>
          <a:r>
            <a:rPr lang="de-DE" sz="1600" dirty="0">
              <a:latin typeface="Arial" panose="020B0604020202020204" pitchFamily="34" charset="0"/>
              <a:cs typeface="Arial" panose="020B0604020202020204" pitchFamily="34" charset="0"/>
            </a:rPr>
            <a:t>Kommanditist</a:t>
          </a:r>
        </a:p>
      </dgm:t>
    </dgm:pt>
    <dgm:pt modelId="{968F5B4E-C2D4-459F-BA27-3EE8109DFD8C}" type="parTrans" cxnId="{002A55D9-BC2A-4596-BC6F-BBC87C18FDFC}">
      <dgm:prSet/>
      <dgm:spPr/>
      <dgm:t>
        <a:bodyPr/>
        <a:lstStyle/>
        <a:p>
          <a:endParaRPr lang="de-DE"/>
        </a:p>
      </dgm:t>
    </dgm:pt>
    <dgm:pt modelId="{8306E806-028B-497F-B125-10E7F93B0FCE}" type="sibTrans" cxnId="{002A55D9-BC2A-4596-BC6F-BBC87C18FDFC}">
      <dgm:prSet/>
      <dgm:spPr/>
      <dgm:t>
        <a:bodyPr/>
        <a:lstStyle/>
        <a:p>
          <a:endParaRPr lang="de-DE"/>
        </a:p>
      </dgm:t>
    </dgm:pt>
    <dgm:pt modelId="{C8499CCC-A608-4C9B-BC88-8C3CED985CF2}">
      <dgm:prSet phldrT="[Text]" custT="1"/>
      <dgm:spPr/>
      <dgm:t>
        <a:bodyPr/>
        <a:lstStyle/>
        <a:p>
          <a:r>
            <a:rPr lang="de-DE" sz="1400" dirty="0">
              <a:latin typeface="Arial" panose="020B0604020202020204" pitchFamily="34" charset="0"/>
              <a:cs typeface="Arial" panose="020B0604020202020204" pitchFamily="34" charset="0"/>
            </a:rPr>
            <a:t>KG haftet mit Gesellschaftsvermögen </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 124 HGB)</a:t>
          </a:r>
        </a:p>
      </dgm:t>
    </dgm:pt>
    <dgm:pt modelId="{341D2380-9035-4015-87D6-264F80B0F77E}" type="parTrans" cxnId="{5C791E8F-A60B-48D6-A41A-291E17026E73}">
      <dgm:prSet/>
      <dgm:spPr/>
      <dgm:t>
        <a:bodyPr/>
        <a:lstStyle/>
        <a:p>
          <a:endParaRPr lang="de-DE"/>
        </a:p>
      </dgm:t>
    </dgm:pt>
    <dgm:pt modelId="{B38597C8-0A78-4ADD-B5EC-CD5FCD64BAF7}" type="sibTrans" cxnId="{5C791E8F-A60B-48D6-A41A-291E17026E73}">
      <dgm:prSet/>
      <dgm:spPr/>
      <dgm:t>
        <a:bodyPr/>
        <a:lstStyle/>
        <a:p>
          <a:endParaRPr lang="de-DE"/>
        </a:p>
      </dgm:t>
    </dgm:pt>
    <dgm:pt modelId="{7BF14C39-BFF9-4FEA-90BD-B4241B684770}">
      <dgm:prSet phldrT="[Text]" custT="1"/>
      <dgm:spPr/>
      <dgm:t>
        <a:bodyPr/>
        <a:lstStyle/>
        <a:p>
          <a:r>
            <a:rPr lang="de-DE" sz="1400" dirty="0">
              <a:latin typeface="+mn-lt"/>
            </a:rPr>
            <a:t>Kommanditist haftet mit Einlage </a:t>
          </a:r>
          <a:br>
            <a:rPr lang="de-DE" sz="1400" dirty="0">
              <a:latin typeface="+mn-lt"/>
            </a:rPr>
          </a:br>
          <a:r>
            <a:rPr lang="de-DE" sz="1400" dirty="0">
              <a:latin typeface="+mn-lt"/>
            </a:rPr>
            <a:t>(§§ 171, 172 HGB)</a:t>
          </a:r>
        </a:p>
      </dgm:t>
    </dgm:pt>
    <dgm:pt modelId="{6BDE6A3C-9E8E-4BFB-91D5-1A1A249B037E}" type="parTrans" cxnId="{97B80A13-C463-44F6-AA5B-787E453045B4}">
      <dgm:prSet/>
      <dgm:spPr/>
      <dgm:t>
        <a:bodyPr/>
        <a:lstStyle/>
        <a:p>
          <a:endParaRPr lang="de-DE"/>
        </a:p>
      </dgm:t>
    </dgm:pt>
    <dgm:pt modelId="{0BFC185C-FA94-4F08-AC6F-26906AAB6388}" type="sibTrans" cxnId="{97B80A13-C463-44F6-AA5B-787E453045B4}">
      <dgm:prSet/>
      <dgm:spPr/>
      <dgm:t>
        <a:bodyPr/>
        <a:lstStyle/>
        <a:p>
          <a:endParaRPr lang="de-DE"/>
        </a:p>
      </dgm:t>
    </dgm:pt>
    <dgm:pt modelId="{25DB35B5-B811-4F51-8815-CC161EDC3153}">
      <dgm:prSet phldrT="[Text]" custT="1"/>
      <dgm:spPr/>
      <dgm:t>
        <a:bodyPr/>
        <a:lstStyle/>
        <a:p>
          <a:r>
            <a:rPr lang="de-DE" sz="1400" dirty="0">
              <a:latin typeface="Arial" panose="020B0604020202020204" pitchFamily="34" charset="0"/>
              <a:cs typeface="Arial" panose="020B0604020202020204" pitchFamily="34" charset="0"/>
            </a:rPr>
            <a:t>Kommanditist haftet mit Privatvermögen (§§ 171, 172, 176 HGB)</a:t>
          </a:r>
        </a:p>
      </dgm:t>
    </dgm:pt>
    <dgm:pt modelId="{5F0EB21D-E364-41C7-92D9-A0C68117BDDB}" type="parTrans" cxnId="{B14B7F1A-AC2B-4F20-8FF2-480620A46485}">
      <dgm:prSet/>
      <dgm:spPr/>
      <dgm:t>
        <a:bodyPr/>
        <a:lstStyle/>
        <a:p>
          <a:endParaRPr lang="de-DE"/>
        </a:p>
      </dgm:t>
    </dgm:pt>
    <dgm:pt modelId="{A05381B4-ED78-447F-A885-82F34C2F92C2}" type="sibTrans" cxnId="{B14B7F1A-AC2B-4F20-8FF2-480620A46485}">
      <dgm:prSet/>
      <dgm:spPr/>
      <dgm:t>
        <a:bodyPr/>
        <a:lstStyle/>
        <a:p>
          <a:endParaRPr lang="de-DE"/>
        </a:p>
      </dgm:t>
    </dgm:pt>
    <dgm:pt modelId="{7BD323F5-A982-4CB9-94EF-1CA683C03745}" type="pres">
      <dgm:prSet presAssocID="{22B40177-1872-4765-A64B-416FB1C2E788}" presName="hierChild1" presStyleCnt="0">
        <dgm:presLayoutVars>
          <dgm:chPref val="1"/>
          <dgm:dir/>
          <dgm:animOne val="branch"/>
          <dgm:animLvl val="lvl"/>
          <dgm:resizeHandles/>
        </dgm:presLayoutVars>
      </dgm:prSet>
      <dgm:spPr/>
      <dgm:t>
        <a:bodyPr/>
        <a:lstStyle/>
        <a:p>
          <a:endParaRPr lang="de-DE"/>
        </a:p>
      </dgm:t>
    </dgm:pt>
    <dgm:pt modelId="{5290FBAF-F866-42F8-BADC-52D2D2867A6A}" type="pres">
      <dgm:prSet presAssocID="{0F9E68B6-1C01-4CF6-8859-FD2480FBA3A5}" presName="hierRoot1" presStyleCnt="0"/>
      <dgm:spPr/>
    </dgm:pt>
    <dgm:pt modelId="{DE37869A-E2DB-489A-8622-30FC5E2D4D62}" type="pres">
      <dgm:prSet presAssocID="{0F9E68B6-1C01-4CF6-8859-FD2480FBA3A5}" presName="composite" presStyleCnt="0"/>
      <dgm:spPr/>
    </dgm:pt>
    <dgm:pt modelId="{B54F2669-20F0-4D3C-9797-4C61AFE44981}" type="pres">
      <dgm:prSet presAssocID="{0F9E68B6-1C01-4CF6-8859-FD2480FBA3A5}" presName="background" presStyleLbl="node0" presStyleIdx="0" presStyleCnt="1"/>
      <dgm:spPr/>
    </dgm:pt>
    <dgm:pt modelId="{FE31C2AA-749B-471B-9341-8ECF36FB786C}" type="pres">
      <dgm:prSet presAssocID="{0F9E68B6-1C01-4CF6-8859-FD2480FBA3A5}" presName="text" presStyleLbl="fgAcc0" presStyleIdx="0" presStyleCnt="1" custScaleX="147503">
        <dgm:presLayoutVars>
          <dgm:chPref val="3"/>
        </dgm:presLayoutVars>
      </dgm:prSet>
      <dgm:spPr/>
      <dgm:t>
        <a:bodyPr/>
        <a:lstStyle/>
        <a:p>
          <a:endParaRPr lang="de-DE"/>
        </a:p>
      </dgm:t>
    </dgm:pt>
    <dgm:pt modelId="{B270E354-98E8-43E5-B892-CCB6845E20E5}" type="pres">
      <dgm:prSet presAssocID="{0F9E68B6-1C01-4CF6-8859-FD2480FBA3A5}" presName="hierChild2" presStyleCnt="0"/>
      <dgm:spPr/>
    </dgm:pt>
    <dgm:pt modelId="{41A3BD58-10FE-44C6-967A-0F5630CB7F8C}" type="pres">
      <dgm:prSet presAssocID="{31F912AC-7933-4B76-96E6-57C3017BB8BF}" presName="Name10" presStyleLbl="parChTrans1D2" presStyleIdx="0" presStyleCnt="2"/>
      <dgm:spPr/>
      <dgm:t>
        <a:bodyPr/>
        <a:lstStyle/>
        <a:p>
          <a:endParaRPr lang="de-DE"/>
        </a:p>
      </dgm:t>
    </dgm:pt>
    <dgm:pt modelId="{83C0431B-443E-4CF3-AAFC-278BC12C8562}" type="pres">
      <dgm:prSet presAssocID="{74ABF6D2-0796-41D1-B3A5-13A2AC9023B2}" presName="hierRoot2" presStyleCnt="0"/>
      <dgm:spPr/>
    </dgm:pt>
    <dgm:pt modelId="{08FBCC83-F04C-47E3-BBB0-7ED417E6CEEA}" type="pres">
      <dgm:prSet presAssocID="{74ABF6D2-0796-41D1-B3A5-13A2AC9023B2}" presName="composite2" presStyleCnt="0"/>
      <dgm:spPr/>
    </dgm:pt>
    <dgm:pt modelId="{C43D5DEE-EF35-4379-B086-1B5838E0855E}" type="pres">
      <dgm:prSet presAssocID="{74ABF6D2-0796-41D1-B3A5-13A2AC9023B2}" presName="background2" presStyleLbl="node2" presStyleIdx="0" presStyleCnt="2"/>
      <dgm:spPr/>
    </dgm:pt>
    <dgm:pt modelId="{388CD312-FF96-440E-975A-7BA49B65289D}" type="pres">
      <dgm:prSet presAssocID="{74ABF6D2-0796-41D1-B3A5-13A2AC9023B2}" presName="text2" presStyleLbl="fgAcc2" presStyleIdx="0" presStyleCnt="2" custScaleX="165682">
        <dgm:presLayoutVars>
          <dgm:chPref val="3"/>
        </dgm:presLayoutVars>
      </dgm:prSet>
      <dgm:spPr/>
      <dgm:t>
        <a:bodyPr/>
        <a:lstStyle/>
        <a:p>
          <a:endParaRPr lang="de-DE"/>
        </a:p>
      </dgm:t>
    </dgm:pt>
    <dgm:pt modelId="{36A16868-5B2C-40CD-9384-A3682B62CBF3}" type="pres">
      <dgm:prSet presAssocID="{74ABF6D2-0796-41D1-B3A5-13A2AC9023B2}" presName="hierChild3" presStyleCnt="0"/>
      <dgm:spPr/>
    </dgm:pt>
    <dgm:pt modelId="{C4CEC8EC-EEAE-413E-B661-9395E0DE9805}" type="pres">
      <dgm:prSet presAssocID="{6949D512-4DC7-40C7-BDD8-B24E17687259}" presName="Name17" presStyleLbl="parChTrans1D3" presStyleIdx="0" presStyleCnt="5"/>
      <dgm:spPr/>
      <dgm:t>
        <a:bodyPr/>
        <a:lstStyle/>
        <a:p>
          <a:endParaRPr lang="de-DE"/>
        </a:p>
      </dgm:t>
    </dgm:pt>
    <dgm:pt modelId="{B50761DB-6A3B-45CC-B714-B9BD08315551}" type="pres">
      <dgm:prSet presAssocID="{DC3C8BE6-E669-4D52-9809-0F4D3AEFDE6A}" presName="hierRoot3" presStyleCnt="0"/>
      <dgm:spPr/>
    </dgm:pt>
    <dgm:pt modelId="{5560F0AF-6568-460D-A671-C464501A011E}" type="pres">
      <dgm:prSet presAssocID="{DC3C8BE6-E669-4D52-9809-0F4D3AEFDE6A}" presName="composite3" presStyleCnt="0"/>
      <dgm:spPr/>
    </dgm:pt>
    <dgm:pt modelId="{9124703B-0E08-4341-B94B-3829CCC62156}" type="pres">
      <dgm:prSet presAssocID="{DC3C8BE6-E669-4D52-9809-0F4D3AEFDE6A}" presName="background3" presStyleLbl="node3" presStyleIdx="0" presStyleCnt="5"/>
      <dgm:spPr/>
    </dgm:pt>
    <dgm:pt modelId="{8F4E8F30-BF30-4C86-AA84-546D2FD6CAFC}" type="pres">
      <dgm:prSet presAssocID="{DC3C8BE6-E669-4D52-9809-0F4D3AEFDE6A}" presName="text3" presStyleLbl="fgAcc3" presStyleIdx="0" presStyleCnt="5" custScaleX="112369" custScaleY="130740">
        <dgm:presLayoutVars>
          <dgm:chPref val="3"/>
        </dgm:presLayoutVars>
      </dgm:prSet>
      <dgm:spPr/>
      <dgm:t>
        <a:bodyPr/>
        <a:lstStyle/>
        <a:p>
          <a:endParaRPr lang="de-DE"/>
        </a:p>
      </dgm:t>
    </dgm:pt>
    <dgm:pt modelId="{11C3296B-02B1-4403-860C-F9FEF86180A9}" type="pres">
      <dgm:prSet presAssocID="{DC3C8BE6-E669-4D52-9809-0F4D3AEFDE6A}" presName="hierChild4" presStyleCnt="0"/>
      <dgm:spPr/>
    </dgm:pt>
    <dgm:pt modelId="{EA7C7F4C-900C-4998-9C20-34E9C6F47DDB}" type="pres">
      <dgm:prSet presAssocID="{282B3437-9E44-4AEB-BD0B-04813575D81F}" presName="Name17" presStyleLbl="parChTrans1D3" presStyleIdx="1" presStyleCnt="5"/>
      <dgm:spPr/>
      <dgm:t>
        <a:bodyPr/>
        <a:lstStyle/>
        <a:p>
          <a:endParaRPr lang="de-DE"/>
        </a:p>
      </dgm:t>
    </dgm:pt>
    <dgm:pt modelId="{454D154F-DC7C-403F-A003-CD6BD7A7095A}" type="pres">
      <dgm:prSet presAssocID="{5BC83404-D32C-46D7-B856-C16FAEDE80A9}" presName="hierRoot3" presStyleCnt="0"/>
      <dgm:spPr/>
    </dgm:pt>
    <dgm:pt modelId="{812DA556-93B3-4CE5-897A-D83970F7983E}" type="pres">
      <dgm:prSet presAssocID="{5BC83404-D32C-46D7-B856-C16FAEDE80A9}" presName="composite3" presStyleCnt="0"/>
      <dgm:spPr/>
    </dgm:pt>
    <dgm:pt modelId="{6D7F9675-BF62-4A45-8B8F-C22AB5718732}" type="pres">
      <dgm:prSet presAssocID="{5BC83404-D32C-46D7-B856-C16FAEDE80A9}" presName="background3" presStyleLbl="node3" presStyleIdx="1" presStyleCnt="5"/>
      <dgm:spPr/>
    </dgm:pt>
    <dgm:pt modelId="{22717ECD-935A-41CB-B619-88868B208588}" type="pres">
      <dgm:prSet presAssocID="{5BC83404-D32C-46D7-B856-C16FAEDE80A9}" presName="text3" presStyleLbl="fgAcc3" presStyleIdx="1" presStyleCnt="5" custScaleX="107511" custScaleY="135615">
        <dgm:presLayoutVars>
          <dgm:chPref val="3"/>
        </dgm:presLayoutVars>
      </dgm:prSet>
      <dgm:spPr/>
      <dgm:t>
        <a:bodyPr/>
        <a:lstStyle/>
        <a:p>
          <a:endParaRPr lang="de-DE"/>
        </a:p>
      </dgm:t>
    </dgm:pt>
    <dgm:pt modelId="{715E10FE-B90F-414C-A144-A3D479B3E123}" type="pres">
      <dgm:prSet presAssocID="{5BC83404-D32C-46D7-B856-C16FAEDE80A9}" presName="hierChild4" presStyleCnt="0"/>
      <dgm:spPr/>
    </dgm:pt>
    <dgm:pt modelId="{456B32C5-65DA-4281-9963-980D77B78B24}" type="pres">
      <dgm:prSet presAssocID="{968F5B4E-C2D4-459F-BA27-3EE8109DFD8C}" presName="Name10" presStyleLbl="parChTrans1D2" presStyleIdx="1" presStyleCnt="2"/>
      <dgm:spPr/>
      <dgm:t>
        <a:bodyPr/>
        <a:lstStyle/>
        <a:p>
          <a:endParaRPr lang="de-DE"/>
        </a:p>
      </dgm:t>
    </dgm:pt>
    <dgm:pt modelId="{3C5D497B-12C7-490E-B178-BCC88CB110D8}" type="pres">
      <dgm:prSet presAssocID="{C5142E89-B058-4113-9AF5-AD22218A67E4}" presName="hierRoot2" presStyleCnt="0"/>
      <dgm:spPr/>
    </dgm:pt>
    <dgm:pt modelId="{BF0183A2-6A3D-4553-BB01-AC077FC75F66}" type="pres">
      <dgm:prSet presAssocID="{C5142E89-B058-4113-9AF5-AD22218A67E4}" presName="composite2" presStyleCnt="0"/>
      <dgm:spPr/>
    </dgm:pt>
    <dgm:pt modelId="{FDA6C1BE-1097-4344-906D-B0B7495F4F5B}" type="pres">
      <dgm:prSet presAssocID="{C5142E89-B058-4113-9AF5-AD22218A67E4}" presName="background2" presStyleLbl="node2" presStyleIdx="1" presStyleCnt="2"/>
      <dgm:spPr/>
    </dgm:pt>
    <dgm:pt modelId="{E64F1368-B6D2-455D-ABDA-649CE58656F7}" type="pres">
      <dgm:prSet presAssocID="{C5142E89-B058-4113-9AF5-AD22218A67E4}" presName="text2" presStyleLbl="fgAcc2" presStyleIdx="1" presStyleCnt="2" custScaleX="168317" custLinFactNeighborX="1030" custLinFactNeighborY="-1541">
        <dgm:presLayoutVars>
          <dgm:chPref val="3"/>
        </dgm:presLayoutVars>
      </dgm:prSet>
      <dgm:spPr/>
      <dgm:t>
        <a:bodyPr/>
        <a:lstStyle/>
        <a:p>
          <a:endParaRPr lang="de-DE"/>
        </a:p>
      </dgm:t>
    </dgm:pt>
    <dgm:pt modelId="{427B9265-C656-446B-8440-972C8A074583}" type="pres">
      <dgm:prSet presAssocID="{C5142E89-B058-4113-9AF5-AD22218A67E4}" presName="hierChild3" presStyleCnt="0"/>
      <dgm:spPr/>
    </dgm:pt>
    <dgm:pt modelId="{9BF37FC9-E86C-4197-90BA-495D32C29DEB}" type="pres">
      <dgm:prSet presAssocID="{341D2380-9035-4015-87D6-264F80B0F77E}" presName="Name17" presStyleLbl="parChTrans1D3" presStyleIdx="2" presStyleCnt="5"/>
      <dgm:spPr/>
      <dgm:t>
        <a:bodyPr/>
        <a:lstStyle/>
        <a:p>
          <a:endParaRPr lang="de-DE"/>
        </a:p>
      </dgm:t>
    </dgm:pt>
    <dgm:pt modelId="{5C9EE74B-655E-4241-87E1-B78F482195BA}" type="pres">
      <dgm:prSet presAssocID="{C8499CCC-A608-4C9B-BC88-8C3CED985CF2}" presName="hierRoot3" presStyleCnt="0"/>
      <dgm:spPr/>
    </dgm:pt>
    <dgm:pt modelId="{EB50F57C-1CCC-4B89-B390-F919B7AD0BC4}" type="pres">
      <dgm:prSet presAssocID="{C8499CCC-A608-4C9B-BC88-8C3CED985CF2}" presName="composite3" presStyleCnt="0"/>
      <dgm:spPr/>
    </dgm:pt>
    <dgm:pt modelId="{1D9F1904-C60B-496F-B7BB-DDE6D111044B}" type="pres">
      <dgm:prSet presAssocID="{C8499CCC-A608-4C9B-BC88-8C3CED985CF2}" presName="background3" presStyleLbl="node3" presStyleIdx="2" presStyleCnt="5"/>
      <dgm:spPr/>
    </dgm:pt>
    <dgm:pt modelId="{D70C3F76-9FA2-4134-BED9-F03D18BF0A41}" type="pres">
      <dgm:prSet presAssocID="{C8499CCC-A608-4C9B-BC88-8C3CED985CF2}" presName="text3" presStyleLbl="fgAcc3" presStyleIdx="2" presStyleCnt="5" custScaleX="110483" custScaleY="130740">
        <dgm:presLayoutVars>
          <dgm:chPref val="3"/>
        </dgm:presLayoutVars>
      </dgm:prSet>
      <dgm:spPr/>
      <dgm:t>
        <a:bodyPr/>
        <a:lstStyle/>
        <a:p>
          <a:endParaRPr lang="de-DE"/>
        </a:p>
      </dgm:t>
    </dgm:pt>
    <dgm:pt modelId="{90B256D7-E3A4-4600-B1A1-B89725F0ACA3}" type="pres">
      <dgm:prSet presAssocID="{C8499CCC-A608-4C9B-BC88-8C3CED985CF2}" presName="hierChild4" presStyleCnt="0"/>
      <dgm:spPr/>
    </dgm:pt>
    <dgm:pt modelId="{A00BDCB3-B85D-47EA-8212-8DC302EA74F4}" type="pres">
      <dgm:prSet presAssocID="{6BDE6A3C-9E8E-4BFB-91D5-1A1A249B037E}" presName="Name17" presStyleLbl="parChTrans1D3" presStyleIdx="3" presStyleCnt="5"/>
      <dgm:spPr/>
      <dgm:t>
        <a:bodyPr/>
        <a:lstStyle/>
        <a:p>
          <a:endParaRPr lang="de-DE"/>
        </a:p>
      </dgm:t>
    </dgm:pt>
    <dgm:pt modelId="{48325D7F-36AD-423E-B0C8-CA60075E51A8}" type="pres">
      <dgm:prSet presAssocID="{7BF14C39-BFF9-4FEA-90BD-B4241B684770}" presName="hierRoot3" presStyleCnt="0"/>
      <dgm:spPr/>
    </dgm:pt>
    <dgm:pt modelId="{D9B431B5-0A17-44FD-B7B6-ABB4263AB081}" type="pres">
      <dgm:prSet presAssocID="{7BF14C39-BFF9-4FEA-90BD-B4241B684770}" presName="composite3" presStyleCnt="0"/>
      <dgm:spPr/>
    </dgm:pt>
    <dgm:pt modelId="{5006E3EE-D281-49E5-B8F4-68F48B059122}" type="pres">
      <dgm:prSet presAssocID="{7BF14C39-BFF9-4FEA-90BD-B4241B684770}" presName="background3" presStyleLbl="node3" presStyleIdx="3" presStyleCnt="5"/>
      <dgm:spPr/>
    </dgm:pt>
    <dgm:pt modelId="{5DE77936-EDF0-4C58-8D74-3989FF92FF5E}" type="pres">
      <dgm:prSet presAssocID="{7BF14C39-BFF9-4FEA-90BD-B4241B684770}" presName="text3" presStyleLbl="fgAcc3" presStyleIdx="3" presStyleCnt="5" custScaleX="115157" custScaleY="130740">
        <dgm:presLayoutVars>
          <dgm:chPref val="3"/>
        </dgm:presLayoutVars>
      </dgm:prSet>
      <dgm:spPr/>
      <dgm:t>
        <a:bodyPr/>
        <a:lstStyle/>
        <a:p>
          <a:endParaRPr lang="de-DE"/>
        </a:p>
      </dgm:t>
    </dgm:pt>
    <dgm:pt modelId="{3B7058EE-CEDD-4AC3-84F6-B5DC10EEE29A}" type="pres">
      <dgm:prSet presAssocID="{7BF14C39-BFF9-4FEA-90BD-B4241B684770}" presName="hierChild4" presStyleCnt="0"/>
      <dgm:spPr/>
    </dgm:pt>
    <dgm:pt modelId="{E682DAF0-7F79-4142-8F41-9B6A77832CD4}" type="pres">
      <dgm:prSet presAssocID="{5F0EB21D-E364-41C7-92D9-A0C68117BDDB}" presName="Name17" presStyleLbl="parChTrans1D3" presStyleIdx="4" presStyleCnt="5"/>
      <dgm:spPr/>
      <dgm:t>
        <a:bodyPr/>
        <a:lstStyle/>
        <a:p>
          <a:endParaRPr lang="de-DE"/>
        </a:p>
      </dgm:t>
    </dgm:pt>
    <dgm:pt modelId="{9A95ABE2-A48A-4264-9822-B239D0500077}" type="pres">
      <dgm:prSet presAssocID="{25DB35B5-B811-4F51-8815-CC161EDC3153}" presName="hierRoot3" presStyleCnt="0"/>
      <dgm:spPr/>
    </dgm:pt>
    <dgm:pt modelId="{937190EC-8A6E-42A9-9376-CE169D721C79}" type="pres">
      <dgm:prSet presAssocID="{25DB35B5-B811-4F51-8815-CC161EDC3153}" presName="composite3" presStyleCnt="0"/>
      <dgm:spPr/>
    </dgm:pt>
    <dgm:pt modelId="{606E116A-E850-489A-8176-39F9094933F2}" type="pres">
      <dgm:prSet presAssocID="{25DB35B5-B811-4F51-8815-CC161EDC3153}" presName="background3" presStyleLbl="node3" presStyleIdx="4" presStyleCnt="5"/>
      <dgm:spPr/>
    </dgm:pt>
    <dgm:pt modelId="{CE7F5155-2E79-4D80-A6F8-12D979FB0F22}" type="pres">
      <dgm:prSet presAssocID="{25DB35B5-B811-4F51-8815-CC161EDC3153}" presName="text3" presStyleLbl="fgAcc3" presStyleIdx="4" presStyleCnt="5" custScaleX="110961" custScaleY="130740">
        <dgm:presLayoutVars>
          <dgm:chPref val="3"/>
        </dgm:presLayoutVars>
      </dgm:prSet>
      <dgm:spPr/>
      <dgm:t>
        <a:bodyPr/>
        <a:lstStyle/>
        <a:p>
          <a:endParaRPr lang="de-DE"/>
        </a:p>
      </dgm:t>
    </dgm:pt>
    <dgm:pt modelId="{420489C5-8FEC-4936-B662-2E9A141752EB}" type="pres">
      <dgm:prSet presAssocID="{25DB35B5-B811-4F51-8815-CC161EDC3153}" presName="hierChild4" presStyleCnt="0"/>
      <dgm:spPr/>
    </dgm:pt>
  </dgm:ptLst>
  <dgm:cxnLst>
    <dgm:cxn modelId="{5D6642FC-9CF5-4DB7-86D1-5FB1EE6C1F29}" type="presOf" srcId="{968F5B4E-C2D4-459F-BA27-3EE8109DFD8C}" destId="{456B32C5-65DA-4281-9963-980D77B78B24}" srcOrd="0" destOrd="0" presId="urn:microsoft.com/office/officeart/2005/8/layout/hierarchy1"/>
    <dgm:cxn modelId="{FC84E607-831E-4F4E-AE90-D95EBD490AA8}" type="presOf" srcId="{31F912AC-7933-4B76-96E6-57C3017BB8BF}" destId="{41A3BD58-10FE-44C6-967A-0F5630CB7F8C}" srcOrd="0" destOrd="0" presId="urn:microsoft.com/office/officeart/2005/8/layout/hierarchy1"/>
    <dgm:cxn modelId="{9384D2E3-8E3F-4657-8D16-D2EE12D828C4}" srcId="{0F9E68B6-1C01-4CF6-8859-FD2480FBA3A5}" destId="{74ABF6D2-0796-41D1-B3A5-13A2AC9023B2}" srcOrd="0" destOrd="0" parTransId="{31F912AC-7933-4B76-96E6-57C3017BB8BF}" sibTransId="{79204577-9213-4532-A6A5-30C4466185B1}"/>
    <dgm:cxn modelId="{F7C8AE09-6731-431B-AA8E-C1B59EE4D3D9}" type="presOf" srcId="{5F0EB21D-E364-41C7-92D9-A0C68117BDDB}" destId="{E682DAF0-7F79-4142-8F41-9B6A77832CD4}" srcOrd="0" destOrd="0" presId="urn:microsoft.com/office/officeart/2005/8/layout/hierarchy1"/>
    <dgm:cxn modelId="{3C8209C2-A1EF-46DE-B15D-0D16A378CA26}" srcId="{74ABF6D2-0796-41D1-B3A5-13A2AC9023B2}" destId="{DC3C8BE6-E669-4D52-9809-0F4D3AEFDE6A}" srcOrd="0" destOrd="0" parTransId="{6949D512-4DC7-40C7-BDD8-B24E17687259}" sibTransId="{824ED9AF-A08E-4726-9B29-DA4FB6A87E8B}"/>
    <dgm:cxn modelId="{5894B35A-11F8-42FC-A614-1CDFE8019EF2}" type="presOf" srcId="{6949D512-4DC7-40C7-BDD8-B24E17687259}" destId="{C4CEC8EC-EEAE-413E-B661-9395E0DE9805}" srcOrd="0" destOrd="0" presId="urn:microsoft.com/office/officeart/2005/8/layout/hierarchy1"/>
    <dgm:cxn modelId="{1D0B3A83-A21D-470B-98F2-D76306A2C794}" type="presOf" srcId="{6BDE6A3C-9E8E-4BFB-91D5-1A1A249B037E}" destId="{A00BDCB3-B85D-47EA-8212-8DC302EA74F4}" srcOrd="0" destOrd="0" presId="urn:microsoft.com/office/officeart/2005/8/layout/hierarchy1"/>
    <dgm:cxn modelId="{F119C1F3-AED1-4401-8076-5893CB9328C9}" type="presOf" srcId="{74ABF6D2-0796-41D1-B3A5-13A2AC9023B2}" destId="{388CD312-FF96-440E-975A-7BA49B65289D}" srcOrd="0" destOrd="0" presId="urn:microsoft.com/office/officeart/2005/8/layout/hierarchy1"/>
    <dgm:cxn modelId="{B14B7F1A-AC2B-4F20-8FF2-480620A46485}" srcId="{C5142E89-B058-4113-9AF5-AD22218A67E4}" destId="{25DB35B5-B811-4F51-8815-CC161EDC3153}" srcOrd="2" destOrd="0" parTransId="{5F0EB21D-E364-41C7-92D9-A0C68117BDDB}" sibTransId="{A05381B4-ED78-447F-A885-82F34C2F92C2}"/>
    <dgm:cxn modelId="{2E9826AF-C044-494C-8E5C-9020CF474852}" type="presOf" srcId="{282B3437-9E44-4AEB-BD0B-04813575D81F}" destId="{EA7C7F4C-900C-4998-9C20-34E9C6F47DDB}" srcOrd="0" destOrd="0" presId="urn:microsoft.com/office/officeart/2005/8/layout/hierarchy1"/>
    <dgm:cxn modelId="{B82B93E4-8626-48BA-B6DC-00A07E8BD76A}" srcId="{22B40177-1872-4765-A64B-416FB1C2E788}" destId="{0F9E68B6-1C01-4CF6-8859-FD2480FBA3A5}" srcOrd="0" destOrd="0" parTransId="{DBC8C458-A10D-4672-BBAB-E8C9F7D7E94B}" sibTransId="{73D9CC6A-BB55-43B2-825A-E07DA3C87871}"/>
    <dgm:cxn modelId="{E528F47A-4FB1-4843-982C-53D9923DF7E7}" type="presOf" srcId="{0F9E68B6-1C01-4CF6-8859-FD2480FBA3A5}" destId="{FE31C2AA-749B-471B-9341-8ECF36FB786C}" srcOrd="0" destOrd="0" presId="urn:microsoft.com/office/officeart/2005/8/layout/hierarchy1"/>
    <dgm:cxn modelId="{97B80A13-C463-44F6-AA5B-787E453045B4}" srcId="{C5142E89-B058-4113-9AF5-AD22218A67E4}" destId="{7BF14C39-BFF9-4FEA-90BD-B4241B684770}" srcOrd="1" destOrd="0" parTransId="{6BDE6A3C-9E8E-4BFB-91D5-1A1A249B037E}" sibTransId="{0BFC185C-FA94-4F08-AC6F-26906AAB6388}"/>
    <dgm:cxn modelId="{1A0D278E-13AE-4D9B-B63C-CFE09319D1F4}" type="presOf" srcId="{7BF14C39-BFF9-4FEA-90BD-B4241B684770}" destId="{5DE77936-EDF0-4C58-8D74-3989FF92FF5E}" srcOrd="0" destOrd="0" presId="urn:microsoft.com/office/officeart/2005/8/layout/hierarchy1"/>
    <dgm:cxn modelId="{B06102FC-C058-4235-AA38-D975F45F3E9E}" srcId="{74ABF6D2-0796-41D1-B3A5-13A2AC9023B2}" destId="{5BC83404-D32C-46D7-B856-C16FAEDE80A9}" srcOrd="1" destOrd="0" parTransId="{282B3437-9E44-4AEB-BD0B-04813575D81F}" sibTransId="{26A31E7C-DEE2-4CFB-9BCD-EDB05022B200}"/>
    <dgm:cxn modelId="{563118E2-D2B4-4C8F-BA07-051FC2E275A9}" type="presOf" srcId="{C8499CCC-A608-4C9B-BC88-8C3CED985CF2}" destId="{D70C3F76-9FA2-4134-BED9-F03D18BF0A41}" srcOrd="0" destOrd="0" presId="urn:microsoft.com/office/officeart/2005/8/layout/hierarchy1"/>
    <dgm:cxn modelId="{5C791E8F-A60B-48D6-A41A-291E17026E73}" srcId="{C5142E89-B058-4113-9AF5-AD22218A67E4}" destId="{C8499CCC-A608-4C9B-BC88-8C3CED985CF2}" srcOrd="0" destOrd="0" parTransId="{341D2380-9035-4015-87D6-264F80B0F77E}" sibTransId="{B38597C8-0A78-4ADD-B5EC-CD5FCD64BAF7}"/>
    <dgm:cxn modelId="{002A55D9-BC2A-4596-BC6F-BBC87C18FDFC}" srcId="{0F9E68B6-1C01-4CF6-8859-FD2480FBA3A5}" destId="{C5142E89-B058-4113-9AF5-AD22218A67E4}" srcOrd="1" destOrd="0" parTransId="{968F5B4E-C2D4-459F-BA27-3EE8109DFD8C}" sibTransId="{8306E806-028B-497F-B125-10E7F93B0FCE}"/>
    <dgm:cxn modelId="{AC27F932-456B-4DAE-BFAF-816ECDE46C4D}" type="presOf" srcId="{341D2380-9035-4015-87D6-264F80B0F77E}" destId="{9BF37FC9-E86C-4197-90BA-495D32C29DEB}" srcOrd="0" destOrd="0" presId="urn:microsoft.com/office/officeart/2005/8/layout/hierarchy1"/>
    <dgm:cxn modelId="{37951619-427C-4076-967B-2FE6E42B3EE0}" type="presOf" srcId="{DC3C8BE6-E669-4D52-9809-0F4D3AEFDE6A}" destId="{8F4E8F30-BF30-4C86-AA84-546D2FD6CAFC}" srcOrd="0" destOrd="0" presId="urn:microsoft.com/office/officeart/2005/8/layout/hierarchy1"/>
    <dgm:cxn modelId="{822C6E5F-EFDB-4016-9CF2-8F9AE8804B83}" type="presOf" srcId="{5BC83404-D32C-46D7-B856-C16FAEDE80A9}" destId="{22717ECD-935A-41CB-B619-88868B208588}" srcOrd="0" destOrd="0" presId="urn:microsoft.com/office/officeart/2005/8/layout/hierarchy1"/>
    <dgm:cxn modelId="{AD7C844E-F3E8-4E05-881E-BF614FBB9B3D}" type="presOf" srcId="{22B40177-1872-4765-A64B-416FB1C2E788}" destId="{7BD323F5-A982-4CB9-94EF-1CA683C03745}" srcOrd="0" destOrd="0" presId="urn:microsoft.com/office/officeart/2005/8/layout/hierarchy1"/>
    <dgm:cxn modelId="{6900C2AF-7390-4AC8-83F9-3C90259D996C}" type="presOf" srcId="{25DB35B5-B811-4F51-8815-CC161EDC3153}" destId="{CE7F5155-2E79-4D80-A6F8-12D979FB0F22}" srcOrd="0" destOrd="0" presId="urn:microsoft.com/office/officeart/2005/8/layout/hierarchy1"/>
    <dgm:cxn modelId="{9F80100B-50C3-4422-9645-017D40E088CA}" type="presOf" srcId="{C5142E89-B058-4113-9AF5-AD22218A67E4}" destId="{E64F1368-B6D2-455D-ABDA-649CE58656F7}" srcOrd="0" destOrd="0" presId="urn:microsoft.com/office/officeart/2005/8/layout/hierarchy1"/>
    <dgm:cxn modelId="{D2A6470C-0907-43DC-914A-7B609F9E00CC}" type="presParOf" srcId="{7BD323F5-A982-4CB9-94EF-1CA683C03745}" destId="{5290FBAF-F866-42F8-BADC-52D2D2867A6A}" srcOrd="0" destOrd="0" presId="urn:microsoft.com/office/officeart/2005/8/layout/hierarchy1"/>
    <dgm:cxn modelId="{CB7E4731-55DC-474B-B537-D2DDF14A49F6}" type="presParOf" srcId="{5290FBAF-F866-42F8-BADC-52D2D2867A6A}" destId="{DE37869A-E2DB-489A-8622-30FC5E2D4D62}" srcOrd="0" destOrd="0" presId="urn:microsoft.com/office/officeart/2005/8/layout/hierarchy1"/>
    <dgm:cxn modelId="{FFC04B17-C4BD-478F-9128-633A6E8D22BE}" type="presParOf" srcId="{DE37869A-E2DB-489A-8622-30FC5E2D4D62}" destId="{B54F2669-20F0-4D3C-9797-4C61AFE44981}" srcOrd="0" destOrd="0" presId="urn:microsoft.com/office/officeart/2005/8/layout/hierarchy1"/>
    <dgm:cxn modelId="{4CA23434-4211-4BDC-8981-53D499DD8BF0}" type="presParOf" srcId="{DE37869A-E2DB-489A-8622-30FC5E2D4D62}" destId="{FE31C2AA-749B-471B-9341-8ECF36FB786C}" srcOrd="1" destOrd="0" presId="urn:microsoft.com/office/officeart/2005/8/layout/hierarchy1"/>
    <dgm:cxn modelId="{5DE74924-EB89-4B82-974E-41AEA9F7A34E}" type="presParOf" srcId="{5290FBAF-F866-42F8-BADC-52D2D2867A6A}" destId="{B270E354-98E8-43E5-B892-CCB6845E20E5}" srcOrd="1" destOrd="0" presId="urn:microsoft.com/office/officeart/2005/8/layout/hierarchy1"/>
    <dgm:cxn modelId="{60262C40-BE3A-4724-85CD-437585EE7BA8}" type="presParOf" srcId="{B270E354-98E8-43E5-B892-CCB6845E20E5}" destId="{41A3BD58-10FE-44C6-967A-0F5630CB7F8C}" srcOrd="0" destOrd="0" presId="urn:microsoft.com/office/officeart/2005/8/layout/hierarchy1"/>
    <dgm:cxn modelId="{3C7059A2-4ED4-4DEA-BD58-4EE862C1D09A}" type="presParOf" srcId="{B270E354-98E8-43E5-B892-CCB6845E20E5}" destId="{83C0431B-443E-4CF3-AAFC-278BC12C8562}" srcOrd="1" destOrd="0" presId="urn:microsoft.com/office/officeart/2005/8/layout/hierarchy1"/>
    <dgm:cxn modelId="{856B3DC4-737C-4DF7-A4DE-E9B332123028}" type="presParOf" srcId="{83C0431B-443E-4CF3-AAFC-278BC12C8562}" destId="{08FBCC83-F04C-47E3-BBB0-7ED417E6CEEA}" srcOrd="0" destOrd="0" presId="urn:microsoft.com/office/officeart/2005/8/layout/hierarchy1"/>
    <dgm:cxn modelId="{C1C38B00-FC38-417B-9D94-6AF8B3C0B15E}" type="presParOf" srcId="{08FBCC83-F04C-47E3-BBB0-7ED417E6CEEA}" destId="{C43D5DEE-EF35-4379-B086-1B5838E0855E}" srcOrd="0" destOrd="0" presId="urn:microsoft.com/office/officeart/2005/8/layout/hierarchy1"/>
    <dgm:cxn modelId="{1549DB73-59AA-4AB0-9A43-F0A9C76E9FE6}" type="presParOf" srcId="{08FBCC83-F04C-47E3-BBB0-7ED417E6CEEA}" destId="{388CD312-FF96-440E-975A-7BA49B65289D}" srcOrd="1" destOrd="0" presId="urn:microsoft.com/office/officeart/2005/8/layout/hierarchy1"/>
    <dgm:cxn modelId="{CC7C2045-BE15-4291-B29A-BA0AC0BC4B16}" type="presParOf" srcId="{83C0431B-443E-4CF3-AAFC-278BC12C8562}" destId="{36A16868-5B2C-40CD-9384-A3682B62CBF3}" srcOrd="1" destOrd="0" presId="urn:microsoft.com/office/officeart/2005/8/layout/hierarchy1"/>
    <dgm:cxn modelId="{46E91D6E-B860-4945-B00C-BC5BAB25EDA2}" type="presParOf" srcId="{36A16868-5B2C-40CD-9384-A3682B62CBF3}" destId="{C4CEC8EC-EEAE-413E-B661-9395E0DE9805}" srcOrd="0" destOrd="0" presId="urn:microsoft.com/office/officeart/2005/8/layout/hierarchy1"/>
    <dgm:cxn modelId="{DDA12ACC-FD99-4E41-9FF7-2F7DD2D3054D}" type="presParOf" srcId="{36A16868-5B2C-40CD-9384-A3682B62CBF3}" destId="{B50761DB-6A3B-45CC-B714-B9BD08315551}" srcOrd="1" destOrd="0" presId="urn:microsoft.com/office/officeart/2005/8/layout/hierarchy1"/>
    <dgm:cxn modelId="{7774004D-1EBE-4F2C-AA51-2816312C661F}" type="presParOf" srcId="{B50761DB-6A3B-45CC-B714-B9BD08315551}" destId="{5560F0AF-6568-460D-A671-C464501A011E}" srcOrd="0" destOrd="0" presId="urn:microsoft.com/office/officeart/2005/8/layout/hierarchy1"/>
    <dgm:cxn modelId="{5FDCAF52-E0AC-4BE8-8962-9AC28222672C}" type="presParOf" srcId="{5560F0AF-6568-460D-A671-C464501A011E}" destId="{9124703B-0E08-4341-B94B-3829CCC62156}" srcOrd="0" destOrd="0" presId="urn:microsoft.com/office/officeart/2005/8/layout/hierarchy1"/>
    <dgm:cxn modelId="{B81A12C9-D97A-48CD-A588-A58A7A4885CA}" type="presParOf" srcId="{5560F0AF-6568-460D-A671-C464501A011E}" destId="{8F4E8F30-BF30-4C86-AA84-546D2FD6CAFC}" srcOrd="1" destOrd="0" presId="urn:microsoft.com/office/officeart/2005/8/layout/hierarchy1"/>
    <dgm:cxn modelId="{538F2B71-3A0B-47E5-BB39-23A19E8E67BE}" type="presParOf" srcId="{B50761DB-6A3B-45CC-B714-B9BD08315551}" destId="{11C3296B-02B1-4403-860C-F9FEF86180A9}" srcOrd="1" destOrd="0" presId="urn:microsoft.com/office/officeart/2005/8/layout/hierarchy1"/>
    <dgm:cxn modelId="{04816CD3-2468-45E6-B34C-C0769B41FD9F}" type="presParOf" srcId="{36A16868-5B2C-40CD-9384-A3682B62CBF3}" destId="{EA7C7F4C-900C-4998-9C20-34E9C6F47DDB}" srcOrd="2" destOrd="0" presId="urn:microsoft.com/office/officeart/2005/8/layout/hierarchy1"/>
    <dgm:cxn modelId="{5DFE6B3C-0D86-45F5-B489-7D74F2E53FD4}" type="presParOf" srcId="{36A16868-5B2C-40CD-9384-A3682B62CBF3}" destId="{454D154F-DC7C-403F-A003-CD6BD7A7095A}" srcOrd="3" destOrd="0" presId="urn:microsoft.com/office/officeart/2005/8/layout/hierarchy1"/>
    <dgm:cxn modelId="{8BA060DE-AC70-46E3-88AB-36E34B215162}" type="presParOf" srcId="{454D154F-DC7C-403F-A003-CD6BD7A7095A}" destId="{812DA556-93B3-4CE5-897A-D83970F7983E}" srcOrd="0" destOrd="0" presId="urn:microsoft.com/office/officeart/2005/8/layout/hierarchy1"/>
    <dgm:cxn modelId="{3710A9CB-4877-4F97-9C22-51025971A780}" type="presParOf" srcId="{812DA556-93B3-4CE5-897A-D83970F7983E}" destId="{6D7F9675-BF62-4A45-8B8F-C22AB5718732}" srcOrd="0" destOrd="0" presId="urn:microsoft.com/office/officeart/2005/8/layout/hierarchy1"/>
    <dgm:cxn modelId="{02C26A18-A229-4C1E-88FB-8F75AE8E72E3}" type="presParOf" srcId="{812DA556-93B3-4CE5-897A-D83970F7983E}" destId="{22717ECD-935A-41CB-B619-88868B208588}" srcOrd="1" destOrd="0" presId="urn:microsoft.com/office/officeart/2005/8/layout/hierarchy1"/>
    <dgm:cxn modelId="{FA34E080-9BFA-4E93-8DDA-ACF617B4AA1C}" type="presParOf" srcId="{454D154F-DC7C-403F-A003-CD6BD7A7095A}" destId="{715E10FE-B90F-414C-A144-A3D479B3E123}" srcOrd="1" destOrd="0" presId="urn:microsoft.com/office/officeart/2005/8/layout/hierarchy1"/>
    <dgm:cxn modelId="{2987D9E8-D6C4-49F6-933E-B48E8633476C}" type="presParOf" srcId="{B270E354-98E8-43E5-B892-CCB6845E20E5}" destId="{456B32C5-65DA-4281-9963-980D77B78B24}" srcOrd="2" destOrd="0" presId="urn:microsoft.com/office/officeart/2005/8/layout/hierarchy1"/>
    <dgm:cxn modelId="{4549C8A2-C51F-4BB7-85CB-3F98E226557B}" type="presParOf" srcId="{B270E354-98E8-43E5-B892-CCB6845E20E5}" destId="{3C5D497B-12C7-490E-B178-BCC88CB110D8}" srcOrd="3" destOrd="0" presId="urn:microsoft.com/office/officeart/2005/8/layout/hierarchy1"/>
    <dgm:cxn modelId="{769C285C-D948-4DF5-A495-0C51CC474B97}" type="presParOf" srcId="{3C5D497B-12C7-490E-B178-BCC88CB110D8}" destId="{BF0183A2-6A3D-4553-BB01-AC077FC75F66}" srcOrd="0" destOrd="0" presId="urn:microsoft.com/office/officeart/2005/8/layout/hierarchy1"/>
    <dgm:cxn modelId="{7F838ADC-3783-4FCB-BE41-DC15AC1FE3AA}" type="presParOf" srcId="{BF0183A2-6A3D-4553-BB01-AC077FC75F66}" destId="{FDA6C1BE-1097-4344-906D-B0B7495F4F5B}" srcOrd="0" destOrd="0" presId="urn:microsoft.com/office/officeart/2005/8/layout/hierarchy1"/>
    <dgm:cxn modelId="{5B9DD927-963C-4233-BD4F-8E2D98A65EB9}" type="presParOf" srcId="{BF0183A2-6A3D-4553-BB01-AC077FC75F66}" destId="{E64F1368-B6D2-455D-ABDA-649CE58656F7}" srcOrd="1" destOrd="0" presId="urn:microsoft.com/office/officeart/2005/8/layout/hierarchy1"/>
    <dgm:cxn modelId="{E1A0C88D-2E58-41D9-9E17-3A1EC3D71916}" type="presParOf" srcId="{3C5D497B-12C7-490E-B178-BCC88CB110D8}" destId="{427B9265-C656-446B-8440-972C8A074583}" srcOrd="1" destOrd="0" presId="urn:microsoft.com/office/officeart/2005/8/layout/hierarchy1"/>
    <dgm:cxn modelId="{292156D6-C90B-4E09-A6C5-ECEA39886F1D}" type="presParOf" srcId="{427B9265-C656-446B-8440-972C8A074583}" destId="{9BF37FC9-E86C-4197-90BA-495D32C29DEB}" srcOrd="0" destOrd="0" presId="urn:microsoft.com/office/officeart/2005/8/layout/hierarchy1"/>
    <dgm:cxn modelId="{AC8ED446-455D-4539-9B4C-B8AAB2B66B98}" type="presParOf" srcId="{427B9265-C656-446B-8440-972C8A074583}" destId="{5C9EE74B-655E-4241-87E1-B78F482195BA}" srcOrd="1" destOrd="0" presId="urn:microsoft.com/office/officeart/2005/8/layout/hierarchy1"/>
    <dgm:cxn modelId="{BEE563CF-D1F4-4D56-83B2-B17C5D0EFC8E}" type="presParOf" srcId="{5C9EE74B-655E-4241-87E1-B78F482195BA}" destId="{EB50F57C-1CCC-4B89-B390-F919B7AD0BC4}" srcOrd="0" destOrd="0" presId="urn:microsoft.com/office/officeart/2005/8/layout/hierarchy1"/>
    <dgm:cxn modelId="{8EAF440B-5689-4ECB-B385-5082A5A9D3DB}" type="presParOf" srcId="{EB50F57C-1CCC-4B89-B390-F919B7AD0BC4}" destId="{1D9F1904-C60B-496F-B7BB-DDE6D111044B}" srcOrd="0" destOrd="0" presId="urn:microsoft.com/office/officeart/2005/8/layout/hierarchy1"/>
    <dgm:cxn modelId="{7326CFD7-7695-4CD4-B116-F9A0075453EB}" type="presParOf" srcId="{EB50F57C-1CCC-4B89-B390-F919B7AD0BC4}" destId="{D70C3F76-9FA2-4134-BED9-F03D18BF0A41}" srcOrd="1" destOrd="0" presId="urn:microsoft.com/office/officeart/2005/8/layout/hierarchy1"/>
    <dgm:cxn modelId="{5AD520B9-3652-4D23-87B3-D43632F57416}" type="presParOf" srcId="{5C9EE74B-655E-4241-87E1-B78F482195BA}" destId="{90B256D7-E3A4-4600-B1A1-B89725F0ACA3}" srcOrd="1" destOrd="0" presId="urn:microsoft.com/office/officeart/2005/8/layout/hierarchy1"/>
    <dgm:cxn modelId="{009AACB9-5972-462E-8E13-9C222A4127DC}" type="presParOf" srcId="{427B9265-C656-446B-8440-972C8A074583}" destId="{A00BDCB3-B85D-47EA-8212-8DC302EA74F4}" srcOrd="2" destOrd="0" presId="urn:microsoft.com/office/officeart/2005/8/layout/hierarchy1"/>
    <dgm:cxn modelId="{ED0DFB67-707E-40D7-80D3-DCCC8FBE7906}" type="presParOf" srcId="{427B9265-C656-446B-8440-972C8A074583}" destId="{48325D7F-36AD-423E-B0C8-CA60075E51A8}" srcOrd="3" destOrd="0" presId="urn:microsoft.com/office/officeart/2005/8/layout/hierarchy1"/>
    <dgm:cxn modelId="{AF4CB07D-F511-4779-881D-C756C98834DE}" type="presParOf" srcId="{48325D7F-36AD-423E-B0C8-CA60075E51A8}" destId="{D9B431B5-0A17-44FD-B7B6-ABB4263AB081}" srcOrd="0" destOrd="0" presId="urn:microsoft.com/office/officeart/2005/8/layout/hierarchy1"/>
    <dgm:cxn modelId="{4B6C234B-507F-4802-96B6-90C6A6F703EF}" type="presParOf" srcId="{D9B431B5-0A17-44FD-B7B6-ABB4263AB081}" destId="{5006E3EE-D281-49E5-B8F4-68F48B059122}" srcOrd="0" destOrd="0" presId="urn:microsoft.com/office/officeart/2005/8/layout/hierarchy1"/>
    <dgm:cxn modelId="{6B512A98-BDA1-469D-B442-A595EB6374C9}" type="presParOf" srcId="{D9B431B5-0A17-44FD-B7B6-ABB4263AB081}" destId="{5DE77936-EDF0-4C58-8D74-3989FF92FF5E}" srcOrd="1" destOrd="0" presId="urn:microsoft.com/office/officeart/2005/8/layout/hierarchy1"/>
    <dgm:cxn modelId="{945A1633-9260-49F4-BD68-9C5A8875C07C}" type="presParOf" srcId="{48325D7F-36AD-423E-B0C8-CA60075E51A8}" destId="{3B7058EE-CEDD-4AC3-84F6-B5DC10EEE29A}" srcOrd="1" destOrd="0" presId="urn:microsoft.com/office/officeart/2005/8/layout/hierarchy1"/>
    <dgm:cxn modelId="{B1D1D656-2272-4CA0-9D28-5A47B870CE09}" type="presParOf" srcId="{427B9265-C656-446B-8440-972C8A074583}" destId="{E682DAF0-7F79-4142-8F41-9B6A77832CD4}" srcOrd="4" destOrd="0" presId="urn:microsoft.com/office/officeart/2005/8/layout/hierarchy1"/>
    <dgm:cxn modelId="{0666314E-967E-4972-806A-86E080B883E1}" type="presParOf" srcId="{427B9265-C656-446B-8440-972C8A074583}" destId="{9A95ABE2-A48A-4264-9822-B239D0500077}" srcOrd="5" destOrd="0" presId="urn:microsoft.com/office/officeart/2005/8/layout/hierarchy1"/>
    <dgm:cxn modelId="{54AE535A-E012-4A45-AC33-7E7557C69B68}" type="presParOf" srcId="{9A95ABE2-A48A-4264-9822-B239D0500077}" destId="{937190EC-8A6E-42A9-9376-CE169D721C79}" srcOrd="0" destOrd="0" presId="urn:microsoft.com/office/officeart/2005/8/layout/hierarchy1"/>
    <dgm:cxn modelId="{11A4BCF4-3FF3-4FFA-91DE-DBDD153C3039}" type="presParOf" srcId="{937190EC-8A6E-42A9-9376-CE169D721C79}" destId="{606E116A-E850-489A-8176-39F9094933F2}" srcOrd="0" destOrd="0" presId="urn:microsoft.com/office/officeart/2005/8/layout/hierarchy1"/>
    <dgm:cxn modelId="{4D3A6589-00CD-4C35-A538-113EB4ABC5FF}" type="presParOf" srcId="{937190EC-8A6E-42A9-9376-CE169D721C79}" destId="{CE7F5155-2E79-4D80-A6F8-12D979FB0F22}" srcOrd="1" destOrd="0" presId="urn:microsoft.com/office/officeart/2005/8/layout/hierarchy1"/>
    <dgm:cxn modelId="{E5D04EAF-F585-4720-8C89-9476E99321B4}" type="presParOf" srcId="{9A95ABE2-A48A-4264-9822-B239D0500077}" destId="{420489C5-8FEC-4936-B662-2E9A141752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FFAD73-0214-4130-AD13-9021B590100B}"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de-DE"/>
        </a:p>
      </dgm:t>
    </dgm:pt>
    <dgm:pt modelId="{AC778632-B7E3-482B-BC09-A7C900A4BD58}">
      <dgm:prSet phldrT="[Text]" custT="1"/>
      <dgm:spPr/>
      <dgm:t>
        <a:bodyPr/>
        <a:lstStyle/>
        <a:p>
          <a:r>
            <a:rPr lang="de-DE" sz="2000" dirty="0"/>
            <a:t>Kapitalgesellschaft</a:t>
          </a:r>
        </a:p>
      </dgm:t>
    </dgm:pt>
    <dgm:pt modelId="{56142689-B386-4F5B-A078-EB51098A6FD3}" type="parTrans" cxnId="{D2116A3A-C3E4-4743-838A-A2F93CD2C614}">
      <dgm:prSet/>
      <dgm:spPr/>
      <dgm:t>
        <a:bodyPr/>
        <a:lstStyle/>
        <a:p>
          <a:endParaRPr lang="de-DE"/>
        </a:p>
      </dgm:t>
    </dgm:pt>
    <dgm:pt modelId="{0CDE8674-CE67-4712-96B9-3C5C882C2CDE}" type="sibTrans" cxnId="{D2116A3A-C3E4-4743-838A-A2F93CD2C614}">
      <dgm:prSet/>
      <dgm:spPr/>
      <dgm:t>
        <a:bodyPr/>
        <a:lstStyle/>
        <a:p>
          <a:endParaRPr lang="de-DE"/>
        </a:p>
      </dgm:t>
    </dgm:pt>
    <dgm:pt modelId="{91D708EF-A57D-483D-AD7E-B0385B254ACD}">
      <dgm:prSet phldrT="[Text]"/>
      <dgm:spPr/>
      <dgm:t>
        <a:bodyPr/>
        <a:lstStyle/>
        <a:p>
          <a:r>
            <a:rPr lang="de-DE" dirty="0"/>
            <a:t>GmbH und UG (GmbHG)</a:t>
          </a:r>
        </a:p>
      </dgm:t>
    </dgm:pt>
    <dgm:pt modelId="{A551428E-4155-41FD-8FA7-0AECA06436C1}" type="parTrans" cxnId="{CD068F63-832A-4AAE-B6E5-367C3B694785}">
      <dgm:prSet/>
      <dgm:spPr/>
      <dgm:t>
        <a:bodyPr/>
        <a:lstStyle/>
        <a:p>
          <a:endParaRPr lang="de-DE"/>
        </a:p>
      </dgm:t>
    </dgm:pt>
    <dgm:pt modelId="{87CB0326-D396-4C4A-96F0-9E881D46F050}" type="sibTrans" cxnId="{CD068F63-832A-4AAE-B6E5-367C3B694785}">
      <dgm:prSet/>
      <dgm:spPr/>
      <dgm:t>
        <a:bodyPr/>
        <a:lstStyle/>
        <a:p>
          <a:endParaRPr lang="de-DE"/>
        </a:p>
      </dgm:t>
    </dgm:pt>
    <dgm:pt modelId="{FFB236E5-6834-40E2-9D32-2B9CC49B1218}">
      <dgm:prSet phldrT="[Text]"/>
      <dgm:spPr/>
      <dgm:t>
        <a:bodyPr/>
        <a:lstStyle/>
        <a:p>
          <a:r>
            <a:rPr lang="de-DE" dirty="0"/>
            <a:t>AG (AktG)</a:t>
          </a:r>
        </a:p>
      </dgm:t>
    </dgm:pt>
    <dgm:pt modelId="{B7BA2585-1578-4DFB-85E8-A52B4CFA3A8D}" type="parTrans" cxnId="{9C40CAF3-DA89-47C7-A98E-D64C6755FE27}">
      <dgm:prSet/>
      <dgm:spPr/>
      <dgm:t>
        <a:bodyPr/>
        <a:lstStyle/>
        <a:p>
          <a:endParaRPr lang="de-DE"/>
        </a:p>
      </dgm:t>
    </dgm:pt>
    <dgm:pt modelId="{55E20FF0-C12A-4862-AC72-C83A5BAF1945}" type="sibTrans" cxnId="{9C40CAF3-DA89-47C7-A98E-D64C6755FE27}">
      <dgm:prSet/>
      <dgm:spPr/>
      <dgm:t>
        <a:bodyPr/>
        <a:lstStyle/>
        <a:p>
          <a:endParaRPr lang="de-DE"/>
        </a:p>
      </dgm:t>
    </dgm:pt>
    <dgm:pt modelId="{6810C92D-D43F-47C1-BD4A-41C5A1B7D489}">
      <dgm:prSet phldrT="[Text]"/>
      <dgm:spPr/>
      <dgm:t>
        <a:bodyPr/>
        <a:lstStyle/>
        <a:p>
          <a:r>
            <a:rPr lang="de-DE" dirty="0"/>
            <a:t>KGaA (AktG)</a:t>
          </a:r>
        </a:p>
      </dgm:t>
    </dgm:pt>
    <dgm:pt modelId="{EE1A515B-43EC-4874-A8C0-42FEBC51C7D3}" type="parTrans" cxnId="{7BAAC697-DD04-4B9D-B156-4346CF758088}">
      <dgm:prSet/>
      <dgm:spPr/>
      <dgm:t>
        <a:bodyPr/>
        <a:lstStyle/>
        <a:p>
          <a:endParaRPr lang="de-DE"/>
        </a:p>
      </dgm:t>
    </dgm:pt>
    <dgm:pt modelId="{F89324EF-0AB4-4651-B5F1-FEA095B89FAA}" type="sibTrans" cxnId="{7BAAC697-DD04-4B9D-B156-4346CF758088}">
      <dgm:prSet/>
      <dgm:spPr/>
      <dgm:t>
        <a:bodyPr/>
        <a:lstStyle/>
        <a:p>
          <a:endParaRPr lang="de-DE"/>
        </a:p>
      </dgm:t>
    </dgm:pt>
    <dgm:pt modelId="{332FF338-D372-40AE-8E9A-309CAFFDCB83}">
      <dgm:prSet phldrT="[Text]"/>
      <dgm:spPr/>
      <dgm:t>
        <a:bodyPr/>
        <a:lstStyle/>
        <a:p>
          <a:r>
            <a:rPr lang="de-DE" dirty="0"/>
            <a:t>GmbH &amp; Co. KG (GmbHG, HGB)</a:t>
          </a:r>
        </a:p>
      </dgm:t>
    </dgm:pt>
    <dgm:pt modelId="{8F25BBAC-3338-4464-A4AF-812FC0733444}" type="parTrans" cxnId="{1039E106-41F4-4F49-8F70-82A22BB90D63}">
      <dgm:prSet/>
      <dgm:spPr/>
      <dgm:t>
        <a:bodyPr/>
        <a:lstStyle/>
        <a:p>
          <a:endParaRPr lang="de-DE"/>
        </a:p>
      </dgm:t>
    </dgm:pt>
    <dgm:pt modelId="{CF784D99-712A-4C6B-B4B6-3E01DDB96119}" type="sibTrans" cxnId="{1039E106-41F4-4F49-8F70-82A22BB90D63}">
      <dgm:prSet/>
      <dgm:spPr/>
      <dgm:t>
        <a:bodyPr/>
        <a:lstStyle/>
        <a:p>
          <a:endParaRPr lang="de-DE"/>
        </a:p>
      </dgm:t>
    </dgm:pt>
    <dgm:pt modelId="{4608B8DD-1551-4D88-BB9B-7BB46744C8A8}">
      <dgm:prSet phldrT="[Text]"/>
      <dgm:spPr/>
      <dgm:t>
        <a:bodyPr/>
        <a:lstStyle/>
        <a:p>
          <a:r>
            <a:rPr lang="de-DE" dirty="0"/>
            <a:t>SE (SE VO, AktG)</a:t>
          </a:r>
        </a:p>
      </dgm:t>
    </dgm:pt>
    <dgm:pt modelId="{D454F096-8D3D-4CBF-A4C9-738EE3D87D8A}" type="parTrans" cxnId="{F9016F8C-7650-4F9C-A694-7C26C5D9CAAC}">
      <dgm:prSet/>
      <dgm:spPr/>
      <dgm:t>
        <a:bodyPr/>
        <a:lstStyle/>
        <a:p>
          <a:endParaRPr lang="de-DE"/>
        </a:p>
      </dgm:t>
    </dgm:pt>
    <dgm:pt modelId="{899ABF41-7C6C-45F5-907A-A6D85962C576}" type="sibTrans" cxnId="{F9016F8C-7650-4F9C-A694-7C26C5D9CAAC}">
      <dgm:prSet/>
      <dgm:spPr/>
      <dgm:t>
        <a:bodyPr/>
        <a:lstStyle/>
        <a:p>
          <a:endParaRPr lang="de-DE"/>
        </a:p>
      </dgm:t>
    </dgm:pt>
    <dgm:pt modelId="{96663C14-32F3-493F-B621-6220D1A2BD0F}" type="pres">
      <dgm:prSet presAssocID="{FEFFAD73-0214-4130-AD13-9021B590100B}" presName="diagram" presStyleCnt="0">
        <dgm:presLayoutVars>
          <dgm:chPref val="1"/>
          <dgm:dir/>
          <dgm:animOne val="branch"/>
          <dgm:animLvl val="lvl"/>
          <dgm:resizeHandles val="exact"/>
        </dgm:presLayoutVars>
      </dgm:prSet>
      <dgm:spPr/>
      <dgm:t>
        <a:bodyPr/>
        <a:lstStyle/>
        <a:p>
          <a:endParaRPr lang="de-DE"/>
        </a:p>
      </dgm:t>
    </dgm:pt>
    <dgm:pt modelId="{895E61B8-86A8-4DF4-9A44-B179FECB4D58}" type="pres">
      <dgm:prSet presAssocID="{AC778632-B7E3-482B-BC09-A7C900A4BD58}" presName="root1" presStyleCnt="0"/>
      <dgm:spPr/>
    </dgm:pt>
    <dgm:pt modelId="{2844AE46-FE85-44DF-B403-7E4CF037CEE8}" type="pres">
      <dgm:prSet presAssocID="{AC778632-B7E3-482B-BC09-A7C900A4BD58}" presName="LevelOneTextNode" presStyleLbl="node0" presStyleIdx="0" presStyleCnt="1" custScaleX="168951">
        <dgm:presLayoutVars>
          <dgm:chPref val="3"/>
        </dgm:presLayoutVars>
      </dgm:prSet>
      <dgm:spPr/>
      <dgm:t>
        <a:bodyPr/>
        <a:lstStyle/>
        <a:p>
          <a:endParaRPr lang="de-DE"/>
        </a:p>
      </dgm:t>
    </dgm:pt>
    <dgm:pt modelId="{BD18CE16-EECD-4B67-A2F0-B4778315F7A6}" type="pres">
      <dgm:prSet presAssocID="{AC778632-B7E3-482B-BC09-A7C900A4BD58}" presName="level2hierChild" presStyleCnt="0"/>
      <dgm:spPr/>
    </dgm:pt>
    <dgm:pt modelId="{8948FE9C-5E1F-4DCA-8D49-4748484CDFF7}" type="pres">
      <dgm:prSet presAssocID="{A551428E-4155-41FD-8FA7-0AECA06436C1}" presName="conn2-1" presStyleLbl="parChTrans1D2" presStyleIdx="0" presStyleCnt="5"/>
      <dgm:spPr/>
      <dgm:t>
        <a:bodyPr/>
        <a:lstStyle/>
        <a:p>
          <a:endParaRPr lang="de-DE"/>
        </a:p>
      </dgm:t>
    </dgm:pt>
    <dgm:pt modelId="{6BC07361-AA61-48D9-A342-C347F79AF3AB}" type="pres">
      <dgm:prSet presAssocID="{A551428E-4155-41FD-8FA7-0AECA06436C1}" presName="connTx" presStyleLbl="parChTrans1D2" presStyleIdx="0" presStyleCnt="5"/>
      <dgm:spPr/>
      <dgm:t>
        <a:bodyPr/>
        <a:lstStyle/>
        <a:p>
          <a:endParaRPr lang="de-DE"/>
        </a:p>
      </dgm:t>
    </dgm:pt>
    <dgm:pt modelId="{4BC59C91-46BD-43CC-ACB3-36259B0A65CA}" type="pres">
      <dgm:prSet presAssocID="{91D708EF-A57D-483D-AD7E-B0385B254ACD}" presName="root2" presStyleCnt="0"/>
      <dgm:spPr/>
    </dgm:pt>
    <dgm:pt modelId="{56D4CA9A-F36C-466E-AE17-53BFD5505C70}" type="pres">
      <dgm:prSet presAssocID="{91D708EF-A57D-483D-AD7E-B0385B254ACD}" presName="LevelTwoTextNode" presStyleLbl="node2" presStyleIdx="0" presStyleCnt="5" custScaleX="151789">
        <dgm:presLayoutVars>
          <dgm:chPref val="3"/>
        </dgm:presLayoutVars>
      </dgm:prSet>
      <dgm:spPr/>
      <dgm:t>
        <a:bodyPr/>
        <a:lstStyle/>
        <a:p>
          <a:endParaRPr lang="de-DE"/>
        </a:p>
      </dgm:t>
    </dgm:pt>
    <dgm:pt modelId="{BCB4B9A4-BD22-4953-B476-C1654DB1B0D6}" type="pres">
      <dgm:prSet presAssocID="{91D708EF-A57D-483D-AD7E-B0385B254ACD}" presName="level3hierChild" presStyleCnt="0"/>
      <dgm:spPr/>
    </dgm:pt>
    <dgm:pt modelId="{5BE0E768-12BE-405B-9D86-02B95C50581E}" type="pres">
      <dgm:prSet presAssocID="{8F25BBAC-3338-4464-A4AF-812FC0733444}" presName="conn2-1" presStyleLbl="parChTrans1D2" presStyleIdx="1" presStyleCnt="5"/>
      <dgm:spPr/>
      <dgm:t>
        <a:bodyPr/>
        <a:lstStyle/>
        <a:p>
          <a:endParaRPr lang="de-DE"/>
        </a:p>
      </dgm:t>
    </dgm:pt>
    <dgm:pt modelId="{8E75E760-FF71-4573-A1B0-DEFC2116A775}" type="pres">
      <dgm:prSet presAssocID="{8F25BBAC-3338-4464-A4AF-812FC0733444}" presName="connTx" presStyleLbl="parChTrans1D2" presStyleIdx="1" presStyleCnt="5"/>
      <dgm:spPr/>
      <dgm:t>
        <a:bodyPr/>
        <a:lstStyle/>
        <a:p>
          <a:endParaRPr lang="de-DE"/>
        </a:p>
      </dgm:t>
    </dgm:pt>
    <dgm:pt modelId="{E179494D-8E7D-4BFF-928D-A6651496D446}" type="pres">
      <dgm:prSet presAssocID="{332FF338-D372-40AE-8E9A-309CAFFDCB83}" presName="root2" presStyleCnt="0"/>
      <dgm:spPr/>
    </dgm:pt>
    <dgm:pt modelId="{ABF5AF31-7895-408F-A7A3-0E7B72929BE1}" type="pres">
      <dgm:prSet presAssocID="{332FF338-D372-40AE-8E9A-309CAFFDCB83}" presName="LevelTwoTextNode" presStyleLbl="node2" presStyleIdx="1" presStyleCnt="5" custScaleX="153270">
        <dgm:presLayoutVars>
          <dgm:chPref val="3"/>
        </dgm:presLayoutVars>
      </dgm:prSet>
      <dgm:spPr/>
      <dgm:t>
        <a:bodyPr/>
        <a:lstStyle/>
        <a:p>
          <a:endParaRPr lang="de-DE"/>
        </a:p>
      </dgm:t>
    </dgm:pt>
    <dgm:pt modelId="{A1B19D19-3DD9-42AB-BB38-8EA3041138A9}" type="pres">
      <dgm:prSet presAssocID="{332FF338-D372-40AE-8E9A-309CAFFDCB83}" presName="level3hierChild" presStyleCnt="0"/>
      <dgm:spPr/>
    </dgm:pt>
    <dgm:pt modelId="{2A35C0EC-F168-4306-8615-3EA0C6275337}" type="pres">
      <dgm:prSet presAssocID="{B7BA2585-1578-4DFB-85E8-A52B4CFA3A8D}" presName="conn2-1" presStyleLbl="parChTrans1D2" presStyleIdx="2" presStyleCnt="5"/>
      <dgm:spPr/>
      <dgm:t>
        <a:bodyPr/>
        <a:lstStyle/>
        <a:p>
          <a:endParaRPr lang="de-DE"/>
        </a:p>
      </dgm:t>
    </dgm:pt>
    <dgm:pt modelId="{06BB39E9-BAF5-4926-881B-91F169BFAD7C}" type="pres">
      <dgm:prSet presAssocID="{B7BA2585-1578-4DFB-85E8-A52B4CFA3A8D}" presName="connTx" presStyleLbl="parChTrans1D2" presStyleIdx="2" presStyleCnt="5"/>
      <dgm:spPr/>
      <dgm:t>
        <a:bodyPr/>
        <a:lstStyle/>
        <a:p>
          <a:endParaRPr lang="de-DE"/>
        </a:p>
      </dgm:t>
    </dgm:pt>
    <dgm:pt modelId="{5A3B9D29-E192-465E-99C7-2492FA936949}" type="pres">
      <dgm:prSet presAssocID="{FFB236E5-6834-40E2-9D32-2B9CC49B1218}" presName="root2" presStyleCnt="0"/>
      <dgm:spPr/>
    </dgm:pt>
    <dgm:pt modelId="{EFE7FBA9-729D-4D98-8B5E-DA2F7E33661A}" type="pres">
      <dgm:prSet presAssocID="{FFB236E5-6834-40E2-9D32-2B9CC49B1218}" presName="LevelTwoTextNode" presStyleLbl="node2" presStyleIdx="2" presStyleCnt="5" custScaleX="151789">
        <dgm:presLayoutVars>
          <dgm:chPref val="3"/>
        </dgm:presLayoutVars>
      </dgm:prSet>
      <dgm:spPr/>
      <dgm:t>
        <a:bodyPr/>
        <a:lstStyle/>
        <a:p>
          <a:endParaRPr lang="de-DE"/>
        </a:p>
      </dgm:t>
    </dgm:pt>
    <dgm:pt modelId="{A73C7877-BF81-4094-9D8E-4849B6FDBAFF}" type="pres">
      <dgm:prSet presAssocID="{FFB236E5-6834-40E2-9D32-2B9CC49B1218}" presName="level3hierChild" presStyleCnt="0"/>
      <dgm:spPr/>
    </dgm:pt>
    <dgm:pt modelId="{78B7DBF4-D620-4CAE-955D-19E870FA60BB}" type="pres">
      <dgm:prSet presAssocID="{EE1A515B-43EC-4874-A8C0-42FEBC51C7D3}" presName="conn2-1" presStyleLbl="parChTrans1D2" presStyleIdx="3" presStyleCnt="5"/>
      <dgm:spPr/>
      <dgm:t>
        <a:bodyPr/>
        <a:lstStyle/>
        <a:p>
          <a:endParaRPr lang="de-DE"/>
        </a:p>
      </dgm:t>
    </dgm:pt>
    <dgm:pt modelId="{D5AC7B46-5C9B-42DB-A998-11517E0E7466}" type="pres">
      <dgm:prSet presAssocID="{EE1A515B-43EC-4874-A8C0-42FEBC51C7D3}" presName="connTx" presStyleLbl="parChTrans1D2" presStyleIdx="3" presStyleCnt="5"/>
      <dgm:spPr/>
      <dgm:t>
        <a:bodyPr/>
        <a:lstStyle/>
        <a:p>
          <a:endParaRPr lang="de-DE"/>
        </a:p>
      </dgm:t>
    </dgm:pt>
    <dgm:pt modelId="{68AFE780-877D-49AF-B226-D808512FDE88}" type="pres">
      <dgm:prSet presAssocID="{6810C92D-D43F-47C1-BD4A-41C5A1B7D489}" presName="root2" presStyleCnt="0"/>
      <dgm:spPr/>
    </dgm:pt>
    <dgm:pt modelId="{3FEAC194-E70B-4D7A-85DE-8328A246A53C}" type="pres">
      <dgm:prSet presAssocID="{6810C92D-D43F-47C1-BD4A-41C5A1B7D489}" presName="LevelTwoTextNode" presStyleLbl="node2" presStyleIdx="3" presStyleCnt="5" custScaleX="153270">
        <dgm:presLayoutVars>
          <dgm:chPref val="3"/>
        </dgm:presLayoutVars>
      </dgm:prSet>
      <dgm:spPr/>
      <dgm:t>
        <a:bodyPr/>
        <a:lstStyle/>
        <a:p>
          <a:endParaRPr lang="de-DE"/>
        </a:p>
      </dgm:t>
    </dgm:pt>
    <dgm:pt modelId="{0295A0CD-BD91-4734-9917-34A522F5623B}" type="pres">
      <dgm:prSet presAssocID="{6810C92D-D43F-47C1-BD4A-41C5A1B7D489}" presName="level3hierChild" presStyleCnt="0"/>
      <dgm:spPr/>
    </dgm:pt>
    <dgm:pt modelId="{1941EC63-C663-4C7A-BCF5-81F15E2FE167}" type="pres">
      <dgm:prSet presAssocID="{D454F096-8D3D-4CBF-A4C9-738EE3D87D8A}" presName="conn2-1" presStyleLbl="parChTrans1D2" presStyleIdx="4" presStyleCnt="5"/>
      <dgm:spPr/>
      <dgm:t>
        <a:bodyPr/>
        <a:lstStyle/>
        <a:p>
          <a:endParaRPr lang="de-DE"/>
        </a:p>
      </dgm:t>
    </dgm:pt>
    <dgm:pt modelId="{A515B97A-B500-4063-8912-CFA52B51DB83}" type="pres">
      <dgm:prSet presAssocID="{D454F096-8D3D-4CBF-A4C9-738EE3D87D8A}" presName="connTx" presStyleLbl="parChTrans1D2" presStyleIdx="4" presStyleCnt="5"/>
      <dgm:spPr/>
      <dgm:t>
        <a:bodyPr/>
        <a:lstStyle/>
        <a:p>
          <a:endParaRPr lang="de-DE"/>
        </a:p>
      </dgm:t>
    </dgm:pt>
    <dgm:pt modelId="{4BC9289A-2A0C-468A-A3B8-5A6C889E352E}" type="pres">
      <dgm:prSet presAssocID="{4608B8DD-1551-4D88-BB9B-7BB46744C8A8}" presName="root2" presStyleCnt="0"/>
      <dgm:spPr/>
    </dgm:pt>
    <dgm:pt modelId="{CD539805-414E-463B-B210-38BB3FF8948F}" type="pres">
      <dgm:prSet presAssocID="{4608B8DD-1551-4D88-BB9B-7BB46744C8A8}" presName="LevelTwoTextNode" presStyleLbl="node2" presStyleIdx="4" presStyleCnt="5" custScaleX="153270">
        <dgm:presLayoutVars>
          <dgm:chPref val="3"/>
        </dgm:presLayoutVars>
      </dgm:prSet>
      <dgm:spPr/>
      <dgm:t>
        <a:bodyPr/>
        <a:lstStyle/>
        <a:p>
          <a:endParaRPr lang="de-DE"/>
        </a:p>
      </dgm:t>
    </dgm:pt>
    <dgm:pt modelId="{DA01229F-2985-4409-965F-9C4B14EC67FD}" type="pres">
      <dgm:prSet presAssocID="{4608B8DD-1551-4D88-BB9B-7BB46744C8A8}" presName="level3hierChild" presStyleCnt="0"/>
      <dgm:spPr/>
    </dgm:pt>
  </dgm:ptLst>
  <dgm:cxnLst>
    <dgm:cxn modelId="{CED721F6-1A40-4B14-B3E3-F048E89251DC}" type="presOf" srcId="{FEFFAD73-0214-4130-AD13-9021B590100B}" destId="{96663C14-32F3-493F-B621-6220D1A2BD0F}" srcOrd="0" destOrd="0" presId="urn:microsoft.com/office/officeart/2005/8/layout/hierarchy2"/>
    <dgm:cxn modelId="{BDF2EC48-8AFA-47D5-8C12-569B387EEEBC}" type="presOf" srcId="{6810C92D-D43F-47C1-BD4A-41C5A1B7D489}" destId="{3FEAC194-E70B-4D7A-85DE-8328A246A53C}" srcOrd="0" destOrd="0" presId="urn:microsoft.com/office/officeart/2005/8/layout/hierarchy2"/>
    <dgm:cxn modelId="{29643E72-925A-48DC-9DC7-F45205D46759}" type="presOf" srcId="{8F25BBAC-3338-4464-A4AF-812FC0733444}" destId="{8E75E760-FF71-4573-A1B0-DEFC2116A775}" srcOrd="1" destOrd="0" presId="urn:microsoft.com/office/officeart/2005/8/layout/hierarchy2"/>
    <dgm:cxn modelId="{89C6B9A2-6992-493B-8B89-6A682AC4444C}" type="presOf" srcId="{D454F096-8D3D-4CBF-A4C9-738EE3D87D8A}" destId="{1941EC63-C663-4C7A-BCF5-81F15E2FE167}" srcOrd="0" destOrd="0" presId="urn:microsoft.com/office/officeart/2005/8/layout/hierarchy2"/>
    <dgm:cxn modelId="{34DC286B-6DBD-4397-98AC-EBCE0FA0AA25}" type="presOf" srcId="{AC778632-B7E3-482B-BC09-A7C900A4BD58}" destId="{2844AE46-FE85-44DF-B403-7E4CF037CEE8}" srcOrd="0" destOrd="0" presId="urn:microsoft.com/office/officeart/2005/8/layout/hierarchy2"/>
    <dgm:cxn modelId="{6A137C60-F0EC-4477-9151-FE000E0FD198}" type="presOf" srcId="{EE1A515B-43EC-4874-A8C0-42FEBC51C7D3}" destId="{D5AC7B46-5C9B-42DB-A998-11517E0E7466}" srcOrd="1" destOrd="0" presId="urn:microsoft.com/office/officeart/2005/8/layout/hierarchy2"/>
    <dgm:cxn modelId="{4BDDB561-89CD-4533-958F-B03ABB60E776}" type="presOf" srcId="{A551428E-4155-41FD-8FA7-0AECA06436C1}" destId="{8948FE9C-5E1F-4DCA-8D49-4748484CDFF7}" srcOrd="0" destOrd="0" presId="urn:microsoft.com/office/officeart/2005/8/layout/hierarchy2"/>
    <dgm:cxn modelId="{B1E8FC04-707D-4391-9F01-2FC0BB243D39}" type="presOf" srcId="{B7BA2585-1578-4DFB-85E8-A52B4CFA3A8D}" destId="{2A35C0EC-F168-4306-8615-3EA0C6275337}" srcOrd="0" destOrd="0" presId="urn:microsoft.com/office/officeart/2005/8/layout/hierarchy2"/>
    <dgm:cxn modelId="{9C40CAF3-DA89-47C7-A98E-D64C6755FE27}" srcId="{AC778632-B7E3-482B-BC09-A7C900A4BD58}" destId="{FFB236E5-6834-40E2-9D32-2B9CC49B1218}" srcOrd="2" destOrd="0" parTransId="{B7BA2585-1578-4DFB-85E8-A52B4CFA3A8D}" sibTransId="{55E20FF0-C12A-4862-AC72-C83A5BAF1945}"/>
    <dgm:cxn modelId="{EDA3289E-3DC5-4799-99BE-90C44E40DC7C}" type="presOf" srcId="{B7BA2585-1578-4DFB-85E8-A52B4CFA3A8D}" destId="{06BB39E9-BAF5-4926-881B-91F169BFAD7C}" srcOrd="1" destOrd="0" presId="urn:microsoft.com/office/officeart/2005/8/layout/hierarchy2"/>
    <dgm:cxn modelId="{5CAFBB09-C522-4AF1-9826-002D2D126162}" type="presOf" srcId="{4608B8DD-1551-4D88-BB9B-7BB46744C8A8}" destId="{CD539805-414E-463B-B210-38BB3FF8948F}" srcOrd="0" destOrd="0" presId="urn:microsoft.com/office/officeart/2005/8/layout/hierarchy2"/>
    <dgm:cxn modelId="{7BAAC697-DD04-4B9D-B156-4346CF758088}" srcId="{AC778632-B7E3-482B-BC09-A7C900A4BD58}" destId="{6810C92D-D43F-47C1-BD4A-41C5A1B7D489}" srcOrd="3" destOrd="0" parTransId="{EE1A515B-43EC-4874-A8C0-42FEBC51C7D3}" sibTransId="{F89324EF-0AB4-4651-B5F1-FEA095B89FAA}"/>
    <dgm:cxn modelId="{95372D92-6563-4C27-BF8D-0491ACDABE65}" type="presOf" srcId="{D454F096-8D3D-4CBF-A4C9-738EE3D87D8A}" destId="{A515B97A-B500-4063-8912-CFA52B51DB83}" srcOrd="1" destOrd="0" presId="urn:microsoft.com/office/officeart/2005/8/layout/hierarchy2"/>
    <dgm:cxn modelId="{F83436EF-11E3-4365-B070-CC48995922F5}" type="presOf" srcId="{8F25BBAC-3338-4464-A4AF-812FC0733444}" destId="{5BE0E768-12BE-405B-9D86-02B95C50581E}" srcOrd="0" destOrd="0" presId="urn:microsoft.com/office/officeart/2005/8/layout/hierarchy2"/>
    <dgm:cxn modelId="{D2116A3A-C3E4-4743-838A-A2F93CD2C614}" srcId="{FEFFAD73-0214-4130-AD13-9021B590100B}" destId="{AC778632-B7E3-482B-BC09-A7C900A4BD58}" srcOrd="0" destOrd="0" parTransId="{56142689-B386-4F5B-A078-EB51098A6FD3}" sibTransId="{0CDE8674-CE67-4712-96B9-3C5C882C2CDE}"/>
    <dgm:cxn modelId="{1255EBEB-EA4F-4721-806F-F76AFB13924E}" type="presOf" srcId="{A551428E-4155-41FD-8FA7-0AECA06436C1}" destId="{6BC07361-AA61-48D9-A342-C347F79AF3AB}" srcOrd="1" destOrd="0" presId="urn:microsoft.com/office/officeart/2005/8/layout/hierarchy2"/>
    <dgm:cxn modelId="{CD068F63-832A-4AAE-B6E5-367C3B694785}" srcId="{AC778632-B7E3-482B-BC09-A7C900A4BD58}" destId="{91D708EF-A57D-483D-AD7E-B0385B254ACD}" srcOrd="0" destOrd="0" parTransId="{A551428E-4155-41FD-8FA7-0AECA06436C1}" sibTransId="{87CB0326-D396-4C4A-96F0-9E881D46F050}"/>
    <dgm:cxn modelId="{ED73CF23-F865-4A21-A6BD-F5202EC3E878}" type="presOf" srcId="{332FF338-D372-40AE-8E9A-309CAFFDCB83}" destId="{ABF5AF31-7895-408F-A7A3-0E7B72929BE1}" srcOrd="0" destOrd="0" presId="urn:microsoft.com/office/officeart/2005/8/layout/hierarchy2"/>
    <dgm:cxn modelId="{D089463B-6ACD-4BF7-9F93-EEC54E17368B}" type="presOf" srcId="{91D708EF-A57D-483D-AD7E-B0385B254ACD}" destId="{56D4CA9A-F36C-466E-AE17-53BFD5505C70}" srcOrd="0" destOrd="0" presId="urn:microsoft.com/office/officeart/2005/8/layout/hierarchy2"/>
    <dgm:cxn modelId="{1039E106-41F4-4F49-8F70-82A22BB90D63}" srcId="{AC778632-B7E3-482B-BC09-A7C900A4BD58}" destId="{332FF338-D372-40AE-8E9A-309CAFFDCB83}" srcOrd="1" destOrd="0" parTransId="{8F25BBAC-3338-4464-A4AF-812FC0733444}" sibTransId="{CF784D99-712A-4C6B-B4B6-3E01DDB96119}"/>
    <dgm:cxn modelId="{5846E1C5-4AC4-47E8-8DCF-FB4A95CC6555}" type="presOf" srcId="{EE1A515B-43EC-4874-A8C0-42FEBC51C7D3}" destId="{78B7DBF4-D620-4CAE-955D-19E870FA60BB}" srcOrd="0" destOrd="0" presId="urn:microsoft.com/office/officeart/2005/8/layout/hierarchy2"/>
    <dgm:cxn modelId="{F9016F8C-7650-4F9C-A694-7C26C5D9CAAC}" srcId="{AC778632-B7E3-482B-BC09-A7C900A4BD58}" destId="{4608B8DD-1551-4D88-BB9B-7BB46744C8A8}" srcOrd="4" destOrd="0" parTransId="{D454F096-8D3D-4CBF-A4C9-738EE3D87D8A}" sibTransId="{899ABF41-7C6C-45F5-907A-A6D85962C576}"/>
    <dgm:cxn modelId="{F0B19D99-5E30-4B76-831E-F5EDAB0A8E1D}" type="presOf" srcId="{FFB236E5-6834-40E2-9D32-2B9CC49B1218}" destId="{EFE7FBA9-729D-4D98-8B5E-DA2F7E33661A}" srcOrd="0" destOrd="0" presId="urn:microsoft.com/office/officeart/2005/8/layout/hierarchy2"/>
    <dgm:cxn modelId="{440F8691-0C64-48D6-967E-FC6D4C6C8E91}" type="presParOf" srcId="{96663C14-32F3-493F-B621-6220D1A2BD0F}" destId="{895E61B8-86A8-4DF4-9A44-B179FECB4D58}" srcOrd="0" destOrd="0" presId="urn:microsoft.com/office/officeart/2005/8/layout/hierarchy2"/>
    <dgm:cxn modelId="{4B3F7CE6-C688-4ED2-B71A-780330041E0F}" type="presParOf" srcId="{895E61B8-86A8-4DF4-9A44-B179FECB4D58}" destId="{2844AE46-FE85-44DF-B403-7E4CF037CEE8}" srcOrd="0" destOrd="0" presId="urn:microsoft.com/office/officeart/2005/8/layout/hierarchy2"/>
    <dgm:cxn modelId="{BFBA366F-A24C-4952-B428-B0F8D18034D2}" type="presParOf" srcId="{895E61B8-86A8-4DF4-9A44-B179FECB4D58}" destId="{BD18CE16-EECD-4B67-A2F0-B4778315F7A6}" srcOrd="1" destOrd="0" presId="urn:microsoft.com/office/officeart/2005/8/layout/hierarchy2"/>
    <dgm:cxn modelId="{BA8C618E-4A4A-4CB8-B2E9-2CFC6B50E651}" type="presParOf" srcId="{BD18CE16-EECD-4B67-A2F0-B4778315F7A6}" destId="{8948FE9C-5E1F-4DCA-8D49-4748484CDFF7}" srcOrd="0" destOrd="0" presId="urn:microsoft.com/office/officeart/2005/8/layout/hierarchy2"/>
    <dgm:cxn modelId="{14BB769A-90F4-49DB-B1C7-BD569186D080}" type="presParOf" srcId="{8948FE9C-5E1F-4DCA-8D49-4748484CDFF7}" destId="{6BC07361-AA61-48D9-A342-C347F79AF3AB}" srcOrd="0" destOrd="0" presId="urn:microsoft.com/office/officeart/2005/8/layout/hierarchy2"/>
    <dgm:cxn modelId="{89D8C4C7-9EC6-43C6-A780-AC0DFA598666}" type="presParOf" srcId="{BD18CE16-EECD-4B67-A2F0-B4778315F7A6}" destId="{4BC59C91-46BD-43CC-ACB3-36259B0A65CA}" srcOrd="1" destOrd="0" presId="urn:microsoft.com/office/officeart/2005/8/layout/hierarchy2"/>
    <dgm:cxn modelId="{0CF7A032-79F3-4C6A-A044-9B9EA8E1F926}" type="presParOf" srcId="{4BC59C91-46BD-43CC-ACB3-36259B0A65CA}" destId="{56D4CA9A-F36C-466E-AE17-53BFD5505C70}" srcOrd="0" destOrd="0" presId="urn:microsoft.com/office/officeart/2005/8/layout/hierarchy2"/>
    <dgm:cxn modelId="{C6F206BE-E3A5-48BD-8C4D-737105111F05}" type="presParOf" srcId="{4BC59C91-46BD-43CC-ACB3-36259B0A65CA}" destId="{BCB4B9A4-BD22-4953-B476-C1654DB1B0D6}" srcOrd="1" destOrd="0" presId="urn:microsoft.com/office/officeart/2005/8/layout/hierarchy2"/>
    <dgm:cxn modelId="{47594CF7-B708-459E-B912-05B7662D4F3A}" type="presParOf" srcId="{BD18CE16-EECD-4B67-A2F0-B4778315F7A6}" destId="{5BE0E768-12BE-405B-9D86-02B95C50581E}" srcOrd="2" destOrd="0" presId="urn:microsoft.com/office/officeart/2005/8/layout/hierarchy2"/>
    <dgm:cxn modelId="{F8E4BA1C-8FC2-49E6-84B2-147DE9AB3FDB}" type="presParOf" srcId="{5BE0E768-12BE-405B-9D86-02B95C50581E}" destId="{8E75E760-FF71-4573-A1B0-DEFC2116A775}" srcOrd="0" destOrd="0" presId="urn:microsoft.com/office/officeart/2005/8/layout/hierarchy2"/>
    <dgm:cxn modelId="{6CAD4032-5D21-4F14-A06A-EB9FEE28E7AD}" type="presParOf" srcId="{BD18CE16-EECD-4B67-A2F0-B4778315F7A6}" destId="{E179494D-8E7D-4BFF-928D-A6651496D446}" srcOrd="3" destOrd="0" presId="urn:microsoft.com/office/officeart/2005/8/layout/hierarchy2"/>
    <dgm:cxn modelId="{749E58A5-4BB8-4EE3-A0E7-C9F8D1699D0E}" type="presParOf" srcId="{E179494D-8E7D-4BFF-928D-A6651496D446}" destId="{ABF5AF31-7895-408F-A7A3-0E7B72929BE1}" srcOrd="0" destOrd="0" presId="urn:microsoft.com/office/officeart/2005/8/layout/hierarchy2"/>
    <dgm:cxn modelId="{ADC724B2-2E15-4D45-9509-4D197301C64E}" type="presParOf" srcId="{E179494D-8E7D-4BFF-928D-A6651496D446}" destId="{A1B19D19-3DD9-42AB-BB38-8EA3041138A9}" srcOrd="1" destOrd="0" presId="urn:microsoft.com/office/officeart/2005/8/layout/hierarchy2"/>
    <dgm:cxn modelId="{A608FBBC-8949-4E4F-A151-A9F504234C80}" type="presParOf" srcId="{BD18CE16-EECD-4B67-A2F0-B4778315F7A6}" destId="{2A35C0EC-F168-4306-8615-3EA0C6275337}" srcOrd="4" destOrd="0" presId="urn:microsoft.com/office/officeart/2005/8/layout/hierarchy2"/>
    <dgm:cxn modelId="{6A32C1F5-9ECC-4FEA-93F5-9087B8C11001}" type="presParOf" srcId="{2A35C0EC-F168-4306-8615-3EA0C6275337}" destId="{06BB39E9-BAF5-4926-881B-91F169BFAD7C}" srcOrd="0" destOrd="0" presId="urn:microsoft.com/office/officeart/2005/8/layout/hierarchy2"/>
    <dgm:cxn modelId="{24E6CF8B-A21F-490C-9260-0F59576442CA}" type="presParOf" srcId="{BD18CE16-EECD-4B67-A2F0-B4778315F7A6}" destId="{5A3B9D29-E192-465E-99C7-2492FA936949}" srcOrd="5" destOrd="0" presId="urn:microsoft.com/office/officeart/2005/8/layout/hierarchy2"/>
    <dgm:cxn modelId="{08DB8B35-24C9-4017-A030-5731FDC7547E}" type="presParOf" srcId="{5A3B9D29-E192-465E-99C7-2492FA936949}" destId="{EFE7FBA9-729D-4D98-8B5E-DA2F7E33661A}" srcOrd="0" destOrd="0" presId="urn:microsoft.com/office/officeart/2005/8/layout/hierarchy2"/>
    <dgm:cxn modelId="{F4EB6C69-AF45-4A91-89D6-64CC020DCFED}" type="presParOf" srcId="{5A3B9D29-E192-465E-99C7-2492FA936949}" destId="{A73C7877-BF81-4094-9D8E-4849B6FDBAFF}" srcOrd="1" destOrd="0" presId="urn:microsoft.com/office/officeart/2005/8/layout/hierarchy2"/>
    <dgm:cxn modelId="{F1616ED1-704F-4588-A54B-C73CACAD9891}" type="presParOf" srcId="{BD18CE16-EECD-4B67-A2F0-B4778315F7A6}" destId="{78B7DBF4-D620-4CAE-955D-19E870FA60BB}" srcOrd="6" destOrd="0" presId="urn:microsoft.com/office/officeart/2005/8/layout/hierarchy2"/>
    <dgm:cxn modelId="{146813D2-5F85-42D0-82F0-807D3F97D8D6}" type="presParOf" srcId="{78B7DBF4-D620-4CAE-955D-19E870FA60BB}" destId="{D5AC7B46-5C9B-42DB-A998-11517E0E7466}" srcOrd="0" destOrd="0" presId="urn:microsoft.com/office/officeart/2005/8/layout/hierarchy2"/>
    <dgm:cxn modelId="{7685FCCC-A920-4034-9234-788838BB8313}" type="presParOf" srcId="{BD18CE16-EECD-4B67-A2F0-B4778315F7A6}" destId="{68AFE780-877D-49AF-B226-D808512FDE88}" srcOrd="7" destOrd="0" presId="urn:microsoft.com/office/officeart/2005/8/layout/hierarchy2"/>
    <dgm:cxn modelId="{FC262AB5-F71F-4C12-8BDB-60CBD201A69C}" type="presParOf" srcId="{68AFE780-877D-49AF-B226-D808512FDE88}" destId="{3FEAC194-E70B-4D7A-85DE-8328A246A53C}" srcOrd="0" destOrd="0" presId="urn:microsoft.com/office/officeart/2005/8/layout/hierarchy2"/>
    <dgm:cxn modelId="{E6E341C2-B998-4608-B99D-BC4651B38C8B}" type="presParOf" srcId="{68AFE780-877D-49AF-B226-D808512FDE88}" destId="{0295A0CD-BD91-4734-9917-34A522F5623B}" srcOrd="1" destOrd="0" presId="urn:microsoft.com/office/officeart/2005/8/layout/hierarchy2"/>
    <dgm:cxn modelId="{8B3EBA01-EECE-43B9-AF42-2AF33351E0B7}" type="presParOf" srcId="{BD18CE16-EECD-4B67-A2F0-B4778315F7A6}" destId="{1941EC63-C663-4C7A-BCF5-81F15E2FE167}" srcOrd="8" destOrd="0" presId="urn:microsoft.com/office/officeart/2005/8/layout/hierarchy2"/>
    <dgm:cxn modelId="{652D3BD7-AC55-4446-92C2-7B479E25ACFC}" type="presParOf" srcId="{1941EC63-C663-4C7A-BCF5-81F15E2FE167}" destId="{A515B97A-B500-4063-8912-CFA52B51DB83}" srcOrd="0" destOrd="0" presId="urn:microsoft.com/office/officeart/2005/8/layout/hierarchy2"/>
    <dgm:cxn modelId="{81B64DDE-CA65-45A2-A755-C38C84AE7F29}" type="presParOf" srcId="{BD18CE16-EECD-4B67-A2F0-B4778315F7A6}" destId="{4BC9289A-2A0C-468A-A3B8-5A6C889E352E}" srcOrd="9" destOrd="0" presId="urn:microsoft.com/office/officeart/2005/8/layout/hierarchy2"/>
    <dgm:cxn modelId="{31A3F129-98C2-4801-B2FA-C67740908911}" type="presParOf" srcId="{4BC9289A-2A0C-468A-A3B8-5A6C889E352E}" destId="{CD539805-414E-463B-B210-38BB3FF8948F}" srcOrd="0" destOrd="0" presId="urn:microsoft.com/office/officeart/2005/8/layout/hierarchy2"/>
    <dgm:cxn modelId="{08C991A0-49B7-443A-B479-1D36008409E3}" type="presParOf" srcId="{4BC9289A-2A0C-468A-A3B8-5A6C889E352E}" destId="{DA01229F-2985-4409-965F-9C4B14EC67F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1E0B73-0F8F-421F-8021-A2054B81AD6C}" type="doc">
      <dgm:prSet loTypeId="urn:microsoft.com/office/officeart/2005/8/layout/hProcess9" loCatId="process" qsTypeId="urn:microsoft.com/office/officeart/2005/8/quickstyle/simple1" qsCatId="simple" csTypeId="urn:microsoft.com/office/officeart/2005/8/colors/accent2_2" csCatId="accent2" phldr="1"/>
      <dgm:spPr/>
    </dgm:pt>
    <dgm:pt modelId="{7BF76C8F-A016-4727-9839-824802B16CBB}">
      <dgm:prSet phldrT="[Text]" custT="1"/>
      <dgm:spPr/>
      <dgm:t>
        <a:bodyPr/>
        <a:lstStyle/>
        <a:p>
          <a:r>
            <a:rPr lang="de-DE" sz="1400" dirty="0">
              <a:latin typeface="Arial" panose="020B0604020202020204" pitchFamily="34" charset="0"/>
              <a:cs typeface="Arial" panose="020B0604020202020204" pitchFamily="34" charset="0"/>
            </a:rPr>
            <a:t>Entschluss, GmbH zu gründen (keine Haftung</a:t>
          </a:r>
          <a:r>
            <a:rPr lang="de-DE" sz="1400" dirty="0">
              <a:latin typeface="Calibri Light" panose="020F0302020204030204" pitchFamily="34" charset="0"/>
            </a:rPr>
            <a:t>)</a:t>
          </a:r>
        </a:p>
      </dgm:t>
    </dgm:pt>
    <dgm:pt modelId="{6976ABBA-2ABA-41EE-96A9-3A94C3B498B8}" type="parTrans" cxnId="{4B0E0694-1FCE-4DDF-B7D8-10537CCBFB59}">
      <dgm:prSet/>
      <dgm:spPr/>
      <dgm:t>
        <a:bodyPr/>
        <a:lstStyle/>
        <a:p>
          <a:endParaRPr lang="de-DE"/>
        </a:p>
      </dgm:t>
    </dgm:pt>
    <dgm:pt modelId="{5C9B2D95-3000-4D0A-A2AD-8754E2B1974C}" type="sibTrans" cxnId="{4B0E0694-1FCE-4DDF-B7D8-10537CCBFB59}">
      <dgm:prSet/>
      <dgm:spPr/>
      <dgm:t>
        <a:bodyPr/>
        <a:lstStyle/>
        <a:p>
          <a:endParaRPr lang="de-DE"/>
        </a:p>
      </dgm:t>
    </dgm:pt>
    <dgm:pt modelId="{812A6E66-0206-4CFF-AB30-2FBFD95267A9}">
      <dgm:prSet phldrT="[Text]" custT="1"/>
      <dgm:spPr/>
      <dgm:t>
        <a:bodyPr/>
        <a:lstStyle/>
        <a:p>
          <a:r>
            <a:rPr lang="de-DE" sz="1400" dirty="0">
              <a:latin typeface="Arial" panose="020B0604020202020204" pitchFamily="34" charset="0"/>
              <a:cs typeface="Arial" panose="020B0604020202020204" pitchFamily="34" charset="0"/>
            </a:rPr>
            <a:t>Aufnahme der Geschäftstätigkeit (im Namen der GmbH) – Vorgründungsgesellschaft (pers. Haftung)</a:t>
          </a:r>
        </a:p>
      </dgm:t>
    </dgm:pt>
    <dgm:pt modelId="{F81BD1F7-D1CE-4BCC-BED8-3F5D2D0E1CA5}" type="parTrans" cxnId="{9D39A95A-5664-46CB-9C39-33537B3AC095}">
      <dgm:prSet/>
      <dgm:spPr/>
      <dgm:t>
        <a:bodyPr/>
        <a:lstStyle/>
        <a:p>
          <a:endParaRPr lang="de-DE"/>
        </a:p>
      </dgm:t>
    </dgm:pt>
    <dgm:pt modelId="{76A8FC13-85DC-44AF-8382-530BA3C43116}" type="sibTrans" cxnId="{9D39A95A-5664-46CB-9C39-33537B3AC095}">
      <dgm:prSet/>
      <dgm:spPr/>
      <dgm:t>
        <a:bodyPr/>
        <a:lstStyle/>
        <a:p>
          <a:endParaRPr lang="de-DE"/>
        </a:p>
      </dgm:t>
    </dgm:pt>
    <dgm:pt modelId="{7134874E-64BD-41C6-AEF1-D0FCF0C3BE5C}">
      <dgm:prSet phldrT="[Text]" custT="1"/>
      <dgm:spPr/>
      <dgm:t>
        <a:bodyPr/>
        <a:lstStyle/>
        <a:p>
          <a:r>
            <a:rPr lang="de-DE" sz="1400" dirty="0">
              <a:latin typeface="Arial" panose="020B0604020202020204" pitchFamily="34" charset="0"/>
              <a:cs typeface="Arial" panose="020B0604020202020204" pitchFamily="34" charset="0"/>
            </a:rPr>
            <a:t>Beurkundung des Gesellschafts-vertrages – Vorgesellschaft (Innen- und ggf. Handelndenhaftung)</a:t>
          </a:r>
        </a:p>
      </dgm:t>
    </dgm:pt>
    <dgm:pt modelId="{0C22D97B-7942-4C16-8CA3-ED010759033C}" type="parTrans" cxnId="{81AF9E53-C678-4C40-AA33-35012FB4B352}">
      <dgm:prSet/>
      <dgm:spPr/>
      <dgm:t>
        <a:bodyPr/>
        <a:lstStyle/>
        <a:p>
          <a:endParaRPr lang="de-DE"/>
        </a:p>
      </dgm:t>
    </dgm:pt>
    <dgm:pt modelId="{0BB70FF4-6D18-4793-9324-0D328C4C0B5F}" type="sibTrans" cxnId="{81AF9E53-C678-4C40-AA33-35012FB4B352}">
      <dgm:prSet/>
      <dgm:spPr/>
      <dgm:t>
        <a:bodyPr/>
        <a:lstStyle/>
        <a:p>
          <a:endParaRPr lang="de-DE"/>
        </a:p>
      </dgm:t>
    </dgm:pt>
    <dgm:pt modelId="{B45CCCCD-5377-4A74-B0A4-02B2A80503BF}">
      <dgm:prSet phldrT="[Text]" custT="1"/>
      <dgm:spPr/>
      <dgm:t>
        <a:bodyPr/>
        <a:lstStyle/>
        <a:p>
          <a:r>
            <a:rPr lang="de-DE" sz="1400" dirty="0">
              <a:latin typeface="Arial" panose="020B0604020202020204" pitchFamily="34" charset="0"/>
              <a:cs typeface="Arial" panose="020B0604020202020204" pitchFamily="34" charset="0"/>
            </a:rPr>
            <a:t>Eintragung der GmbH im Handelsregister (Haftung der GmbH; Übergang der Verbindlichkeiten Vor-Gesellschaft)</a:t>
          </a:r>
        </a:p>
      </dgm:t>
    </dgm:pt>
    <dgm:pt modelId="{7C85FF90-8319-4EA0-8BF2-483AA27BB077}" type="parTrans" cxnId="{D90A113F-4717-4B6B-9ADD-64E06CA94937}">
      <dgm:prSet/>
      <dgm:spPr/>
      <dgm:t>
        <a:bodyPr/>
        <a:lstStyle/>
        <a:p>
          <a:endParaRPr lang="de-DE"/>
        </a:p>
      </dgm:t>
    </dgm:pt>
    <dgm:pt modelId="{9AC52CCA-68AC-4CB3-B653-20553DED6962}" type="sibTrans" cxnId="{D90A113F-4717-4B6B-9ADD-64E06CA94937}">
      <dgm:prSet/>
      <dgm:spPr/>
      <dgm:t>
        <a:bodyPr/>
        <a:lstStyle/>
        <a:p>
          <a:endParaRPr lang="de-DE"/>
        </a:p>
      </dgm:t>
    </dgm:pt>
    <dgm:pt modelId="{0CC6587C-8A89-4552-9445-CDD15B950FF7}" type="pres">
      <dgm:prSet presAssocID="{BA1E0B73-0F8F-421F-8021-A2054B81AD6C}" presName="CompostProcess" presStyleCnt="0">
        <dgm:presLayoutVars>
          <dgm:dir/>
          <dgm:resizeHandles val="exact"/>
        </dgm:presLayoutVars>
      </dgm:prSet>
      <dgm:spPr/>
    </dgm:pt>
    <dgm:pt modelId="{D2B115DC-CA94-40AB-B70B-C0E41B52020D}" type="pres">
      <dgm:prSet presAssocID="{BA1E0B73-0F8F-421F-8021-A2054B81AD6C}" presName="arrow" presStyleLbl="bgShp" presStyleIdx="0" presStyleCnt="1"/>
      <dgm:spPr/>
    </dgm:pt>
    <dgm:pt modelId="{F624F2D6-CE2F-4A71-8412-97D38E17567C}" type="pres">
      <dgm:prSet presAssocID="{BA1E0B73-0F8F-421F-8021-A2054B81AD6C}" presName="linearProcess" presStyleCnt="0"/>
      <dgm:spPr/>
    </dgm:pt>
    <dgm:pt modelId="{341E3A94-FDCA-4642-B056-674D3AA943B4}" type="pres">
      <dgm:prSet presAssocID="{7BF76C8F-A016-4727-9839-824802B16CBB}" presName="textNode" presStyleLbl="node1" presStyleIdx="0" presStyleCnt="4">
        <dgm:presLayoutVars>
          <dgm:bulletEnabled val="1"/>
        </dgm:presLayoutVars>
      </dgm:prSet>
      <dgm:spPr/>
      <dgm:t>
        <a:bodyPr/>
        <a:lstStyle/>
        <a:p>
          <a:endParaRPr lang="de-DE"/>
        </a:p>
      </dgm:t>
    </dgm:pt>
    <dgm:pt modelId="{D592E181-EB34-49B5-B3BE-642B69C1F0C5}" type="pres">
      <dgm:prSet presAssocID="{5C9B2D95-3000-4D0A-A2AD-8754E2B1974C}" presName="sibTrans" presStyleCnt="0"/>
      <dgm:spPr/>
    </dgm:pt>
    <dgm:pt modelId="{B5A781E9-DE72-4FFC-9B4A-C5E0D893E60B}" type="pres">
      <dgm:prSet presAssocID="{812A6E66-0206-4CFF-AB30-2FBFD95267A9}" presName="textNode" presStyleLbl="node1" presStyleIdx="1" presStyleCnt="4">
        <dgm:presLayoutVars>
          <dgm:bulletEnabled val="1"/>
        </dgm:presLayoutVars>
      </dgm:prSet>
      <dgm:spPr/>
      <dgm:t>
        <a:bodyPr/>
        <a:lstStyle/>
        <a:p>
          <a:endParaRPr lang="de-DE"/>
        </a:p>
      </dgm:t>
    </dgm:pt>
    <dgm:pt modelId="{AC1561C0-EBA0-4BFB-8E4B-2F5280D949A9}" type="pres">
      <dgm:prSet presAssocID="{76A8FC13-85DC-44AF-8382-530BA3C43116}" presName="sibTrans" presStyleCnt="0"/>
      <dgm:spPr/>
    </dgm:pt>
    <dgm:pt modelId="{DE7FB240-A8AA-4093-BC77-3D0D1D3079D4}" type="pres">
      <dgm:prSet presAssocID="{7134874E-64BD-41C6-AEF1-D0FCF0C3BE5C}" presName="textNode" presStyleLbl="node1" presStyleIdx="2" presStyleCnt="4" custLinFactNeighborX="-4969" custLinFactNeighborY="1923">
        <dgm:presLayoutVars>
          <dgm:bulletEnabled val="1"/>
        </dgm:presLayoutVars>
      </dgm:prSet>
      <dgm:spPr/>
      <dgm:t>
        <a:bodyPr/>
        <a:lstStyle/>
        <a:p>
          <a:endParaRPr lang="de-DE"/>
        </a:p>
      </dgm:t>
    </dgm:pt>
    <dgm:pt modelId="{848A2626-8F13-4D4E-936B-CF3DD978D15E}" type="pres">
      <dgm:prSet presAssocID="{0BB70FF4-6D18-4793-9324-0D328C4C0B5F}" presName="sibTrans" presStyleCnt="0"/>
      <dgm:spPr/>
    </dgm:pt>
    <dgm:pt modelId="{28222671-A943-4B6A-AEFC-280AE4010725}" type="pres">
      <dgm:prSet presAssocID="{B45CCCCD-5377-4A74-B0A4-02B2A80503BF}" presName="textNode" presStyleLbl="node1" presStyleIdx="3" presStyleCnt="4">
        <dgm:presLayoutVars>
          <dgm:bulletEnabled val="1"/>
        </dgm:presLayoutVars>
      </dgm:prSet>
      <dgm:spPr/>
      <dgm:t>
        <a:bodyPr/>
        <a:lstStyle/>
        <a:p>
          <a:endParaRPr lang="de-DE"/>
        </a:p>
      </dgm:t>
    </dgm:pt>
  </dgm:ptLst>
  <dgm:cxnLst>
    <dgm:cxn modelId="{B8787AC6-632A-4FEC-85EA-16808895B280}" type="presOf" srcId="{7BF76C8F-A016-4727-9839-824802B16CBB}" destId="{341E3A94-FDCA-4642-B056-674D3AA943B4}" srcOrd="0" destOrd="0" presId="urn:microsoft.com/office/officeart/2005/8/layout/hProcess9"/>
    <dgm:cxn modelId="{4FB13C2B-CDA0-4480-A339-7383A59745F6}" type="presOf" srcId="{B45CCCCD-5377-4A74-B0A4-02B2A80503BF}" destId="{28222671-A943-4B6A-AEFC-280AE4010725}" srcOrd="0" destOrd="0" presId="urn:microsoft.com/office/officeart/2005/8/layout/hProcess9"/>
    <dgm:cxn modelId="{9D39A95A-5664-46CB-9C39-33537B3AC095}" srcId="{BA1E0B73-0F8F-421F-8021-A2054B81AD6C}" destId="{812A6E66-0206-4CFF-AB30-2FBFD95267A9}" srcOrd="1" destOrd="0" parTransId="{F81BD1F7-D1CE-4BCC-BED8-3F5D2D0E1CA5}" sibTransId="{76A8FC13-85DC-44AF-8382-530BA3C43116}"/>
    <dgm:cxn modelId="{81AF9E53-C678-4C40-AA33-35012FB4B352}" srcId="{BA1E0B73-0F8F-421F-8021-A2054B81AD6C}" destId="{7134874E-64BD-41C6-AEF1-D0FCF0C3BE5C}" srcOrd="2" destOrd="0" parTransId="{0C22D97B-7942-4C16-8CA3-ED010759033C}" sibTransId="{0BB70FF4-6D18-4793-9324-0D328C4C0B5F}"/>
    <dgm:cxn modelId="{487217DA-29EF-4470-A064-D721F5FF99ED}" type="presOf" srcId="{7134874E-64BD-41C6-AEF1-D0FCF0C3BE5C}" destId="{DE7FB240-A8AA-4093-BC77-3D0D1D3079D4}" srcOrd="0" destOrd="0" presId="urn:microsoft.com/office/officeart/2005/8/layout/hProcess9"/>
    <dgm:cxn modelId="{D90A113F-4717-4B6B-9ADD-64E06CA94937}" srcId="{BA1E0B73-0F8F-421F-8021-A2054B81AD6C}" destId="{B45CCCCD-5377-4A74-B0A4-02B2A80503BF}" srcOrd="3" destOrd="0" parTransId="{7C85FF90-8319-4EA0-8BF2-483AA27BB077}" sibTransId="{9AC52CCA-68AC-4CB3-B653-20553DED6962}"/>
    <dgm:cxn modelId="{31E1D5BE-3919-441C-8DE6-0103B25D1910}" type="presOf" srcId="{812A6E66-0206-4CFF-AB30-2FBFD95267A9}" destId="{B5A781E9-DE72-4FFC-9B4A-C5E0D893E60B}" srcOrd="0" destOrd="0" presId="urn:microsoft.com/office/officeart/2005/8/layout/hProcess9"/>
    <dgm:cxn modelId="{309903EF-9786-484B-BEBF-773C77694DC9}" type="presOf" srcId="{BA1E0B73-0F8F-421F-8021-A2054B81AD6C}" destId="{0CC6587C-8A89-4552-9445-CDD15B950FF7}" srcOrd="0" destOrd="0" presId="urn:microsoft.com/office/officeart/2005/8/layout/hProcess9"/>
    <dgm:cxn modelId="{4B0E0694-1FCE-4DDF-B7D8-10537CCBFB59}" srcId="{BA1E0B73-0F8F-421F-8021-A2054B81AD6C}" destId="{7BF76C8F-A016-4727-9839-824802B16CBB}" srcOrd="0" destOrd="0" parTransId="{6976ABBA-2ABA-41EE-96A9-3A94C3B498B8}" sibTransId="{5C9B2D95-3000-4D0A-A2AD-8754E2B1974C}"/>
    <dgm:cxn modelId="{54A75F60-0363-4431-B624-07548C851895}" type="presParOf" srcId="{0CC6587C-8A89-4552-9445-CDD15B950FF7}" destId="{D2B115DC-CA94-40AB-B70B-C0E41B52020D}" srcOrd="0" destOrd="0" presId="urn:microsoft.com/office/officeart/2005/8/layout/hProcess9"/>
    <dgm:cxn modelId="{B400174D-9EA2-4EE5-9689-C9F41A5E5073}" type="presParOf" srcId="{0CC6587C-8A89-4552-9445-CDD15B950FF7}" destId="{F624F2D6-CE2F-4A71-8412-97D38E17567C}" srcOrd="1" destOrd="0" presId="urn:microsoft.com/office/officeart/2005/8/layout/hProcess9"/>
    <dgm:cxn modelId="{7CB2E0DD-8668-4CAE-A8F8-24C812CB66DF}" type="presParOf" srcId="{F624F2D6-CE2F-4A71-8412-97D38E17567C}" destId="{341E3A94-FDCA-4642-B056-674D3AA943B4}" srcOrd="0" destOrd="0" presId="urn:microsoft.com/office/officeart/2005/8/layout/hProcess9"/>
    <dgm:cxn modelId="{E0C0C346-C11F-49FB-A8C3-8A9877136798}" type="presParOf" srcId="{F624F2D6-CE2F-4A71-8412-97D38E17567C}" destId="{D592E181-EB34-49B5-B3BE-642B69C1F0C5}" srcOrd="1" destOrd="0" presId="urn:microsoft.com/office/officeart/2005/8/layout/hProcess9"/>
    <dgm:cxn modelId="{376EA441-01DB-4D25-BA87-D04E28411657}" type="presParOf" srcId="{F624F2D6-CE2F-4A71-8412-97D38E17567C}" destId="{B5A781E9-DE72-4FFC-9B4A-C5E0D893E60B}" srcOrd="2" destOrd="0" presId="urn:microsoft.com/office/officeart/2005/8/layout/hProcess9"/>
    <dgm:cxn modelId="{F6B595C0-D3F4-43E1-BA96-E385D4FCE11E}" type="presParOf" srcId="{F624F2D6-CE2F-4A71-8412-97D38E17567C}" destId="{AC1561C0-EBA0-4BFB-8E4B-2F5280D949A9}" srcOrd="3" destOrd="0" presId="urn:microsoft.com/office/officeart/2005/8/layout/hProcess9"/>
    <dgm:cxn modelId="{1DB32310-FDFC-4382-9640-82CACD41130C}" type="presParOf" srcId="{F624F2D6-CE2F-4A71-8412-97D38E17567C}" destId="{DE7FB240-A8AA-4093-BC77-3D0D1D3079D4}" srcOrd="4" destOrd="0" presId="urn:microsoft.com/office/officeart/2005/8/layout/hProcess9"/>
    <dgm:cxn modelId="{AEBB518B-A400-4498-BE25-B830797D1F6E}" type="presParOf" srcId="{F624F2D6-CE2F-4A71-8412-97D38E17567C}" destId="{848A2626-8F13-4D4E-936B-CF3DD978D15E}" srcOrd="5" destOrd="0" presId="urn:microsoft.com/office/officeart/2005/8/layout/hProcess9"/>
    <dgm:cxn modelId="{8D8480EB-42E6-465B-ACD0-CA797CBB28C2}" type="presParOf" srcId="{F624F2D6-CE2F-4A71-8412-97D38E17567C}" destId="{28222671-A943-4B6A-AEFC-280AE401072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AED6B9-2917-C346-BC52-F3AD0FD935BA}" type="doc">
      <dgm:prSet loTypeId="urn:microsoft.com/office/officeart/2005/8/layout/hProcess7#1" loCatId="process" qsTypeId="urn:microsoft.com/office/officeart/2005/8/quickstyle/simple4" qsCatId="simple" csTypeId="urn:microsoft.com/office/officeart/2005/8/colors/accent2_2" csCatId="accent2" phldr="1"/>
      <dgm:spPr/>
      <dgm:t>
        <a:bodyPr/>
        <a:lstStyle/>
        <a:p>
          <a:endParaRPr lang="de-DE"/>
        </a:p>
      </dgm:t>
    </dgm:pt>
    <dgm:pt modelId="{E3AEC6B6-E68C-854F-A662-F714472F30B7}">
      <dgm:prSet phldrT="[Text]"/>
      <dgm:spPr/>
      <dgm:t>
        <a:bodyPr/>
        <a:lstStyle/>
        <a:p>
          <a:r>
            <a:rPr lang="de-DE" dirty="0"/>
            <a:t>Geschäftsführung</a:t>
          </a:r>
        </a:p>
      </dgm:t>
    </dgm:pt>
    <dgm:pt modelId="{DB23D615-F6DA-3049-925A-40767C60A06D}" type="parTrans" cxnId="{06D1DDF1-66FC-F14E-B5A8-29244C5FF034}">
      <dgm:prSet/>
      <dgm:spPr/>
      <dgm:t>
        <a:bodyPr/>
        <a:lstStyle/>
        <a:p>
          <a:endParaRPr lang="de-DE"/>
        </a:p>
      </dgm:t>
    </dgm:pt>
    <dgm:pt modelId="{5A61FACA-87F4-4D4D-9A9D-AC38988AE32F}" type="sibTrans" cxnId="{06D1DDF1-66FC-F14E-B5A8-29244C5FF034}">
      <dgm:prSet/>
      <dgm:spPr/>
      <dgm:t>
        <a:bodyPr/>
        <a:lstStyle/>
        <a:p>
          <a:endParaRPr lang="de-DE"/>
        </a:p>
      </dgm:t>
    </dgm:pt>
    <dgm:pt modelId="{5B3814F0-8D45-4642-8228-2CE3903D7391}">
      <dgm:prSet phldrT="[Text]"/>
      <dgm:spPr/>
      <dgm:t>
        <a:bodyPr/>
        <a:lstStyle/>
        <a:p>
          <a:r>
            <a:rPr lang="de-DE" dirty="0"/>
            <a:t>§ 35 </a:t>
          </a:r>
          <a:r>
            <a:rPr lang="de-DE" dirty="0" err="1"/>
            <a:t>GmbHG</a:t>
          </a:r>
          <a:r>
            <a:rPr lang="de-DE" dirty="0"/>
            <a:t> – Ausführung von (wirksamen) Weisungen</a:t>
          </a:r>
        </a:p>
      </dgm:t>
    </dgm:pt>
    <dgm:pt modelId="{E4C51944-A98F-FD44-A81A-A0343F3E6648}" type="parTrans" cxnId="{678B3ED0-82B0-0445-B4DD-BCA155816F7C}">
      <dgm:prSet/>
      <dgm:spPr/>
      <dgm:t>
        <a:bodyPr/>
        <a:lstStyle/>
        <a:p>
          <a:endParaRPr lang="de-DE"/>
        </a:p>
      </dgm:t>
    </dgm:pt>
    <dgm:pt modelId="{A0E67D9A-1BB6-354D-9CAE-0F2ACBEF3D7D}" type="sibTrans" cxnId="{678B3ED0-82B0-0445-B4DD-BCA155816F7C}">
      <dgm:prSet/>
      <dgm:spPr/>
      <dgm:t>
        <a:bodyPr/>
        <a:lstStyle/>
        <a:p>
          <a:endParaRPr lang="de-DE"/>
        </a:p>
      </dgm:t>
    </dgm:pt>
    <dgm:pt modelId="{24C61709-2AD8-C148-B6F8-C79D0B2942FC}">
      <dgm:prSet phldrT="[Text]"/>
      <dgm:spPr/>
      <dgm:t>
        <a:bodyPr/>
        <a:lstStyle/>
        <a:p>
          <a:r>
            <a:rPr lang="de-DE" dirty="0"/>
            <a:t>Haftung</a:t>
          </a:r>
        </a:p>
      </dgm:t>
    </dgm:pt>
    <dgm:pt modelId="{EC4875F4-CB6B-EF48-A3B1-BB8274BD228F}" type="parTrans" cxnId="{5EAF35C6-C899-F747-859D-760C865FB06C}">
      <dgm:prSet/>
      <dgm:spPr/>
      <dgm:t>
        <a:bodyPr/>
        <a:lstStyle/>
        <a:p>
          <a:endParaRPr lang="de-DE"/>
        </a:p>
      </dgm:t>
    </dgm:pt>
    <dgm:pt modelId="{E1CB1562-1DA7-B24F-A5C9-0692CF861D8E}" type="sibTrans" cxnId="{5EAF35C6-C899-F747-859D-760C865FB06C}">
      <dgm:prSet/>
      <dgm:spPr/>
      <dgm:t>
        <a:bodyPr/>
        <a:lstStyle/>
        <a:p>
          <a:endParaRPr lang="de-DE"/>
        </a:p>
      </dgm:t>
    </dgm:pt>
    <dgm:pt modelId="{427E77D2-E6F3-BF47-924E-B04C612489FF}">
      <dgm:prSet phldrT="[Text]"/>
      <dgm:spPr/>
      <dgm:t>
        <a:bodyPr/>
        <a:lstStyle/>
        <a:p>
          <a:r>
            <a:rPr lang="de-DE" dirty="0"/>
            <a:t>§ 43 Abs. 1, 3 </a:t>
          </a:r>
          <a:r>
            <a:rPr lang="de-DE" dirty="0" err="1"/>
            <a:t>GmbHG</a:t>
          </a:r>
          <a:r>
            <a:rPr lang="de-DE" dirty="0"/>
            <a:t> – Privilegierung über BJR? D&amp;O?</a:t>
          </a:r>
        </a:p>
      </dgm:t>
    </dgm:pt>
    <dgm:pt modelId="{D41E29CD-463E-CB42-AFB7-E9E8E8601872}" type="parTrans" cxnId="{F8246EC8-4081-3C40-8DC0-DF6BD59FBE3D}">
      <dgm:prSet/>
      <dgm:spPr/>
      <dgm:t>
        <a:bodyPr/>
        <a:lstStyle/>
        <a:p>
          <a:endParaRPr lang="de-DE"/>
        </a:p>
      </dgm:t>
    </dgm:pt>
    <dgm:pt modelId="{CE8D45CE-9A83-6542-8D14-1EEEB8E74588}" type="sibTrans" cxnId="{F8246EC8-4081-3C40-8DC0-DF6BD59FBE3D}">
      <dgm:prSet/>
      <dgm:spPr/>
      <dgm:t>
        <a:bodyPr/>
        <a:lstStyle/>
        <a:p>
          <a:endParaRPr lang="de-DE"/>
        </a:p>
      </dgm:t>
    </dgm:pt>
    <dgm:pt modelId="{E9DFD8DA-9178-2541-B171-DB606D2B75D8}">
      <dgm:prSet phldrT="[Text]"/>
      <dgm:spPr/>
      <dgm:t>
        <a:bodyPr/>
        <a:lstStyle/>
        <a:p>
          <a:r>
            <a:rPr lang="de-DE" dirty="0"/>
            <a:t>Persönliches Risiko</a:t>
          </a:r>
        </a:p>
      </dgm:t>
    </dgm:pt>
    <dgm:pt modelId="{F2FE2911-540D-D245-9791-F2C71AAB33A2}" type="parTrans" cxnId="{AEBAF95F-A303-0849-81FF-30AFDB959CF8}">
      <dgm:prSet/>
      <dgm:spPr/>
      <dgm:t>
        <a:bodyPr/>
        <a:lstStyle/>
        <a:p>
          <a:endParaRPr lang="de-DE"/>
        </a:p>
      </dgm:t>
    </dgm:pt>
    <dgm:pt modelId="{3E955E05-6849-E448-B89E-253FB00C5444}" type="sibTrans" cxnId="{AEBAF95F-A303-0849-81FF-30AFDB959CF8}">
      <dgm:prSet/>
      <dgm:spPr/>
      <dgm:t>
        <a:bodyPr/>
        <a:lstStyle/>
        <a:p>
          <a:endParaRPr lang="de-DE"/>
        </a:p>
      </dgm:t>
    </dgm:pt>
    <dgm:pt modelId="{76454E1C-D96B-4941-BCA1-44F9A8836E53}">
      <dgm:prSet phldrT="[Text]"/>
      <dgm:spPr/>
      <dgm:t>
        <a:bodyPr/>
        <a:lstStyle/>
        <a:p>
          <a:r>
            <a:rPr lang="de-DE" dirty="0"/>
            <a:t>§ 266 StGB ! § 64 </a:t>
          </a:r>
          <a:r>
            <a:rPr lang="de-DE" dirty="0" err="1"/>
            <a:t>GmbHG</a:t>
          </a:r>
          <a:r>
            <a:rPr lang="de-DE" dirty="0"/>
            <a:t> </a:t>
          </a:r>
        </a:p>
      </dgm:t>
    </dgm:pt>
    <dgm:pt modelId="{060420AF-3D31-A748-BC31-4E50F93E29CF}" type="parTrans" cxnId="{7F62E1CD-3B34-794E-8148-3ED52A1F7F56}">
      <dgm:prSet/>
      <dgm:spPr/>
      <dgm:t>
        <a:bodyPr/>
        <a:lstStyle/>
        <a:p>
          <a:endParaRPr lang="de-DE"/>
        </a:p>
      </dgm:t>
    </dgm:pt>
    <dgm:pt modelId="{4BBD22DD-A86D-4C4E-9C70-B66639307FF8}" type="sibTrans" cxnId="{7F62E1CD-3B34-794E-8148-3ED52A1F7F56}">
      <dgm:prSet/>
      <dgm:spPr/>
      <dgm:t>
        <a:bodyPr/>
        <a:lstStyle/>
        <a:p>
          <a:endParaRPr lang="de-DE"/>
        </a:p>
      </dgm:t>
    </dgm:pt>
    <dgm:pt modelId="{5896D6DD-A3D9-C548-A31F-3C550DA853CF}" type="pres">
      <dgm:prSet presAssocID="{7DAED6B9-2917-C346-BC52-F3AD0FD935BA}" presName="Name0" presStyleCnt="0">
        <dgm:presLayoutVars>
          <dgm:dir/>
          <dgm:animLvl val="lvl"/>
          <dgm:resizeHandles val="exact"/>
        </dgm:presLayoutVars>
      </dgm:prSet>
      <dgm:spPr/>
      <dgm:t>
        <a:bodyPr/>
        <a:lstStyle/>
        <a:p>
          <a:endParaRPr lang="de-DE"/>
        </a:p>
      </dgm:t>
    </dgm:pt>
    <dgm:pt modelId="{113D55C5-E55A-C44C-AEB3-65667FDDAE2A}" type="pres">
      <dgm:prSet presAssocID="{E3AEC6B6-E68C-854F-A662-F714472F30B7}" presName="compositeNode" presStyleCnt="0">
        <dgm:presLayoutVars>
          <dgm:bulletEnabled val="1"/>
        </dgm:presLayoutVars>
      </dgm:prSet>
      <dgm:spPr/>
    </dgm:pt>
    <dgm:pt modelId="{DD5DAE60-D04D-474A-9D3F-BB177A8680B0}" type="pres">
      <dgm:prSet presAssocID="{E3AEC6B6-E68C-854F-A662-F714472F30B7}" presName="bgRect" presStyleLbl="node1" presStyleIdx="0" presStyleCnt="3"/>
      <dgm:spPr/>
      <dgm:t>
        <a:bodyPr/>
        <a:lstStyle/>
        <a:p>
          <a:endParaRPr lang="de-DE"/>
        </a:p>
      </dgm:t>
    </dgm:pt>
    <dgm:pt modelId="{27F5A0FC-6B22-804A-87E9-604BE561070E}" type="pres">
      <dgm:prSet presAssocID="{E3AEC6B6-E68C-854F-A662-F714472F30B7}" presName="parentNode" presStyleLbl="node1" presStyleIdx="0" presStyleCnt="3">
        <dgm:presLayoutVars>
          <dgm:chMax val="0"/>
          <dgm:bulletEnabled val="1"/>
        </dgm:presLayoutVars>
      </dgm:prSet>
      <dgm:spPr/>
      <dgm:t>
        <a:bodyPr/>
        <a:lstStyle/>
        <a:p>
          <a:endParaRPr lang="de-DE"/>
        </a:p>
      </dgm:t>
    </dgm:pt>
    <dgm:pt modelId="{70E94DB5-3819-6742-9FFE-A9EA30607C14}" type="pres">
      <dgm:prSet presAssocID="{E3AEC6B6-E68C-854F-A662-F714472F30B7}" presName="childNode" presStyleLbl="node1" presStyleIdx="0" presStyleCnt="3">
        <dgm:presLayoutVars>
          <dgm:bulletEnabled val="1"/>
        </dgm:presLayoutVars>
      </dgm:prSet>
      <dgm:spPr/>
      <dgm:t>
        <a:bodyPr/>
        <a:lstStyle/>
        <a:p>
          <a:endParaRPr lang="de-DE"/>
        </a:p>
      </dgm:t>
    </dgm:pt>
    <dgm:pt modelId="{9D217A9D-6B86-B440-BB90-BC05345CFFF6}" type="pres">
      <dgm:prSet presAssocID="{5A61FACA-87F4-4D4D-9A9D-AC38988AE32F}" presName="hSp" presStyleCnt="0"/>
      <dgm:spPr/>
    </dgm:pt>
    <dgm:pt modelId="{C78F228E-0FFD-0F4B-840D-F5FE4F715554}" type="pres">
      <dgm:prSet presAssocID="{5A61FACA-87F4-4D4D-9A9D-AC38988AE32F}" presName="vProcSp" presStyleCnt="0"/>
      <dgm:spPr/>
    </dgm:pt>
    <dgm:pt modelId="{A796B751-29CE-9542-ACF6-E0642277C487}" type="pres">
      <dgm:prSet presAssocID="{5A61FACA-87F4-4D4D-9A9D-AC38988AE32F}" presName="vSp1" presStyleCnt="0"/>
      <dgm:spPr/>
    </dgm:pt>
    <dgm:pt modelId="{6C18F8F1-6652-1A45-B357-E866C6E14853}" type="pres">
      <dgm:prSet presAssocID="{5A61FACA-87F4-4D4D-9A9D-AC38988AE32F}" presName="simulatedConn" presStyleLbl="solidFgAcc1" presStyleIdx="0" presStyleCnt="2"/>
      <dgm:spPr/>
    </dgm:pt>
    <dgm:pt modelId="{33984AE0-27CE-F34B-BD6A-1D2FCB7F4475}" type="pres">
      <dgm:prSet presAssocID="{5A61FACA-87F4-4D4D-9A9D-AC38988AE32F}" presName="vSp2" presStyleCnt="0"/>
      <dgm:spPr/>
    </dgm:pt>
    <dgm:pt modelId="{194DAA45-7207-D34D-9143-4D47BE4FDAE3}" type="pres">
      <dgm:prSet presAssocID="{5A61FACA-87F4-4D4D-9A9D-AC38988AE32F}" presName="sibTrans" presStyleCnt="0"/>
      <dgm:spPr/>
    </dgm:pt>
    <dgm:pt modelId="{787FE521-9E25-B246-A1C6-61E51BFE02F0}" type="pres">
      <dgm:prSet presAssocID="{24C61709-2AD8-C148-B6F8-C79D0B2942FC}" presName="compositeNode" presStyleCnt="0">
        <dgm:presLayoutVars>
          <dgm:bulletEnabled val="1"/>
        </dgm:presLayoutVars>
      </dgm:prSet>
      <dgm:spPr/>
    </dgm:pt>
    <dgm:pt modelId="{524FE814-2A1A-794E-B6A4-3D060CC33275}" type="pres">
      <dgm:prSet presAssocID="{24C61709-2AD8-C148-B6F8-C79D0B2942FC}" presName="bgRect" presStyleLbl="node1" presStyleIdx="1" presStyleCnt="3"/>
      <dgm:spPr/>
      <dgm:t>
        <a:bodyPr/>
        <a:lstStyle/>
        <a:p>
          <a:endParaRPr lang="de-DE"/>
        </a:p>
      </dgm:t>
    </dgm:pt>
    <dgm:pt modelId="{A3814E9C-0421-ED4B-8C95-D62647822733}" type="pres">
      <dgm:prSet presAssocID="{24C61709-2AD8-C148-B6F8-C79D0B2942FC}" presName="parentNode" presStyleLbl="node1" presStyleIdx="1" presStyleCnt="3">
        <dgm:presLayoutVars>
          <dgm:chMax val="0"/>
          <dgm:bulletEnabled val="1"/>
        </dgm:presLayoutVars>
      </dgm:prSet>
      <dgm:spPr/>
      <dgm:t>
        <a:bodyPr/>
        <a:lstStyle/>
        <a:p>
          <a:endParaRPr lang="de-DE"/>
        </a:p>
      </dgm:t>
    </dgm:pt>
    <dgm:pt modelId="{3438C213-03FA-7549-B65A-E87E44619320}" type="pres">
      <dgm:prSet presAssocID="{24C61709-2AD8-C148-B6F8-C79D0B2942FC}" presName="childNode" presStyleLbl="node1" presStyleIdx="1" presStyleCnt="3">
        <dgm:presLayoutVars>
          <dgm:bulletEnabled val="1"/>
        </dgm:presLayoutVars>
      </dgm:prSet>
      <dgm:spPr/>
      <dgm:t>
        <a:bodyPr/>
        <a:lstStyle/>
        <a:p>
          <a:endParaRPr lang="de-DE"/>
        </a:p>
      </dgm:t>
    </dgm:pt>
    <dgm:pt modelId="{D71C1F20-ADDE-0040-8D72-9BCA4628B95A}" type="pres">
      <dgm:prSet presAssocID="{E1CB1562-1DA7-B24F-A5C9-0692CF861D8E}" presName="hSp" presStyleCnt="0"/>
      <dgm:spPr/>
    </dgm:pt>
    <dgm:pt modelId="{7689CE7B-393D-804F-BEEA-A438A447FF0E}" type="pres">
      <dgm:prSet presAssocID="{E1CB1562-1DA7-B24F-A5C9-0692CF861D8E}" presName="vProcSp" presStyleCnt="0"/>
      <dgm:spPr/>
    </dgm:pt>
    <dgm:pt modelId="{D8EFD524-7A63-4D40-89F6-50EF5E09BCB6}" type="pres">
      <dgm:prSet presAssocID="{E1CB1562-1DA7-B24F-A5C9-0692CF861D8E}" presName="vSp1" presStyleCnt="0"/>
      <dgm:spPr/>
    </dgm:pt>
    <dgm:pt modelId="{A5918681-133C-3B47-A336-3842D031856D}" type="pres">
      <dgm:prSet presAssocID="{E1CB1562-1DA7-B24F-A5C9-0692CF861D8E}" presName="simulatedConn" presStyleLbl="solidFgAcc1" presStyleIdx="1" presStyleCnt="2"/>
      <dgm:spPr/>
    </dgm:pt>
    <dgm:pt modelId="{6117F20E-1E57-C649-A5AA-5A27EE9E8264}" type="pres">
      <dgm:prSet presAssocID="{E1CB1562-1DA7-B24F-A5C9-0692CF861D8E}" presName="vSp2" presStyleCnt="0"/>
      <dgm:spPr/>
    </dgm:pt>
    <dgm:pt modelId="{BA98B491-0125-2742-A99A-33031D45356E}" type="pres">
      <dgm:prSet presAssocID="{E1CB1562-1DA7-B24F-A5C9-0692CF861D8E}" presName="sibTrans" presStyleCnt="0"/>
      <dgm:spPr/>
    </dgm:pt>
    <dgm:pt modelId="{E65A0FE0-659C-6C42-8393-8FB2AB46F6B2}" type="pres">
      <dgm:prSet presAssocID="{E9DFD8DA-9178-2541-B171-DB606D2B75D8}" presName="compositeNode" presStyleCnt="0">
        <dgm:presLayoutVars>
          <dgm:bulletEnabled val="1"/>
        </dgm:presLayoutVars>
      </dgm:prSet>
      <dgm:spPr/>
    </dgm:pt>
    <dgm:pt modelId="{F99B2E1C-3038-CB41-9E53-9416C9D7FE9E}" type="pres">
      <dgm:prSet presAssocID="{E9DFD8DA-9178-2541-B171-DB606D2B75D8}" presName="bgRect" presStyleLbl="node1" presStyleIdx="2" presStyleCnt="3"/>
      <dgm:spPr/>
      <dgm:t>
        <a:bodyPr/>
        <a:lstStyle/>
        <a:p>
          <a:endParaRPr lang="de-DE"/>
        </a:p>
      </dgm:t>
    </dgm:pt>
    <dgm:pt modelId="{CE2C8730-FCB5-9948-868E-967240873242}" type="pres">
      <dgm:prSet presAssocID="{E9DFD8DA-9178-2541-B171-DB606D2B75D8}" presName="parentNode" presStyleLbl="node1" presStyleIdx="2" presStyleCnt="3">
        <dgm:presLayoutVars>
          <dgm:chMax val="0"/>
          <dgm:bulletEnabled val="1"/>
        </dgm:presLayoutVars>
      </dgm:prSet>
      <dgm:spPr/>
      <dgm:t>
        <a:bodyPr/>
        <a:lstStyle/>
        <a:p>
          <a:endParaRPr lang="de-DE"/>
        </a:p>
      </dgm:t>
    </dgm:pt>
    <dgm:pt modelId="{BC765809-C122-0C40-995C-139D8261EBAE}" type="pres">
      <dgm:prSet presAssocID="{E9DFD8DA-9178-2541-B171-DB606D2B75D8}" presName="childNode" presStyleLbl="node1" presStyleIdx="2" presStyleCnt="3">
        <dgm:presLayoutVars>
          <dgm:bulletEnabled val="1"/>
        </dgm:presLayoutVars>
      </dgm:prSet>
      <dgm:spPr/>
      <dgm:t>
        <a:bodyPr/>
        <a:lstStyle/>
        <a:p>
          <a:endParaRPr lang="de-DE"/>
        </a:p>
      </dgm:t>
    </dgm:pt>
  </dgm:ptLst>
  <dgm:cxnLst>
    <dgm:cxn modelId="{25BFC813-0F3A-47E2-A561-945077589F72}" type="presOf" srcId="{5B3814F0-8D45-4642-8228-2CE3903D7391}" destId="{70E94DB5-3819-6742-9FFE-A9EA30607C14}" srcOrd="0" destOrd="0" presId="urn:microsoft.com/office/officeart/2005/8/layout/hProcess7#1"/>
    <dgm:cxn modelId="{20E259B0-8090-4553-8D96-D65FBEB1C60F}" type="presOf" srcId="{7DAED6B9-2917-C346-BC52-F3AD0FD935BA}" destId="{5896D6DD-A3D9-C548-A31F-3C550DA853CF}" srcOrd="0" destOrd="0" presId="urn:microsoft.com/office/officeart/2005/8/layout/hProcess7#1"/>
    <dgm:cxn modelId="{4891ACAB-E363-4D30-9A63-DED3D05D96EC}" type="presOf" srcId="{76454E1C-D96B-4941-BCA1-44F9A8836E53}" destId="{BC765809-C122-0C40-995C-139D8261EBAE}" srcOrd="0" destOrd="0" presId="urn:microsoft.com/office/officeart/2005/8/layout/hProcess7#1"/>
    <dgm:cxn modelId="{EF27BEFA-F224-4261-B984-98C30DC80810}" type="presOf" srcId="{E9DFD8DA-9178-2541-B171-DB606D2B75D8}" destId="{CE2C8730-FCB5-9948-868E-967240873242}" srcOrd="1" destOrd="0" presId="urn:microsoft.com/office/officeart/2005/8/layout/hProcess7#1"/>
    <dgm:cxn modelId="{3DBB4D75-7B96-46F8-8699-A6BAF3BFB85C}" type="presOf" srcId="{E3AEC6B6-E68C-854F-A662-F714472F30B7}" destId="{27F5A0FC-6B22-804A-87E9-604BE561070E}" srcOrd="1" destOrd="0" presId="urn:microsoft.com/office/officeart/2005/8/layout/hProcess7#1"/>
    <dgm:cxn modelId="{B72D1761-BBE5-4A7D-A6E6-F3E29F6636D9}" type="presOf" srcId="{24C61709-2AD8-C148-B6F8-C79D0B2942FC}" destId="{524FE814-2A1A-794E-B6A4-3D060CC33275}" srcOrd="0" destOrd="0" presId="urn:microsoft.com/office/officeart/2005/8/layout/hProcess7#1"/>
    <dgm:cxn modelId="{AEBAF95F-A303-0849-81FF-30AFDB959CF8}" srcId="{7DAED6B9-2917-C346-BC52-F3AD0FD935BA}" destId="{E9DFD8DA-9178-2541-B171-DB606D2B75D8}" srcOrd="2" destOrd="0" parTransId="{F2FE2911-540D-D245-9791-F2C71AAB33A2}" sibTransId="{3E955E05-6849-E448-B89E-253FB00C5444}"/>
    <dgm:cxn modelId="{2E2DD47A-FF0A-401B-AC62-72E100E9D145}" type="presOf" srcId="{427E77D2-E6F3-BF47-924E-B04C612489FF}" destId="{3438C213-03FA-7549-B65A-E87E44619320}" srcOrd="0" destOrd="0" presId="urn:microsoft.com/office/officeart/2005/8/layout/hProcess7#1"/>
    <dgm:cxn modelId="{06D1DDF1-66FC-F14E-B5A8-29244C5FF034}" srcId="{7DAED6B9-2917-C346-BC52-F3AD0FD935BA}" destId="{E3AEC6B6-E68C-854F-A662-F714472F30B7}" srcOrd="0" destOrd="0" parTransId="{DB23D615-F6DA-3049-925A-40767C60A06D}" sibTransId="{5A61FACA-87F4-4D4D-9A9D-AC38988AE32F}"/>
    <dgm:cxn modelId="{77F21EF7-05BC-4C70-BA80-284C616C9144}" type="presOf" srcId="{E9DFD8DA-9178-2541-B171-DB606D2B75D8}" destId="{F99B2E1C-3038-CB41-9E53-9416C9D7FE9E}" srcOrd="0" destOrd="0" presId="urn:microsoft.com/office/officeart/2005/8/layout/hProcess7#1"/>
    <dgm:cxn modelId="{678B3ED0-82B0-0445-B4DD-BCA155816F7C}" srcId="{E3AEC6B6-E68C-854F-A662-F714472F30B7}" destId="{5B3814F0-8D45-4642-8228-2CE3903D7391}" srcOrd="0" destOrd="0" parTransId="{E4C51944-A98F-FD44-A81A-A0343F3E6648}" sibTransId="{A0E67D9A-1BB6-354D-9CAE-0F2ACBEF3D7D}"/>
    <dgm:cxn modelId="{F8246EC8-4081-3C40-8DC0-DF6BD59FBE3D}" srcId="{24C61709-2AD8-C148-B6F8-C79D0B2942FC}" destId="{427E77D2-E6F3-BF47-924E-B04C612489FF}" srcOrd="0" destOrd="0" parTransId="{D41E29CD-463E-CB42-AFB7-E9E8E8601872}" sibTransId="{CE8D45CE-9A83-6542-8D14-1EEEB8E74588}"/>
    <dgm:cxn modelId="{7F62E1CD-3B34-794E-8148-3ED52A1F7F56}" srcId="{E9DFD8DA-9178-2541-B171-DB606D2B75D8}" destId="{76454E1C-D96B-4941-BCA1-44F9A8836E53}" srcOrd="0" destOrd="0" parTransId="{060420AF-3D31-A748-BC31-4E50F93E29CF}" sibTransId="{4BBD22DD-A86D-4C4E-9C70-B66639307FF8}"/>
    <dgm:cxn modelId="{5EAF35C6-C899-F747-859D-760C865FB06C}" srcId="{7DAED6B9-2917-C346-BC52-F3AD0FD935BA}" destId="{24C61709-2AD8-C148-B6F8-C79D0B2942FC}" srcOrd="1" destOrd="0" parTransId="{EC4875F4-CB6B-EF48-A3B1-BB8274BD228F}" sibTransId="{E1CB1562-1DA7-B24F-A5C9-0692CF861D8E}"/>
    <dgm:cxn modelId="{5EC2617C-C295-4C59-98B1-344AD7EA484E}" type="presOf" srcId="{E3AEC6B6-E68C-854F-A662-F714472F30B7}" destId="{DD5DAE60-D04D-474A-9D3F-BB177A8680B0}" srcOrd="0" destOrd="0" presId="urn:microsoft.com/office/officeart/2005/8/layout/hProcess7#1"/>
    <dgm:cxn modelId="{7CB48A73-DE05-450D-92E8-1EC0DAD9ABF8}" type="presOf" srcId="{24C61709-2AD8-C148-B6F8-C79D0B2942FC}" destId="{A3814E9C-0421-ED4B-8C95-D62647822733}" srcOrd="1" destOrd="0" presId="urn:microsoft.com/office/officeart/2005/8/layout/hProcess7#1"/>
    <dgm:cxn modelId="{659C50FC-25FA-4092-8D9C-360358986EE0}" type="presParOf" srcId="{5896D6DD-A3D9-C548-A31F-3C550DA853CF}" destId="{113D55C5-E55A-C44C-AEB3-65667FDDAE2A}" srcOrd="0" destOrd="0" presId="urn:microsoft.com/office/officeart/2005/8/layout/hProcess7#1"/>
    <dgm:cxn modelId="{6710AF02-71E7-462F-B45B-DB316BB25282}" type="presParOf" srcId="{113D55C5-E55A-C44C-AEB3-65667FDDAE2A}" destId="{DD5DAE60-D04D-474A-9D3F-BB177A8680B0}" srcOrd="0" destOrd="0" presId="urn:microsoft.com/office/officeart/2005/8/layout/hProcess7#1"/>
    <dgm:cxn modelId="{28093C68-4DD0-4F87-A9D8-AF75EB9A081C}" type="presParOf" srcId="{113D55C5-E55A-C44C-AEB3-65667FDDAE2A}" destId="{27F5A0FC-6B22-804A-87E9-604BE561070E}" srcOrd="1" destOrd="0" presId="urn:microsoft.com/office/officeart/2005/8/layout/hProcess7#1"/>
    <dgm:cxn modelId="{ECB3EDE5-FC5F-4038-ADA2-79452F4E2833}" type="presParOf" srcId="{113D55C5-E55A-C44C-AEB3-65667FDDAE2A}" destId="{70E94DB5-3819-6742-9FFE-A9EA30607C14}" srcOrd="2" destOrd="0" presId="urn:microsoft.com/office/officeart/2005/8/layout/hProcess7#1"/>
    <dgm:cxn modelId="{5C7D2634-1111-426B-BA67-4B33FDEA78D4}" type="presParOf" srcId="{5896D6DD-A3D9-C548-A31F-3C550DA853CF}" destId="{9D217A9D-6B86-B440-BB90-BC05345CFFF6}" srcOrd="1" destOrd="0" presId="urn:microsoft.com/office/officeart/2005/8/layout/hProcess7#1"/>
    <dgm:cxn modelId="{F09664D0-C90F-4394-93BC-F3CF84B9EBDD}" type="presParOf" srcId="{5896D6DD-A3D9-C548-A31F-3C550DA853CF}" destId="{C78F228E-0FFD-0F4B-840D-F5FE4F715554}" srcOrd="2" destOrd="0" presId="urn:microsoft.com/office/officeart/2005/8/layout/hProcess7#1"/>
    <dgm:cxn modelId="{8C43CD3E-0194-4951-A4EF-326FCE18BB6A}" type="presParOf" srcId="{C78F228E-0FFD-0F4B-840D-F5FE4F715554}" destId="{A796B751-29CE-9542-ACF6-E0642277C487}" srcOrd="0" destOrd="0" presId="urn:microsoft.com/office/officeart/2005/8/layout/hProcess7#1"/>
    <dgm:cxn modelId="{FDDC2C2C-588D-4E80-8A40-4B22CEE5918C}" type="presParOf" srcId="{C78F228E-0FFD-0F4B-840D-F5FE4F715554}" destId="{6C18F8F1-6652-1A45-B357-E866C6E14853}" srcOrd="1" destOrd="0" presId="urn:microsoft.com/office/officeart/2005/8/layout/hProcess7#1"/>
    <dgm:cxn modelId="{3F489649-5B3F-4BB6-9A94-02B6406B2444}" type="presParOf" srcId="{C78F228E-0FFD-0F4B-840D-F5FE4F715554}" destId="{33984AE0-27CE-F34B-BD6A-1D2FCB7F4475}" srcOrd="2" destOrd="0" presId="urn:microsoft.com/office/officeart/2005/8/layout/hProcess7#1"/>
    <dgm:cxn modelId="{EF923B56-42A5-40A4-B0F8-65CAE50DE2DA}" type="presParOf" srcId="{5896D6DD-A3D9-C548-A31F-3C550DA853CF}" destId="{194DAA45-7207-D34D-9143-4D47BE4FDAE3}" srcOrd="3" destOrd="0" presId="urn:microsoft.com/office/officeart/2005/8/layout/hProcess7#1"/>
    <dgm:cxn modelId="{8126AC39-95BE-4BA5-B99D-CE609708CEF5}" type="presParOf" srcId="{5896D6DD-A3D9-C548-A31F-3C550DA853CF}" destId="{787FE521-9E25-B246-A1C6-61E51BFE02F0}" srcOrd="4" destOrd="0" presId="urn:microsoft.com/office/officeart/2005/8/layout/hProcess7#1"/>
    <dgm:cxn modelId="{C04C8635-2936-478D-8AAD-611097F48B70}" type="presParOf" srcId="{787FE521-9E25-B246-A1C6-61E51BFE02F0}" destId="{524FE814-2A1A-794E-B6A4-3D060CC33275}" srcOrd="0" destOrd="0" presId="urn:microsoft.com/office/officeart/2005/8/layout/hProcess7#1"/>
    <dgm:cxn modelId="{166CDA5B-3AD0-4ABE-B421-6645C07A6D6D}" type="presParOf" srcId="{787FE521-9E25-B246-A1C6-61E51BFE02F0}" destId="{A3814E9C-0421-ED4B-8C95-D62647822733}" srcOrd="1" destOrd="0" presId="urn:microsoft.com/office/officeart/2005/8/layout/hProcess7#1"/>
    <dgm:cxn modelId="{CA46B2FB-566A-4ED9-B813-A223D42B4817}" type="presParOf" srcId="{787FE521-9E25-B246-A1C6-61E51BFE02F0}" destId="{3438C213-03FA-7549-B65A-E87E44619320}" srcOrd="2" destOrd="0" presId="urn:microsoft.com/office/officeart/2005/8/layout/hProcess7#1"/>
    <dgm:cxn modelId="{32AB0C26-2FEF-45D2-9EAA-6712A4ED8BAD}" type="presParOf" srcId="{5896D6DD-A3D9-C548-A31F-3C550DA853CF}" destId="{D71C1F20-ADDE-0040-8D72-9BCA4628B95A}" srcOrd="5" destOrd="0" presId="urn:microsoft.com/office/officeart/2005/8/layout/hProcess7#1"/>
    <dgm:cxn modelId="{D637A7C0-19F9-42D3-B022-80047A1CAF16}" type="presParOf" srcId="{5896D6DD-A3D9-C548-A31F-3C550DA853CF}" destId="{7689CE7B-393D-804F-BEEA-A438A447FF0E}" srcOrd="6" destOrd="0" presId="urn:microsoft.com/office/officeart/2005/8/layout/hProcess7#1"/>
    <dgm:cxn modelId="{0D298FD6-B6DB-4DCA-B76E-A9662E34B42E}" type="presParOf" srcId="{7689CE7B-393D-804F-BEEA-A438A447FF0E}" destId="{D8EFD524-7A63-4D40-89F6-50EF5E09BCB6}" srcOrd="0" destOrd="0" presId="urn:microsoft.com/office/officeart/2005/8/layout/hProcess7#1"/>
    <dgm:cxn modelId="{17984FAF-0299-4B35-AAEF-D81067565D21}" type="presParOf" srcId="{7689CE7B-393D-804F-BEEA-A438A447FF0E}" destId="{A5918681-133C-3B47-A336-3842D031856D}" srcOrd="1" destOrd="0" presId="urn:microsoft.com/office/officeart/2005/8/layout/hProcess7#1"/>
    <dgm:cxn modelId="{01C0A191-803C-424F-B51F-C3F23F6BA3ED}" type="presParOf" srcId="{7689CE7B-393D-804F-BEEA-A438A447FF0E}" destId="{6117F20E-1E57-C649-A5AA-5A27EE9E8264}" srcOrd="2" destOrd="0" presId="urn:microsoft.com/office/officeart/2005/8/layout/hProcess7#1"/>
    <dgm:cxn modelId="{A8C9496A-D3A8-4F7A-BFE8-88548966057B}" type="presParOf" srcId="{5896D6DD-A3D9-C548-A31F-3C550DA853CF}" destId="{BA98B491-0125-2742-A99A-33031D45356E}" srcOrd="7" destOrd="0" presId="urn:microsoft.com/office/officeart/2005/8/layout/hProcess7#1"/>
    <dgm:cxn modelId="{AC7B1CE3-0A18-4775-9402-89C2CDB77D41}" type="presParOf" srcId="{5896D6DD-A3D9-C548-A31F-3C550DA853CF}" destId="{E65A0FE0-659C-6C42-8393-8FB2AB46F6B2}" srcOrd="8" destOrd="0" presId="urn:microsoft.com/office/officeart/2005/8/layout/hProcess7#1"/>
    <dgm:cxn modelId="{537281BB-476C-45FE-9548-E93FA4D878E9}" type="presParOf" srcId="{E65A0FE0-659C-6C42-8393-8FB2AB46F6B2}" destId="{F99B2E1C-3038-CB41-9E53-9416C9D7FE9E}" srcOrd="0" destOrd="0" presId="urn:microsoft.com/office/officeart/2005/8/layout/hProcess7#1"/>
    <dgm:cxn modelId="{B30C7F7B-07D6-4CBF-9DE3-7FF77014D658}" type="presParOf" srcId="{E65A0FE0-659C-6C42-8393-8FB2AB46F6B2}" destId="{CE2C8730-FCB5-9948-868E-967240873242}" srcOrd="1" destOrd="0" presId="urn:microsoft.com/office/officeart/2005/8/layout/hProcess7#1"/>
    <dgm:cxn modelId="{04771C12-1818-4FD1-9616-0C4867927DD4}" type="presParOf" srcId="{E65A0FE0-659C-6C42-8393-8FB2AB46F6B2}" destId="{BC765809-C122-0C40-995C-139D8261EBAE}" srcOrd="2" destOrd="0" presId="urn:microsoft.com/office/officeart/2005/8/layout/hProcess7#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111D7D-784B-E54F-851F-AF2C235CCF1F}" type="doc">
      <dgm:prSet loTypeId="urn:microsoft.com/office/officeart/2005/8/layout/vList3" loCatId="list" qsTypeId="urn:microsoft.com/office/officeart/2005/8/quickstyle/simple4" qsCatId="simple" csTypeId="urn:microsoft.com/office/officeart/2005/8/colors/accent2_2" csCatId="accent2" phldr="1"/>
      <dgm:spPr/>
    </dgm:pt>
    <dgm:pt modelId="{3016C8BF-B8F7-AE49-9C96-BB1E659D9A92}">
      <dgm:prSet phldrT="[Text]"/>
      <dgm:spPr/>
      <dgm:t>
        <a:bodyPr/>
        <a:lstStyle/>
        <a:p>
          <a:r>
            <a:rPr lang="de-DE" dirty="0" err="1">
              <a:latin typeface="Calibri Light" panose="020F0302020204030204" pitchFamily="34" charset="0"/>
            </a:rPr>
            <a:t>Phyisches</a:t>
          </a:r>
          <a:r>
            <a:rPr lang="de-DE" dirty="0">
              <a:latin typeface="Calibri Light" panose="020F0302020204030204" pitchFamily="34" charset="0"/>
            </a:rPr>
            <a:t> </a:t>
          </a:r>
          <a:r>
            <a:rPr lang="de-DE" dirty="0" err="1">
              <a:latin typeface="Calibri Light" panose="020F0302020204030204" pitchFamily="34" charset="0"/>
            </a:rPr>
            <a:t>Cash-Pooling</a:t>
          </a:r>
          <a:r>
            <a:rPr lang="de-DE" dirty="0">
              <a:latin typeface="Calibri Light" panose="020F0302020204030204" pitchFamily="34" charset="0"/>
            </a:rPr>
            <a:t> („Cash </a:t>
          </a:r>
          <a:r>
            <a:rPr lang="de-DE" dirty="0" err="1">
              <a:latin typeface="Calibri Light" panose="020F0302020204030204" pitchFamily="34" charset="0"/>
            </a:rPr>
            <a:t>Concentration</a:t>
          </a:r>
          <a:r>
            <a:rPr lang="de-DE" dirty="0">
              <a:latin typeface="Calibri Light" panose="020F0302020204030204" pitchFamily="34" charset="0"/>
            </a:rPr>
            <a:t>“)</a:t>
          </a:r>
        </a:p>
      </dgm:t>
    </dgm:pt>
    <dgm:pt modelId="{51C1A8DB-EBDA-7C47-9E3B-7E5975E140D2}" type="parTrans" cxnId="{64D2A3DA-1A6E-104D-A744-C8EB0D03F093}">
      <dgm:prSet/>
      <dgm:spPr/>
      <dgm:t>
        <a:bodyPr/>
        <a:lstStyle/>
        <a:p>
          <a:endParaRPr lang="de-DE"/>
        </a:p>
      </dgm:t>
    </dgm:pt>
    <dgm:pt modelId="{CBE937ED-5D92-EB49-96F3-420442CEEB69}" type="sibTrans" cxnId="{64D2A3DA-1A6E-104D-A744-C8EB0D03F093}">
      <dgm:prSet/>
      <dgm:spPr/>
      <dgm:t>
        <a:bodyPr/>
        <a:lstStyle/>
        <a:p>
          <a:endParaRPr lang="de-DE"/>
        </a:p>
      </dgm:t>
    </dgm:pt>
    <dgm:pt modelId="{0AB266C4-F24A-2F4D-AD87-85847E5C7735}">
      <dgm:prSet phldrT="[Text]"/>
      <dgm:spPr/>
      <dgm:t>
        <a:bodyPr/>
        <a:lstStyle/>
        <a:p>
          <a:r>
            <a:rPr lang="de-DE" dirty="0">
              <a:latin typeface="Calibri Light" panose="020F0302020204030204" pitchFamily="34" charset="0"/>
            </a:rPr>
            <a:t>Virtuelles </a:t>
          </a:r>
          <a:r>
            <a:rPr lang="de-DE" dirty="0" err="1">
              <a:latin typeface="Calibri Light" panose="020F0302020204030204" pitchFamily="34" charset="0"/>
            </a:rPr>
            <a:t>Cash-Pooling</a:t>
          </a:r>
          <a:r>
            <a:rPr lang="de-DE" dirty="0">
              <a:latin typeface="Calibri Light" panose="020F0302020204030204" pitchFamily="34" charset="0"/>
            </a:rPr>
            <a:t> („</a:t>
          </a:r>
          <a:r>
            <a:rPr lang="de-DE" dirty="0" err="1">
              <a:latin typeface="Calibri Light" panose="020F0302020204030204" pitchFamily="34" charset="0"/>
            </a:rPr>
            <a:t>Notional</a:t>
          </a:r>
          <a:r>
            <a:rPr lang="de-DE" dirty="0">
              <a:latin typeface="Calibri Light" panose="020F0302020204030204" pitchFamily="34" charset="0"/>
            </a:rPr>
            <a:t> Cash </a:t>
          </a:r>
          <a:r>
            <a:rPr lang="de-DE" dirty="0" err="1">
              <a:latin typeface="Calibri Light" panose="020F0302020204030204" pitchFamily="34" charset="0"/>
            </a:rPr>
            <a:t>Pooling</a:t>
          </a:r>
          <a:r>
            <a:rPr lang="de-DE" dirty="0">
              <a:latin typeface="Calibri Light" panose="020F0302020204030204" pitchFamily="34" charset="0"/>
            </a:rPr>
            <a:t>“)</a:t>
          </a:r>
        </a:p>
      </dgm:t>
    </dgm:pt>
    <dgm:pt modelId="{8F229785-FDDC-5A48-9EA2-22CD56A26C10}" type="parTrans" cxnId="{A4366759-D1ED-6144-A08F-6C47243F748C}">
      <dgm:prSet/>
      <dgm:spPr/>
      <dgm:t>
        <a:bodyPr/>
        <a:lstStyle/>
        <a:p>
          <a:endParaRPr lang="de-DE"/>
        </a:p>
      </dgm:t>
    </dgm:pt>
    <dgm:pt modelId="{B07E7B28-8639-924C-82B8-AAEA21FD5134}" type="sibTrans" cxnId="{A4366759-D1ED-6144-A08F-6C47243F748C}">
      <dgm:prSet/>
      <dgm:spPr/>
      <dgm:t>
        <a:bodyPr/>
        <a:lstStyle/>
        <a:p>
          <a:endParaRPr lang="de-DE"/>
        </a:p>
      </dgm:t>
    </dgm:pt>
    <dgm:pt modelId="{75907EBD-89AF-F247-8BA9-14AA0D969E04}">
      <dgm:prSet phldrT="[Text]"/>
      <dgm:spPr/>
      <dgm:t>
        <a:bodyPr/>
        <a:lstStyle/>
        <a:p>
          <a:r>
            <a:rPr lang="de-DE" dirty="0" err="1">
              <a:latin typeface="Calibri Light" panose="020F0302020204030204" pitchFamily="34" charset="0"/>
            </a:rPr>
            <a:t>Netting/Clearing</a:t>
          </a:r>
          <a:r>
            <a:rPr lang="de-DE" dirty="0">
              <a:latin typeface="Calibri Light" panose="020F0302020204030204" pitchFamily="34" charset="0"/>
            </a:rPr>
            <a:t> (kein Cash </a:t>
          </a:r>
          <a:r>
            <a:rPr lang="de-DE" dirty="0" err="1">
              <a:latin typeface="Calibri Light" panose="020F0302020204030204" pitchFamily="34" charset="0"/>
            </a:rPr>
            <a:t>Pooling</a:t>
          </a:r>
          <a:r>
            <a:rPr lang="de-DE" dirty="0">
              <a:latin typeface="Calibri Light" panose="020F0302020204030204" pitchFamily="34" charset="0"/>
            </a:rPr>
            <a:t> </a:t>
          </a:r>
          <a:r>
            <a:rPr lang="de-DE" dirty="0" err="1">
              <a:latin typeface="Calibri Light" panose="020F0302020204030204" pitchFamily="34" charset="0"/>
            </a:rPr>
            <a:t>i.e.S</a:t>
          </a:r>
          <a:r>
            <a:rPr lang="de-DE" dirty="0">
              <a:latin typeface="Calibri Light" panose="020F0302020204030204" pitchFamily="34" charset="0"/>
            </a:rPr>
            <a:t>.)</a:t>
          </a:r>
        </a:p>
      </dgm:t>
    </dgm:pt>
    <dgm:pt modelId="{A7464C11-CBAF-9842-A4CC-3DE8D640D914}" type="parTrans" cxnId="{375C61AF-91D5-C74A-BB17-3FBFEBBA1387}">
      <dgm:prSet/>
      <dgm:spPr/>
      <dgm:t>
        <a:bodyPr/>
        <a:lstStyle/>
        <a:p>
          <a:endParaRPr lang="de-DE"/>
        </a:p>
      </dgm:t>
    </dgm:pt>
    <dgm:pt modelId="{232D9378-D630-A144-AEA0-713E41C20C5B}" type="sibTrans" cxnId="{375C61AF-91D5-C74A-BB17-3FBFEBBA1387}">
      <dgm:prSet/>
      <dgm:spPr/>
      <dgm:t>
        <a:bodyPr/>
        <a:lstStyle/>
        <a:p>
          <a:endParaRPr lang="de-DE"/>
        </a:p>
      </dgm:t>
    </dgm:pt>
    <dgm:pt modelId="{12BD64C3-60AC-334A-88FA-9FC100A9DD2F}" type="pres">
      <dgm:prSet presAssocID="{19111D7D-784B-E54F-851F-AF2C235CCF1F}" presName="linearFlow" presStyleCnt="0">
        <dgm:presLayoutVars>
          <dgm:dir/>
          <dgm:resizeHandles val="exact"/>
        </dgm:presLayoutVars>
      </dgm:prSet>
      <dgm:spPr/>
    </dgm:pt>
    <dgm:pt modelId="{E9AF6E08-C96B-9D4A-B02D-8DFDA9091858}" type="pres">
      <dgm:prSet presAssocID="{3016C8BF-B8F7-AE49-9C96-BB1E659D9A92}" presName="composite" presStyleCnt="0"/>
      <dgm:spPr/>
    </dgm:pt>
    <dgm:pt modelId="{11D9895A-E82F-8843-BBD2-DABC89B4DA66}" type="pres">
      <dgm:prSet presAssocID="{3016C8BF-B8F7-AE49-9C96-BB1E659D9A92}" presName="imgShp" presStyleLbl="fgImgPlace1" presStyleIdx="0" presStyleCnt="3"/>
      <dgm:spPr/>
    </dgm:pt>
    <dgm:pt modelId="{753966B0-25DB-D047-B26D-FCF9252492B8}" type="pres">
      <dgm:prSet presAssocID="{3016C8BF-B8F7-AE49-9C96-BB1E659D9A92}" presName="txShp" presStyleLbl="node1" presStyleIdx="0" presStyleCnt="3">
        <dgm:presLayoutVars>
          <dgm:bulletEnabled val="1"/>
        </dgm:presLayoutVars>
      </dgm:prSet>
      <dgm:spPr/>
      <dgm:t>
        <a:bodyPr/>
        <a:lstStyle/>
        <a:p>
          <a:endParaRPr lang="de-DE"/>
        </a:p>
      </dgm:t>
    </dgm:pt>
    <dgm:pt modelId="{8103B6A7-C332-2944-AFBB-5B40075229C0}" type="pres">
      <dgm:prSet presAssocID="{CBE937ED-5D92-EB49-96F3-420442CEEB69}" presName="spacing" presStyleCnt="0"/>
      <dgm:spPr/>
    </dgm:pt>
    <dgm:pt modelId="{C1203114-A436-7C49-9A9D-A22918748071}" type="pres">
      <dgm:prSet presAssocID="{0AB266C4-F24A-2F4D-AD87-85847E5C7735}" presName="composite" presStyleCnt="0"/>
      <dgm:spPr/>
    </dgm:pt>
    <dgm:pt modelId="{FE6ECED3-9C4F-F84F-B040-96830EBDFB90}" type="pres">
      <dgm:prSet presAssocID="{0AB266C4-F24A-2F4D-AD87-85847E5C7735}" presName="imgShp" presStyleLbl="fgImgPlace1" presStyleIdx="1" presStyleCnt="3"/>
      <dgm:spPr/>
    </dgm:pt>
    <dgm:pt modelId="{C95FC8C5-2CCE-1D46-97EA-6F50E397CE4A}" type="pres">
      <dgm:prSet presAssocID="{0AB266C4-F24A-2F4D-AD87-85847E5C7735}" presName="txShp" presStyleLbl="node1" presStyleIdx="1" presStyleCnt="3">
        <dgm:presLayoutVars>
          <dgm:bulletEnabled val="1"/>
        </dgm:presLayoutVars>
      </dgm:prSet>
      <dgm:spPr/>
      <dgm:t>
        <a:bodyPr/>
        <a:lstStyle/>
        <a:p>
          <a:endParaRPr lang="de-DE"/>
        </a:p>
      </dgm:t>
    </dgm:pt>
    <dgm:pt modelId="{4E6743C9-E4D2-B244-9828-AC5E08A15EA6}" type="pres">
      <dgm:prSet presAssocID="{B07E7B28-8639-924C-82B8-AAEA21FD5134}" presName="spacing" presStyleCnt="0"/>
      <dgm:spPr/>
    </dgm:pt>
    <dgm:pt modelId="{EB4DAB1E-763E-7444-AC2D-4A008FA56A04}" type="pres">
      <dgm:prSet presAssocID="{75907EBD-89AF-F247-8BA9-14AA0D969E04}" presName="composite" presStyleCnt="0"/>
      <dgm:spPr/>
    </dgm:pt>
    <dgm:pt modelId="{D977A661-5146-5249-BAD2-148ACEA8096A}" type="pres">
      <dgm:prSet presAssocID="{75907EBD-89AF-F247-8BA9-14AA0D969E04}" presName="imgShp" presStyleLbl="fgImgPlace1" presStyleIdx="2" presStyleCnt="3"/>
      <dgm:spPr/>
    </dgm:pt>
    <dgm:pt modelId="{D9E8CC3A-6D85-CE42-B3AB-BE9DCB9A2790}" type="pres">
      <dgm:prSet presAssocID="{75907EBD-89AF-F247-8BA9-14AA0D969E04}" presName="txShp" presStyleLbl="node1" presStyleIdx="2" presStyleCnt="3">
        <dgm:presLayoutVars>
          <dgm:bulletEnabled val="1"/>
        </dgm:presLayoutVars>
      </dgm:prSet>
      <dgm:spPr/>
      <dgm:t>
        <a:bodyPr/>
        <a:lstStyle/>
        <a:p>
          <a:endParaRPr lang="de-DE"/>
        </a:p>
      </dgm:t>
    </dgm:pt>
  </dgm:ptLst>
  <dgm:cxnLst>
    <dgm:cxn modelId="{49626F21-C6F2-4278-B7AB-E1A82217117B}" type="presOf" srcId="{0AB266C4-F24A-2F4D-AD87-85847E5C7735}" destId="{C95FC8C5-2CCE-1D46-97EA-6F50E397CE4A}" srcOrd="0" destOrd="0" presId="urn:microsoft.com/office/officeart/2005/8/layout/vList3"/>
    <dgm:cxn modelId="{05B6F751-2E84-4B83-AC22-A593DEF11A47}" type="presOf" srcId="{75907EBD-89AF-F247-8BA9-14AA0D969E04}" destId="{D9E8CC3A-6D85-CE42-B3AB-BE9DCB9A2790}" srcOrd="0" destOrd="0" presId="urn:microsoft.com/office/officeart/2005/8/layout/vList3"/>
    <dgm:cxn modelId="{64D2A3DA-1A6E-104D-A744-C8EB0D03F093}" srcId="{19111D7D-784B-E54F-851F-AF2C235CCF1F}" destId="{3016C8BF-B8F7-AE49-9C96-BB1E659D9A92}" srcOrd="0" destOrd="0" parTransId="{51C1A8DB-EBDA-7C47-9E3B-7E5975E140D2}" sibTransId="{CBE937ED-5D92-EB49-96F3-420442CEEB69}"/>
    <dgm:cxn modelId="{07F9251A-3C3F-4738-B285-FF7156A194DE}" type="presOf" srcId="{3016C8BF-B8F7-AE49-9C96-BB1E659D9A92}" destId="{753966B0-25DB-D047-B26D-FCF9252492B8}" srcOrd="0" destOrd="0" presId="urn:microsoft.com/office/officeart/2005/8/layout/vList3"/>
    <dgm:cxn modelId="{A4366759-D1ED-6144-A08F-6C47243F748C}" srcId="{19111D7D-784B-E54F-851F-AF2C235CCF1F}" destId="{0AB266C4-F24A-2F4D-AD87-85847E5C7735}" srcOrd="1" destOrd="0" parTransId="{8F229785-FDDC-5A48-9EA2-22CD56A26C10}" sibTransId="{B07E7B28-8639-924C-82B8-AAEA21FD5134}"/>
    <dgm:cxn modelId="{375C61AF-91D5-C74A-BB17-3FBFEBBA1387}" srcId="{19111D7D-784B-E54F-851F-AF2C235CCF1F}" destId="{75907EBD-89AF-F247-8BA9-14AA0D969E04}" srcOrd="2" destOrd="0" parTransId="{A7464C11-CBAF-9842-A4CC-3DE8D640D914}" sibTransId="{232D9378-D630-A144-AEA0-713E41C20C5B}"/>
    <dgm:cxn modelId="{84E5C1DC-C663-4CE1-B865-C8C5ABAF50AA}" type="presOf" srcId="{19111D7D-784B-E54F-851F-AF2C235CCF1F}" destId="{12BD64C3-60AC-334A-88FA-9FC100A9DD2F}" srcOrd="0" destOrd="0" presId="urn:microsoft.com/office/officeart/2005/8/layout/vList3"/>
    <dgm:cxn modelId="{B4CCE602-EBEA-404F-9A06-6D1B71F7CA56}" type="presParOf" srcId="{12BD64C3-60AC-334A-88FA-9FC100A9DD2F}" destId="{E9AF6E08-C96B-9D4A-B02D-8DFDA9091858}" srcOrd="0" destOrd="0" presId="urn:microsoft.com/office/officeart/2005/8/layout/vList3"/>
    <dgm:cxn modelId="{8F730D15-3379-4BEB-8D44-F274BAA5DF14}" type="presParOf" srcId="{E9AF6E08-C96B-9D4A-B02D-8DFDA9091858}" destId="{11D9895A-E82F-8843-BBD2-DABC89B4DA66}" srcOrd="0" destOrd="0" presId="urn:microsoft.com/office/officeart/2005/8/layout/vList3"/>
    <dgm:cxn modelId="{6B71B35C-5C78-4F8B-B917-7C8BDCBE5F9C}" type="presParOf" srcId="{E9AF6E08-C96B-9D4A-B02D-8DFDA9091858}" destId="{753966B0-25DB-D047-B26D-FCF9252492B8}" srcOrd="1" destOrd="0" presId="urn:microsoft.com/office/officeart/2005/8/layout/vList3"/>
    <dgm:cxn modelId="{E94ADAFA-2CD4-4632-B345-B8155B0C2698}" type="presParOf" srcId="{12BD64C3-60AC-334A-88FA-9FC100A9DD2F}" destId="{8103B6A7-C332-2944-AFBB-5B40075229C0}" srcOrd="1" destOrd="0" presId="urn:microsoft.com/office/officeart/2005/8/layout/vList3"/>
    <dgm:cxn modelId="{496378C0-69B3-43BA-881A-5A8D830F71A4}" type="presParOf" srcId="{12BD64C3-60AC-334A-88FA-9FC100A9DD2F}" destId="{C1203114-A436-7C49-9A9D-A22918748071}" srcOrd="2" destOrd="0" presId="urn:microsoft.com/office/officeart/2005/8/layout/vList3"/>
    <dgm:cxn modelId="{EF25052D-0FE2-41D5-B1DB-C4247B3B35CA}" type="presParOf" srcId="{C1203114-A436-7C49-9A9D-A22918748071}" destId="{FE6ECED3-9C4F-F84F-B040-96830EBDFB90}" srcOrd="0" destOrd="0" presId="urn:microsoft.com/office/officeart/2005/8/layout/vList3"/>
    <dgm:cxn modelId="{4C70EDD9-A6DB-4C48-94AD-6DAED9FE6278}" type="presParOf" srcId="{C1203114-A436-7C49-9A9D-A22918748071}" destId="{C95FC8C5-2CCE-1D46-97EA-6F50E397CE4A}" srcOrd="1" destOrd="0" presId="urn:microsoft.com/office/officeart/2005/8/layout/vList3"/>
    <dgm:cxn modelId="{46B60A52-E1CD-421F-AD73-C68E9995F5D5}" type="presParOf" srcId="{12BD64C3-60AC-334A-88FA-9FC100A9DD2F}" destId="{4E6743C9-E4D2-B244-9828-AC5E08A15EA6}" srcOrd="3" destOrd="0" presId="urn:microsoft.com/office/officeart/2005/8/layout/vList3"/>
    <dgm:cxn modelId="{CFE78503-7775-4E5B-AAFE-F2B60B36C377}" type="presParOf" srcId="{12BD64C3-60AC-334A-88FA-9FC100A9DD2F}" destId="{EB4DAB1E-763E-7444-AC2D-4A008FA56A04}" srcOrd="4" destOrd="0" presId="urn:microsoft.com/office/officeart/2005/8/layout/vList3"/>
    <dgm:cxn modelId="{B1319A54-5118-4819-B449-2A440CAE0FB2}" type="presParOf" srcId="{EB4DAB1E-763E-7444-AC2D-4A008FA56A04}" destId="{D977A661-5146-5249-BAD2-148ACEA8096A}" srcOrd="0" destOrd="0" presId="urn:microsoft.com/office/officeart/2005/8/layout/vList3"/>
    <dgm:cxn modelId="{833B4EE2-BB54-4855-946C-6457940A122D}" type="presParOf" srcId="{EB4DAB1E-763E-7444-AC2D-4A008FA56A04}" destId="{D9E8CC3A-6D85-CE42-B3AB-BE9DCB9A279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C718B1-5ED9-2E4A-B07F-6C0A90636556}"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D51C4A1A-E496-4849-98F0-BA0C94350F11}">
      <dgm:prSet phldrT="[Text]"/>
      <dgm:spPr/>
      <dgm:t>
        <a:bodyPr/>
        <a:lstStyle/>
        <a:p>
          <a:r>
            <a:rPr lang="de-DE" dirty="0">
              <a:latin typeface="Arial" panose="020B0604020202020204" pitchFamily="34" charset="0"/>
              <a:cs typeface="Arial" panose="020B0604020202020204" pitchFamily="34" charset="0"/>
            </a:rPr>
            <a:t>Kapitalaufbringung (§§ 8, 19 </a:t>
          </a:r>
          <a:r>
            <a:rPr lang="de-DE" dirty="0" err="1">
              <a:latin typeface="Arial" panose="020B0604020202020204" pitchFamily="34" charset="0"/>
              <a:cs typeface="Arial" panose="020B0604020202020204" pitchFamily="34" charset="0"/>
            </a:rPr>
            <a:t>GmbHG</a:t>
          </a:r>
          <a:r>
            <a:rPr lang="de-DE" dirty="0">
              <a:latin typeface="Arial" panose="020B0604020202020204" pitchFamily="34" charset="0"/>
              <a:cs typeface="Arial" panose="020B0604020202020204" pitchFamily="34" charset="0"/>
            </a:rPr>
            <a:t>)</a:t>
          </a:r>
        </a:p>
      </dgm:t>
    </dgm:pt>
    <dgm:pt modelId="{0D5A13C7-7684-644A-AB38-A0782B791C05}" type="parTrans" cxnId="{BBF5B7FE-B19C-A748-A627-6E65359A6003}">
      <dgm:prSet/>
      <dgm:spPr/>
      <dgm:t>
        <a:bodyPr/>
        <a:lstStyle/>
        <a:p>
          <a:endParaRPr lang="de-DE"/>
        </a:p>
      </dgm:t>
    </dgm:pt>
    <dgm:pt modelId="{9300DAA6-B673-1F4E-A8CF-998449760AB6}" type="sibTrans" cxnId="{BBF5B7FE-B19C-A748-A627-6E65359A6003}">
      <dgm:prSet/>
      <dgm:spPr/>
      <dgm:t>
        <a:bodyPr/>
        <a:lstStyle/>
        <a:p>
          <a:endParaRPr lang="de-DE"/>
        </a:p>
      </dgm:t>
    </dgm:pt>
    <dgm:pt modelId="{49C2BF22-B6C1-2444-B7EA-2B1A548A9A0E}">
      <dgm:prSet phldrT="[Text]"/>
      <dgm:spPr/>
      <dgm:t>
        <a:bodyPr/>
        <a:lstStyle/>
        <a:p>
          <a:r>
            <a:rPr lang="de-DE" dirty="0">
              <a:latin typeface="Arial" panose="020B0604020202020204" pitchFamily="34" charset="0"/>
              <a:cs typeface="Arial" panose="020B0604020202020204" pitchFamily="34" charset="0"/>
            </a:rPr>
            <a:t>Kapitalerhaltung (§§ 30 f. </a:t>
          </a:r>
          <a:r>
            <a:rPr lang="de-DE" dirty="0" err="1">
              <a:latin typeface="Arial" panose="020B0604020202020204" pitchFamily="34" charset="0"/>
              <a:cs typeface="Arial" panose="020B0604020202020204" pitchFamily="34" charset="0"/>
            </a:rPr>
            <a:t>GmbHG</a:t>
          </a:r>
          <a:r>
            <a:rPr lang="de-DE" dirty="0">
              <a:latin typeface="Arial" panose="020B0604020202020204" pitchFamily="34" charset="0"/>
              <a:cs typeface="Arial" panose="020B0604020202020204" pitchFamily="34" charset="0"/>
            </a:rPr>
            <a:t>)</a:t>
          </a:r>
        </a:p>
      </dgm:t>
    </dgm:pt>
    <dgm:pt modelId="{F1589AB0-1305-F542-8552-34C5DDFBDF13}" type="parTrans" cxnId="{46D70ED3-127C-FA42-BD7E-1FA1CFDDDE7E}">
      <dgm:prSet/>
      <dgm:spPr/>
      <dgm:t>
        <a:bodyPr/>
        <a:lstStyle/>
        <a:p>
          <a:endParaRPr lang="de-DE"/>
        </a:p>
      </dgm:t>
    </dgm:pt>
    <dgm:pt modelId="{75A7002A-BD08-3A43-9F89-57DC819033CB}" type="sibTrans" cxnId="{46D70ED3-127C-FA42-BD7E-1FA1CFDDDE7E}">
      <dgm:prSet/>
      <dgm:spPr/>
      <dgm:t>
        <a:bodyPr/>
        <a:lstStyle/>
        <a:p>
          <a:endParaRPr lang="de-DE"/>
        </a:p>
      </dgm:t>
    </dgm:pt>
    <dgm:pt modelId="{62ED6567-93F3-EF4F-B244-A48247399F13}">
      <dgm:prSet phldrT="[Text]"/>
      <dgm:spPr/>
      <dgm:t>
        <a:bodyPr/>
        <a:lstStyle/>
        <a:p>
          <a:r>
            <a:rPr lang="de-DE" dirty="0">
              <a:latin typeface="+mn-lt"/>
            </a:rPr>
            <a:t>Insolvenz (§§ 17 ff. </a:t>
          </a:r>
          <a:r>
            <a:rPr lang="de-DE" dirty="0" err="1">
              <a:latin typeface="+mn-lt"/>
            </a:rPr>
            <a:t>InsO</a:t>
          </a:r>
          <a:r>
            <a:rPr lang="de-DE" dirty="0">
              <a:latin typeface="+mn-lt"/>
            </a:rPr>
            <a:t>)</a:t>
          </a:r>
        </a:p>
      </dgm:t>
    </dgm:pt>
    <dgm:pt modelId="{5C9FB35B-9B71-884B-ADF5-2B39BD2C98CB}" type="parTrans" cxnId="{8C90BA5C-4AFC-BE49-B8E2-686B69EB2D4A}">
      <dgm:prSet/>
      <dgm:spPr/>
      <dgm:t>
        <a:bodyPr/>
        <a:lstStyle/>
        <a:p>
          <a:endParaRPr lang="de-DE"/>
        </a:p>
      </dgm:t>
    </dgm:pt>
    <dgm:pt modelId="{FFA5003A-35B0-2B46-AB4B-6AD61E739DE8}" type="sibTrans" cxnId="{8C90BA5C-4AFC-BE49-B8E2-686B69EB2D4A}">
      <dgm:prSet/>
      <dgm:spPr/>
      <dgm:t>
        <a:bodyPr/>
        <a:lstStyle/>
        <a:p>
          <a:endParaRPr lang="de-DE"/>
        </a:p>
      </dgm:t>
    </dgm:pt>
    <dgm:pt modelId="{AA370F35-FE02-BA4A-AFB1-03811EE87DF6}" type="pres">
      <dgm:prSet presAssocID="{90C718B1-5ED9-2E4A-B07F-6C0A90636556}" presName="linear" presStyleCnt="0">
        <dgm:presLayoutVars>
          <dgm:dir/>
          <dgm:animLvl val="lvl"/>
          <dgm:resizeHandles val="exact"/>
        </dgm:presLayoutVars>
      </dgm:prSet>
      <dgm:spPr/>
      <dgm:t>
        <a:bodyPr/>
        <a:lstStyle/>
        <a:p>
          <a:endParaRPr lang="de-DE"/>
        </a:p>
      </dgm:t>
    </dgm:pt>
    <dgm:pt modelId="{E7D4DFD4-F4D0-954D-B14D-0337F1FE76BE}" type="pres">
      <dgm:prSet presAssocID="{D51C4A1A-E496-4849-98F0-BA0C94350F11}" presName="parentLin" presStyleCnt="0"/>
      <dgm:spPr/>
    </dgm:pt>
    <dgm:pt modelId="{846AF1B2-CC35-C744-BCCC-61C4C3939396}" type="pres">
      <dgm:prSet presAssocID="{D51C4A1A-E496-4849-98F0-BA0C94350F11}" presName="parentLeftMargin" presStyleLbl="node1" presStyleIdx="0" presStyleCnt="3"/>
      <dgm:spPr/>
      <dgm:t>
        <a:bodyPr/>
        <a:lstStyle/>
        <a:p>
          <a:endParaRPr lang="de-DE"/>
        </a:p>
      </dgm:t>
    </dgm:pt>
    <dgm:pt modelId="{FC1936B6-B0A6-F340-A955-4502ACB3408C}" type="pres">
      <dgm:prSet presAssocID="{D51C4A1A-E496-4849-98F0-BA0C94350F11}" presName="parentText" presStyleLbl="node1" presStyleIdx="0" presStyleCnt="3">
        <dgm:presLayoutVars>
          <dgm:chMax val="0"/>
          <dgm:bulletEnabled val="1"/>
        </dgm:presLayoutVars>
      </dgm:prSet>
      <dgm:spPr/>
      <dgm:t>
        <a:bodyPr/>
        <a:lstStyle/>
        <a:p>
          <a:endParaRPr lang="de-DE"/>
        </a:p>
      </dgm:t>
    </dgm:pt>
    <dgm:pt modelId="{4B496705-0F59-2B4E-AE4D-714093AD670E}" type="pres">
      <dgm:prSet presAssocID="{D51C4A1A-E496-4849-98F0-BA0C94350F11}" presName="negativeSpace" presStyleCnt="0"/>
      <dgm:spPr/>
    </dgm:pt>
    <dgm:pt modelId="{2168839E-109E-EF43-9AEC-A5193550BF06}" type="pres">
      <dgm:prSet presAssocID="{D51C4A1A-E496-4849-98F0-BA0C94350F11}" presName="childText" presStyleLbl="conFgAcc1" presStyleIdx="0" presStyleCnt="3">
        <dgm:presLayoutVars>
          <dgm:bulletEnabled val="1"/>
        </dgm:presLayoutVars>
      </dgm:prSet>
      <dgm:spPr/>
    </dgm:pt>
    <dgm:pt modelId="{4EA14CCE-A4DB-514E-8725-E88074F13C6D}" type="pres">
      <dgm:prSet presAssocID="{9300DAA6-B673-1F4E-A8CF-998449760AB6}" presName="spaceBetweenRectangles" presStyleCnt="0"/>
      <dgm:spPr/>
    </dgm:pt>
    <dgm:pt modelId="{8711FCA0-BF35-B640-98F3-4938C7D9334B}" type="pres">
      <dgm:prSet presAssocID="{49C2BF22-B6C1-2444-B7EA-2B1A548A9A0E}" presName="parentLin" presStyleCnt="0"/>
      <dgm:spPr/>
    </dgm:pt>
    <dgm:pt modelId="{55DEEEF8-D4E4-F040-9674-6FA9D9E77A40}" type="pres">
      <dgm:prSet presAssocID="{49C2BF22-B6C1-2444-B7EA-2B1A548A9A0E}" presName="parentLeftMargin" presStyleLbl="node1" presStyleIdx="0" presStyleCnt="3"/>
      <dgm:spPr/>
      <dgm:t>
        <a:bodyPr/>
        <a:lstStyle/>
        <a:p>
          <a:endParaRPr lang="de-DE"/>
        </a:p>
      </dgm:t>
    </dgm:pt>
    <dgm:pt modelId="{1953E071-CF43-3E4C-BF2F-5E98EE515E58}" type="pres">
      <dgm:prSet presAssocID="{49C2BF22-B6C1-2444-B7EA-2B1A548A9A0E}" presName="parentText" presStyleLbl="node1" presStyleIdx="1" presStyleCnt="3">
        <dgm:presLayoutVars>
          <dgm:chMax val="0"/>
          <dgm:bulletEnabled val="1"/>
        </dgm:presLayoutVars>
      </dgm:prSet>
      <dgm:spPr/>
      <dgm:t>
        <a:bodyPr/>
        <a:lstStyle/>
        <a:p>
          <a:endParaRPr lang="de-DE"/>
        </a:p>
      </dgm:t>
    </dgm:pt>
    <dgm:pt modelId="{EC9D0B36-DB01-954E-BE7E-B786357FEF12}" type="pres">
      <dgm:prSet presAssocID="{49C2BF22-B6C1-2444-B7EA-2B1A548A9A0E}" presName="negativeSpace" presStyleCnt="0"/>
      <dgm:spPr/>
    </dgm:pt>
    <dgm:pt modelId="{AC301443-A553-CE44-A288-B2F4ABE00BA8}" type="pres">
      <dgm:prSet presAssocID="{49C2BF22-B6C1-2444-B7EA-2B1A548A9A0E}" presName="childText" presStyleLbl="conFgAcc1" presStyleIdx="1" presStyleCnt="3">
        <dgm:presLayoutVars>
          <dgm:bulletEnabled val="1"/>
        </dgm:presLayoutVars>
      </dgm:prSet>
      <dgm:spPr/>
    </dgm:pt>
    <dgm:pt modelId="{5834B561-E002-B840-8A6A-237000564472}" type="pres">
      <dgm:prSet presAssocID="{75A7002A-BD08-3A43-9F89-57DC819033CB}" presName="spaceBetweenRectangles" presStyleCnt="0"/>
      <dgm:spPr/>
    </dgm:pt>
    <dgm:pt modelId="{B572805E-43F0-C241-B44E-3431BCE546B0}" type="pres">
      <dgm:prSet presAssocID="{62ED6567-93F3-EF4F-B244-A48247399F13}" presName="parentLin" presStyleCnt="0"/>
      <dgm:spPr/>
    </dgm:pt>
    <dgm:pt modelId="{82CFFB05-9CC2-FD48-9A84-BB65455B480A}" type="pres">
      <dgm:prSet presAssocID="{62ED6567-93F3-EF4F-B244-A48247399F13}" presName="parentLeftMargin" presStyleLbl="node1" presStyleIdx="1" presStyleCnt="3"/>
      <dgm:spPr/>
      <dgm:t>
        <a:bodyPr/>
        <a:lstStyle/>
        <a:p>
          <a:endParaRPr lang="de-DE"/>
        </a:p>
      </dgm:t>
    </dgm:pt>
    <dgm:pt modelId="{6D00A760-7713-B342-A062-4B0787B7E1B1}" type="pres">
      <dgm:prSet presAssocID="{62ED6567-93F3-EF4F-B244-A48247399F13}" presName="parentText" presStyleLbl="node1" presStyleIdx="2" presStyleCnt="3">
        <dgm:presLayoutVars>
          <dgm:chMax val="0"/>
          <dgm:bulletEnabled val="1"/>
        </dgm:presLayoutVars>
      </dgm:prSet>
      <dgm:spPr/>
      <dgm:t>
        <a:bodyPr/>
        <a:lstStyle/>
        <a:p>
          <a:endParaRPr lang="de-DE"/>
        </a:p>
      </dgm:t>
    </dgm:pt>
    <dgm:pt modelId="{7E64AF64-B884-FA40-90D6-301EE82DDD4F}" type="pres">
      <dgm:prSet presAssocID="{62ED6567-93F3-EF4F-B244-A48247399F13}" presName="negativeSpace" presStyleCnt="0"/>
      <dgm:spPr/>
    </dgm:pt>
    <dgm:pt modelId="{811B52E4-4243-BC4D-AAEE-41DBABF82EDB}" type="pres">
      <dgm:prSet presAssocID="{62ED6567-93F3-EF4F-B244-A48247399F13}" presName="childText" presStyleLbl="conFgAcc1" presStyleIdx="2" presStyleCnt="3">
        <dgm:presLayoutVars>
          <dgm:bulletEnabled val="1"/>
        </dgm:presLayoutVars>
      </dgm:prSet>
      <dgm:spPr/>
    </dgm:pt>
  </dgm:ptLst>
  <dgm:cxnLst>
    <dgm:cxn modelId="{B10B422E-9C03-4CAC-8863-8A8CDFACB474}" type="presOf" srcId="{49C2BF22-B6C1-2444-B7EA-2B1A548A9A0E}" destId="{55DEEEF8-D4E4-F040-9674-6FA9D9E77A40}" srcOrd="0" destOrd="0" presId="urn:microsoft.com/office/officeart/2005/8/layout/list1"/>
    <dgm:cxn modelId="{46D70ED3-127C-FA42-BD7E-1FA1CFDDDE7E}" srcId="{90C718B1-5ED9-2E4A-B07F-6C0A90636556}" destId="{49C2BF22-B6C1-2444-B7EA-2B1A548A9A0E}" srcOrd="1" destOrd="0" parTransId="{F1589AB0-1305-F542-8552-34C5DDFBDF13}" sibTransId="{75A7002A-BD08-3A43-9F89-57DC819033CB}"/>
    <dgm:cxn modelId="{BBF5B7FE-B19C-A748-A627-6E65359A6003}" srcId="{90C718B1-5ED9-2E4A-B07F-6C0A90636556}" destId="{D51C4A1A-E496-4849-98F0-BA0C94350F11}" srcOrd="0" destOrd="0" parTransId="{0D5A13C7-7684-644A-AB38-A0782B791C05}" sibTransId="{9300DAA6-B673-1F4E-A8CF-998449760AB6}"/>
    <dgm:cxn modelId="{BAF6D85E-F8BA-4EA9-802F-546947A0C851}" type="presOf" srcId="{62ED6567-93F3-EF4F-B244-A48247399F13}" destId="{6D00A760-7713-B342-A062-4B0787B7E1B1}" srcOrd="1" destOrd="0" presId="urn:microsoft.com/office/officeart/2005/8/layout/list1"/>
    <dgm:cxn modelId="{91BD796B-E039-46E1-ADD5-98C50799A0FA}" type="presOf" srcId="{49C2BF22-B6C1-2444-B7EA-2B1A548A9A0E}" destId="{1953E071-CF43-3E4C-BF2F-5E98EE515E58}" srcOrd="1" destOrd="0" presId="urn:microsoft.com/office/officeart/2005/8/layout/list1"/>
    <dgm:cxn modelId="{83D30F7D-733B-4704-9839-B9E1E032818A}" type="presOf" srcId="{62ED6567-93F3-EF4F-B244-A48247399F13}" destId="{82CFFB05-9CC2-FD48-9A84-BB65455B480A}" srcOrd="0" destOrd="0" presId="urn:microsoft.com/office/officeart/2005/8/layout/list1"/>
    <dgm:cxn modelId="{4BBDBA72-9807-4FB6-864E-570FDFFD9590}" type="presOf" srcId="{D51C4A1A-E496-4849-98F0-BA0C94350F11}" destId="{846AF1B2-CC35-C744-BCCC-61C4C3939396}" srcOrd="0" destOrd="0" presId="urn:microsoft.com/office/officeart/2005/8/layout/list1"/>
    <dgm:cxn modelId="{8C90BA5C-4AFC-BE49-B8E2-686B69EB2D4A}" srcId="{90C718B1-5ED9-2E4A-B07F-6C0A90636556}" destId="{62ED6567-93F3-EF4F-B244-A48247399F13}" srcOrd="2" destOrd="0" parTransId="{5C9FB35B-9B71-884B-ADF5-2B39BD2C98CB}" sibTransId="{FFA5003A-35B0-2B46-AB4B-6AD61E739DE8}"/>
    <dgm:cxn modelId="{3F9A160D-9CF9-4F1B-B19F-E51355D2A020}" type="presOf" srcId="{90C718B1-5ED9-2E4A-B07F-6C0A90636556}" destId="{AA370F35-FE02-BA4A-AFB1-03811EE87DF6}" srcOrd="0" destOrd="0" presId="urn:microsoft.com/office/officeart/2005/8/layout/list1"/>
    <dgm:cxn modelId="{16538CA3-C89B-4999-8737-15DCD92FD70E}" type="presOf" srcId="{D51C4A1A-E496-4849-98F0-BA0C94350F11}" destId="{FC1936B6-B0A6-F340-A955-4502ACB3408C}" srcOrd="1" destOrd="0" presId="urn:microsoft.com/office/officeart/2005/8/layout/list1"/>
    <dgm:cxn modelId="{BEBE3273-2898-4624-A290-91FAA6584076}" type="presParOf" srcId="{AA370F35-FE02-BA4A-AFB1-03811EE87DF6}" destId="{E7D4DFD4-F4D0-954D-B14D-0337F1FE76BE}" srcOrd="0" destOrd="0" presId="urn:microsoft.com/office/officeart/2005/8/layout/list1"/>
    <dgm:cxn modelId="{1CA3B0EF-FCF4-4059-BAB5-DB0117AE06C0}" type="presParOf" srcId="{E7D4DFD4-F4D0-954D-B14D-0337F1FE76BE}" destId="{846AF1B2-CC35-C744-BCCC-61C4C3939396}" srcOrd="0" destOrd="0" presId="urn:microsoft.com/office/officeart/2005/8/layout/list1"/>
    <dgm:cxn modelId="{E412FB70-F35F-4B3A-91BE-8B8921863FFD}" type="presParOf" srcId="{E7D4DFD4-F4D0-954D-B14D-0337F1FE76BE}" destId="{FC1936B6-B0A6-F340-A955-4502ACB3408C}" srcOrd="1" destOrd="0" presId="urn:microsoft.com/office/officeart/2005/8/layout/list1"/>
    <dgm:cxn modelId="{4CB1894F-A797-4E47-AE43-22F65F357B10}" type="presParOf" srcId="{AA370F35-FE02-BA4A-AFB1-03811EE87DF6}" destId="{4B496705-0F59-2B4E-AE4D-714093AD670E}" srcOrd="1" destOrd="0" presId="urn:microsoft.com/office/officeart/2005/8/layout/list1"/>
    <dgm:cxn modelId="{82135EA6-ACD0-467A-80C2-A5B5FA5696E1}" type="presParOf" srcId="{AA370F35-FE02-BA4A-AFB1-03811EE87DF6}" destId="{2168839E-109E-EF43-9AEC-A5193550BF06}" srcOrd="2" destOrd="0" presId="urn:microsoft.com/office/officeart/2005/8/layout/list1"/>
    <dgm:cxn modelId="{42AC9994-943F-4B02-84BC-F2139D90B116}" type="presParOf" srcId="{AA370F35-FE02-BA4A-AFB1-03811EE87DF6}" destId="{4EA14CCE-A4DB-514E-8725-E88074F13C6D}" srcOrd="3" destOrd="0" presId="urn:microsoft.com/office/officeart/2005/8/layout/list1"/>
    <dgm:cxn modelId="{6532844C-9F3A-4658-A804-82260DD1C0AA}" type="presParOf" srcId="{AA370F35-FE02-BA4A-AFB1-03811EE87DF6}" destId="{8711FCA0-BF35-B640-98F3-4938C7D9334B}" srcOrd="4" destOrd="0" presId="urn:microsoft.com/office/officeart/2005/8/layout/list1"/>
    <dgm:cxn modelId="{A5FEC73C-CB10-4451-A1BA-A262817B5F86}" type="presParOf" srcId="{8711FCA0-BF35-B640-98F3-4938C7D9334B}" destId="{55DEEEF8-D4E4-F040-9674-6FA9D9E77A40}" srcOrd="0" destOrd="0" presId="urn:microsoft.com/office/officeart/2005/8/layout/list1"/>
    <dgm:cxn modelId="{E6FC4545-FFE0-4BF1-B356-84988A4FF059}" type="presParOf" srcId="{8711FCA0-BF35-B640-98F3-4938C7D9334B}" destId="{1953E071-CF43-3E4C-BF2F-5E98EE515E58}" srcOrd="1" destOrd="0" presId="urn:microsoft.com/office/officeart/2005/8/layout/list1"/>
    <dgm:cxn modelId="{870B7110-D7F2-4E95-A73A-708C96F8912A}" type="presParOf" srcId="{AA370F35-FE02-BA4A-AFB1-03811EE87DF6}" destId="{EC9D0B36-DB01-954E-BE7E-B786357FEF12}" srcOrd="5" destOrd="0" presId="urn:microsoft.com/office/officeart/2005/8/layout/list1"/>
    <dgm:cxn modelId="{AB818326-6159-4559-86CC-1C5054BF83D5}" type="presParOf" srcId="{AA370F35-FE02-BA4A-AFB1-03811EE87DF6}" destId="{AC301443-A553-CE44-A288-B2F4ABE00BA8}" srcOrd="6" destOrd="0" presId="urn:microsoft.com/office/officeart/2005/8/layout/list1"/>
    <dgm:cxn modelId="{33A5AABF-89EF-4B6F-A232-BED9B82EB2AF}" type="presParOf" srcId="{AA370F35-FE02-BA4A-AFB1-03811EE87DF6}" destId="{5834B561-E002-B840-8A6A-237000564472}" srcOrd="7" destOrd="0" presId="urn:microsoft.com/office/officeart/2005/8/layout/list1"/>
    <dgm:cxn modelId="{EFC83FCA-CCF4-470E-8A62-15C4C6EA7F4E}" type="presParOf" srcId="{AA370F35-FE02-BA4A-AFB1-03811EE87DF6}" destId="{B572805E-43F0-C241-B44E-3431BCE546B0}" srcOrd="8" destOrd="0" presId="urn:microsoft.com/office/officeart/2005/8/layout/list1"/>
    <dgm:cxn modelId="{03B86D12-3B7F-4B58-AF29-BDB4D84577E0}" type="presParOf" srcId="{B572805E-43F0-C241-B44E-3431BCE546B0}" destId="{82CFFB05-9CC2-FD48-9A84-BB65455B480A}" srcOrd="0" destOrd="0" presId="urn:microsoft.com/office/officeart/2005/8/layout/list1"/>
    <dgm:cxn modelId="{95669C31-5E64-43B9-AE58-CDD55EEC1C81}" type="presParOf" srcId="{B572805E-43F0-C241-B44E-3431BCE546B0}" destId="{6D00A760-7713-B342-A062-4B0787B7E1B1}" srcOrd="1" destOrd="0" presId="urn:microsoft.com/office/officeart/2005/8/layout/list1"/>
    <dgm:cxn modelId="{7A437037-0962-4F5D-A02A-0463BBF75780}" type="presParOf" srcId="{AA370F35-FE02-BA4A-AFB1-03811EE87DF6}" destId="{7E64AF64-B884-FA40-90D6-301EE82DDD4F}" srcOrd="9" destOrd="0" presId="urn:microsoft.com/office/officeart/2005/8/layout/list1"/>
    <dgm:cxn modelId="{30EC1497-B8DF-418C-AFF2-07C4C136CE6A}" type="presParOf" srcId="{AA370F35-FE02-BA4A-AFB1-03811EE87DF6}" destId="{811B52E4-4243-BC4D-AAEE-41DBABF82ED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83413-BFC1-46AF-B337-BB8E11C1E33D}">
      <dsp:nvSpPr>
        <dsp:cNvPr id="0" name=""/>
        <dsp:cNvSpPr/>
      </dsp:nvSpPr>
      <dsp:spPr>
        <a:xfrm>
          <a:off x="620773" y="1413142"/>
          <a:ext cx="2898945"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Organisationsform</a:t>
          </a:r>
          <a:endParaRPr lang="en-GB" sz="1100" kern="1200" dirty="0"/>
        </a:p>
      </dsp:txBody>
      <dsp:txXfrm>
        <a:off x="633829" y="1426198"/>
        <a:ext cx="2872833" cy="419669"/>
      </dsp:txXfrm>
    </dsp:sp>
    <dsp:sp modelId="{488A0D00-5AD3-4D32-9672-34DE962820A1}">
      <dsp:nvSpPr>
        <dsp:cNvPr id="0" name=""/>
        <dsp:cNvSpPr/>
      </dsp:nvSpPr>
      <dsp:spPr>
        <a:xfrm rot="17500715">
          <a:off x="3215321" y="1176095"/>
          <a:ext cx="965419" cy="22741"/>
        </a:xfrm>
        <a:custGeom>
          <a:avLst/>
          <a:gdLst/>
          <a:ahLst/>
          <a:cxnLst/>
          <a:rect l="0" t="0" r="0" b="0"/>
          <a:pathLst>
            <a:path>
              <a:moveTo>
                <a:pt x="0" y="11370"/>
              </a:moveTo>
              <a:lnTo>
                <a:pt x="965419" y="1137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73895" y="1163330"/>
        <a:ext cx="48270" cy="48270"/>
      </dsp:txXfrm>
    </dsp:sp>
    <dsp:sp modelId="{C49BFAD4-87A8-44E3-81FF-9EDD6F7C8522}">
      <dsp:nvSpPr>
        <dsp:cNvPr id="0" name=""/>
        <dsp:cNvSpPr/>
      </dsp:nvSpPr>
      <dsp:spPr>
        <a:xfrm>
          <a:off x="3876344" y="516007"/>
          <a:ext cx="1900349"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Personengesellschaft</a:t>
          </a:r>
          <a:endParaRPr lang="en-GB" sz="1300" kern="1200" dirty="0"/>
        </a:p>
      </dsp:txBody>
      <dsp:txXfrm>
        <a:off x="3889400" y="529063"/>
        <a:ext cx="1874237" cy="419669"/>
      </dsp:txXfrm>
    </dsp:sp>
    <dsp:sp modelId="{6ED2CB3B-C4A1-47DD-9E22-C70738DD558D}">
      <dsp:nvSpPr>
        <dsp:cNvPr id="0" name=""/>
        <dsp:cNvSpPr/>
      </dsp:nvSpPr>
      <dsp:spPr>
        <a:xfrm rot="18532508">
          <a:off x="5653287" y="469524"/>
          <a:ext cx="662807" cy="22741"/>
        </a:xfrm>
        <a:custGeom>
          <a:avLst/>
          <a:gdLst/>
          <a:ahLst/>
          <a:cxnLst/>
          <a:rect l="0" t="0" r="0" b="0"/>
          <a:pathLst>
            <a:path>
              <a:moveTo>
                <a:pt x="0" y="11370"/>
              </a:moveTo>
              <a:lnTo>
                <a:pt x="662807"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68121" y="464324"/>
        <a:ext cx="33140" cy="33140"/>
      </dsp:txXfrm>
    </dsp:sp>
    <dsp:sp modelId="{BDCAB9A8-8B13-4082-B67E-D111BE74F11A}">
      <dsp:nvSpPr>
        <dsp:cNvPr id="0" name=""/>
        <dsp:cNvSpPr/>
      </dsp:nvSpPr>
      <dsp:spPr>
        <a:xfrm>
          <a:off x="6192688" y="1"/>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GbR</a:t>
          </a:r>
          <a:endParaRPr lang="en-GB" sz="1300" kern="1200" dirty="0"/>
        </a:p>
      </dsp:txBody>
      <dsp:txXfrm>
        <a:off x="6205744" y="13057"/>
        <a:ext cx="865451" cy="419669"/>
      </dsp:txXfrm>
    </dsp:sp>
    <dsp:sp modelId="{455EDF9D-9274-4BB2-9F7E-7722E70FE8B8}">
      <dsp:nvSpPr>
        <dsp:cNvPr id="0" name=""/>
        <dsp:cNvSpPr/>
      </dsp:nvSpPr>
      <dsp:spPr>
        <a:xfrm rot="21501262">
          <a:off x="5776608" y="721551"/>
          <a:ext cx="416166" cy="22741"/>
        </a:xfrm>
        <a:custGeom>
          <a:avLst/>
          <a:gdLst/>
          <a:ahLst/>
          <a:cxnLst/>
          <a:rect l="0" t="0" r="0" b="0"/>
          <a:pathLst>
            <a:path>
              <a:moveTo>
                <a:pt x="0" y="11370"/>
              </a:moveTo>
              <a:lnTo>
                <a:pt x="416166"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4287" y="722518"/>
        <a:ext cx="20808" cy="20808"/>
      </dsp:txXfrm>
    </dsp:sp>
    <dsp:sp modelId="{07E1E011-0E1E-45E6-8350-C990F5FEE578}">
      <dsp:nvSpPr>
        <dsp:cNvPr id="0" name=""/>
        <dsp:cNvSpPr/>
      </dsp:nvSpPr>
      <dsp:spPr>
        <a:xfrm>
          <a:off x="6192688" y="504055"/>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OHG</a:t>
          </a:r>
          <a:endParaRPr lang="en-GB" sz="1300" kern="1200" dirty="0"/>
        </a:p>
      </dsp:txBody>
      <dsp:txXfrm>
        <a:off x="6205744" y="517111"/>
        <a:ext cx="865451" cy="419669"/>
      </dsp:txXfrm>
    </dsp:sp>
    <dsp:sp modelId="{53671D08-876D-48F0-866D-53324483EC1F}">
      <dsp:nvSpPr>
        <dsp:cNvPr id="0" name=""/>
        <dsp:cNvSpPr/>
      </dsp:nvSpPr>
      <dsp:spPr>
        <a:xfrm rot="2987448">
          <a:off x="5662504" y="973578"/>
          <a:ext cx="644373" cy="22741"/>
        </a:xfrm>
        <a:custGeom>
          <a:avLst/>
          <a:gdLst/>
          <a:ahLst/>
          <a:cxnLst/>
          <a:rect l="0" t="0" r="0" b="0"/>
          <a:pathLst>
            <a:path>
              <a:moveTo>
                <a:pt x="0" y="11370"/>
              </a:moveTo>
              <a:lnTo>
                <a:pt x="644373"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68582" y="968840"/>
        <a:ext cx="32218" cy="32218"/>
      </dsp:txXfrm>
    </dsp:sp>
    <dsp:sp modelId="{080D9AED-2F2B-4788-AF08-5E2F31FC9056}">
      <dsp:nvSpPr>
        <dsp:cNvPr id="0" name=""/>
        <dsp:cNvSpPr/>
      </dsp:nvSpPr>
      <dsp:spPr>
        <a:xfrm>
          <a:off x="6192688" y="1008109"/>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KG</a:t>
          </a:r>
          <a:endParaRPr lang="en-GB" sz="1300" kern="1200" dirty="0"/>
        </a:p>
      </dsp:txBody>
      <dsp:txXfrm>
        <a:off x="6205744" y="1021165"/>
        <a:ext cx="865451" cy="419669"/>
      </dsp:txXfrm>
    </dsp:sp>
    <dsp:sp modelId="{E3DA3376-DD21-4C9E-A352-38EFE03855FB}">
      <dsp:nvSpPr>
        <dsp:cNvPr id="0" name=""/>
        <dsp:cNvSpPr/>
      </dsp:nvSpPr>
      <dsp:spPr>
        <a:xfrm rot="4099285">
          <a:off x="3215321" y="2073230"/>
          <a:ext cx="965419" cy="22741"/>
        </a:xfrm>
        <a:custGeom>
          <a:avLst/>
          <a:gdLst/>
          <a:ahLst/>
          <a:cxnLst/>
          <a:rect l="0" t="0" r="0" b="0"/>
          <a:pathLst>
            <a:path>
              <a:moveTo>
                <a:pt x="0" y="11370"/>
              </a:moveTo>
              <a:lnTo>
                <a:pt x="965419" y="1137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73895" y="2060466"/>
        <a:ext cx="48270" cy="48270"/>
      </dsp:txXfrm>
    </dsp:sp>
    <dsp:sp modelId="{CAC5FC96-BF3B-4D1E-A7CA-4D6932014D6F}">
      <dsp:nvSpPr>
        <dsp:cNvPr id="0" name=""/>
        <dsp:cNvSpPr/>
      </dsp:nvSpPr>
      <dsp:spPr>
        <a:xfrm>
          <a:off x="3876344" y="2310278"/>
          <a:ext cx="1959549"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Kapitalgesellschaft</a:t>
          </a:r>
          <a:endParaRPr lang="en-GB" sz="1300" kern="1200" dirty="0"/>
        </a:p>
      </dsp:txBody>
      <dsp:txXfrm>
        <a:off x="3889400" y="2323334"/>
        <a:ext cx="1933437" cy="419669"/>
      </dsp:txXfrm>
    </dsp:sp>
    <dsp:sp modelId="{A7F0B6D9-1382-43BD-B12D-02632A75299C}">
      <dsp:nvSpPr>
        <dsp:cNvPr id="0" name=""/>
        <dsp:cNvSpPr/>
      </dsp:nvSpPr>
      <dsp:spPr>
        <a:xfrm rot="17645221">
          <a:off x="5577175" y="2122743"/>
          <a:ext cx="874232" cy="22741"/>
        </a:xfrm>
        <a:custGeom>
          <a:avLst/>
          <a:gdLst/>
          <a:ahLst/>
          <a:cxnLst/>
          <a:rect l="0" t="0" r="0" b="0"/>
          <a:pathLst>
            <a:path>
              <a:moveTo>
                <a:pt x="0" y="11370"/>
              </a:moveTo>
              <a:lnTo>
                <a:pt x="874232"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92435" y="2112258"/>
        <a:ext cx="43711" cy="43711"/>
      </dsp:txXfrm>
    </dsp:sp>
    <dsp:sp modelId="{4C7485AF-7799-4139-A32A-4D71501A24BC}">
      <dsp:nvSpPr>
        <dsp:cNvPr id="0" name=""/>
        <dsp:cNvSpPr/>
      </dsp:nvSpPr>
      <dsp:spPr>
        <a:xfrm>
          <a:off x="6192688" y="1512168"/>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GmbH</a:t>
          </a:r>
          <a:endParaRPr lang="en-GB" sz="1300" kern="1200" dirty="0"/>
        </a:p>
      </dsp:txBody>
      <dsp:txXfrm>
        <a:off x="6205744" y="1525224"/>
        <a:ext cx="865451" cy="419669"/>
      </dsp:txXfrm>
    </dsp:sp>
    <dsp:sp modelId="{A644C9F4-18CC-44A0-9591-6966C9F0BD1F}">
      <dsp:nvSpPr>
        <dsp:cNvPr id="0" name=""/>
        <dsp:cNvSpPr/>
      </dsp:nvSpPr>
      <dsp:spPr>
        <a:xfrm rot="19457599">
          <a:off x="5794613" y="2393636"/>
          <a:ext cx="439185" cy="22741"/>
        </a:xfrm>
        <a:custGeom>
          <a:avLst/>
          <a:gdLst/>
          <a:ahLst/>
          <a:cxnLst/>
          <a:rect l="0" t="0" r="0" b="0"/>
          <a:pathLst>
            <a:path>
              <a:moveTo>
                <a:pt x="0" y="11370"/>
              </a:moveTo>
              <a:lnTo>
                <a:pt x="439185"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03227" y="2394027"/>
        <a:ext cx="21959" cy="21959"/>
      </dsp:txXfrm>
    </dsp:sp>
    <dsp:sp modelId="{84007C96-0E65-47C0-89F7-57F12E0239B3}">
      <dsp:nvSpPr>
        <dsp:cNvPr id="0" name=""/>
        <dsp:cNvSpPr/>
      </dsp:nvSpPr>
      <dsp:spPr>
        <a:xfrm>
          <a:off x="6192519" y="2053954"/>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AG</a:t>
          </a:r>
          <a:endParaRPr lang="en-GB" sz="1300" kern="1200" dirty="0"/>
        </a:p>
      </dsp:txBody>
      <dsp:txXfrm>
        <a:off x="6205575" y="2067010"/>
        <a:ext cx="865451" cy="419669"/>
      </dsp:txXfrm>
    </dsp:sp>
    <dsp:sp modelId="{A1C81577-466C-464A-8BF9-EFC606CA030D}">
      <dsp:nvSpPr>
        <dsp:cNvPr id="0" name=""/>
        <dsp:cNvSpPr/>
      </dsp:nvSpPr>
      <dsp:spPr>
        <a:xfrm rot="2142401">
          <a:off x="5794613" y="2649961"/>
          <a:ext cx="439185" cy="22741"/>
        </a:xfrm>
        <a:custGeom>
          <a:avLst/>
          <a:gdLst/>
          <a:ahLst/>
          <a:cxnLst/>
          <a:rect l="0" t="0" r="0" b="0"/>
          <a:pathLst>
            <a:path>
              <a:moveTo>
                <a:pt x="0" y="11370"/>
              </a:moveTo>
              <a:lnTo>
                <a:pt x="439185"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03227" y="2650352"/>
        <a:ext cx="21959" cy="21959"/>
      </dsp:txXfrm>
    </dsp:sp>
    <dsp:sp modelId="{9FDA1E17-8879-40EC-8A9A-280D0BCE388C}">
      <dsp:nvSpPr>
        <dsp:cNvPr id="0" name=""/>
        <dsp:cNvSpPr/>
      </dsp:nvSpPr>
      <dsp:spPr>
        <a:xfrm>
          <a:off x="6192519" y="2566603"/>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KGaA</a:t>
          </a:r>
          <a:endParaRPr lang="en-GB" sz="1300" kern="1200" dirty="0"/>
        </a:p>
      </dsp:txBody>
      <dsp:txXfrm>
        <a:off x="6205575" y="2579659"/>
        <a:ext cx="865451" cy="419669"/>
      </dsp:txXfrm>
    </dsp:sp>
    <dsp:sp modelId="{599F9028-5DFE-411A-A62A-FBA08B55B7DA}">
      <dsp:nvSpPr>
        <dsp:cNvPr id="0" name=""/>
        <dsp:cNvSpPr/>
      </dsp:nvSpPr>
      <dsp:spPr>
        <a:xfrm rot="3907178">
          <a:off x="5590384" y="2906285"/>
          <a:ext cx="847645" cy="22741"/>
        </a:xfrm>
        <a:custGeom>
          <a:avLst/>
          <a:gdLst/>
          <a:ahLst/>
          <a:cxnLst/>
          <a:rect l="0" t="0" r="0" b="0"/>
          <a:pathLst>
            <a:path>
              <a:moveTo>
                <a:pt x="0" y="11370"/>
              </a:moveTo>
              <a:lnTo>
                <a:pt x="847645" y="1137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93015" y="2896465"/>
        <a:ext cx="42382" cy="42382"/>
      </dsp:txXfrm>
    </dsp:sp>
    <dsp:sp modelId="{6D7678A7-0D67-4239-8739-B4E7390404D1}">
      <dsp:nvSpPr>
        <dsp:cNvPr id="0" name=""/>
        <dsp:cNvSpPr/>
      </dsp:nvSpPr>
      <dsp:spPr>
        <a:xfrm>
          <a:off x="6192519" y="3079252"/>
          <a:ext cx="891563" cy="44578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DE" sz="1400" kern="1200" dirty="0"/>
            <a:t>SE</a:t>
          </a:r>
          <a:endParaRPr lang="en-GB" sz="1300" kern="1200" dirty="0"/>
        </a:p>
      </dsp:txBody>
      <dsp:txXfrm>
        <a:off x="6205575" y="3092308"/>
        <a:ext cx="865451" cy="4196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74E0F-B805-7D4B-B2C7-CCA2533DE0D2}">
      <dsp:nvSpPr>
        <dsp:cNvPr id="0" name=""/>
        <dsp:cNvSpPr/>
      </dsp:nvSpPr>
      <dsp:spPr>
        <a:xfrm>
          <a:off x="0" y="6442"/>
          <a:ext cx="6624736" cy="4525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Präambel (genaue Beschreibung des CP)</a:t>
          </a:r>
        </a:p>
      </dsp:txBody>
      <dsp:txXfrm>
        <a:off x="22093" y="28535"/>
        <a:ext cx="6580550" cy="408390"/>
      </dsp:txXfrm>
    </dsp:sp>
    <dsp:sp modelId="{5392995B-EE74-1F43-B96A-8553E979587B}">
      <dsp:nvSpPr>
        <dsp:cNvPr id="0" name=""/>
        <dsp:cNvSpPr/>
      </dsp:nvSpPr>
      <dsp:spPr>
        <a:xfrm>
          <a:off x="0" y="464342"/>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Parteien und Vertragsgegenstand</a:t>
          </a:r>
        </a:p>
      </dsp:txBody>
      <dsp:txXfrm>
        <a:off x="23036" y="487378"/>
        <a:ext cx="6578664" cy="425824"/>
      </dsp:txXfrm>
    </dsp:sp>
    <dsp:sp modelId="{F2DAF152-A7A0-C44F-8704-07BBD9AA605C}">
      <dsp:nvSpPr>
        <dsp:cNvPr id="0" name=""/>
        <dsp:cNvSpPr/>
      </dsp:nvSpPr>
      <dsp:spPr>
        <a:xfrm>
          <a:off x="0" y="946166"/>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Funktionsweise des CP und der weiteren Leistungen (z.B. „</a:t>
          </a:r>
          <a:r>
            <a:rPr lang="de-DE" sz="1800" kern="1200" dirty="0" err="1">
              <a:latin typeface="Arial" panose="020B0604020202020204" pitchFamily="34" charset="0"/>
              <a:cs typeface="Arial" panose="020B0604020202020204" pitchFamily="34" charset="0"/>
            </a:rPr>
            <a:t>Payment</a:t>
          </a:r>
          <a:r>
            <a:rPr lang="de-DE" sz="1800" kern="1200" dirty="0">
              <a:latin typeface="Arial" panose="020B0604020202020204" pitchFamily="34" charset="0"/>
              <a:cs typeface="Arial" panose="020B0604020202020204" pitchFamily="34" charset="0"/>
            </a:rPr>
            <a:t> </a:t>
          </a:r>
          <a:r>
            <a:rPr lang="de-DE" sz="1800" kern="1200" dirty="0" err="1">
              <a:latin typeface="Arial" panose="020B0604020202020204" pitchFamily="34" charset="0"/>
              <a:cs typeface="Arial" panose="020B0604020202020204" pitchFamily="34" charset="0"/>
            </a:rPr>
            <a:t>Factory</a:t>
          </a:r>
          <a:r>
            <a:rPr lang="de-DE" sz="1800" kern="1200" dirty="0">
              <a:latin typeface="Arial" panose="020B0604020202020204" pitchFamily="34" charset="0"/>
              <a:cs typeface="Arial" panose="020B0604020202020204" pitchFamily="34" charset="0"/>
            </a:rPr>
            <a:t>“)</a:t>
          </a:r>
        </a:p>
      </dsp:txBody>
      <dsp:txXfrm>
        <a:off x="23036" y="969202"/>
        <a:ext cx="6578664" cy="425824"/>
      </dsp:txXfrm>
    </dsp:sp>
    <dsp:sp modelId="{333E4B8A-0A67-DB42-8FDF-54C4AD0CF27B}">
      <dsp:nvSpPr>
        <dsp:cNvPr id="0" name=""/>
        <dsp:cNvSpPr/>
      </dsp:nvSpPr>
      <dsp:spPr>
        <a:xfrm>
          <a:off x="0" y="1427991"/>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solidFill>
                <a:schemeClr val="accent6">
                  <a:lumMod val="50000"/>
                </a:schemeClr>
              </a:solidFill>
              <a:highlight>
                <a:srgbClr val="FFFF00"/>
              </a:highlight>
              <a:latin typeface="Arial" panose="020B0604020202020204" pitchFamily="34" charset="0"/>
              <a:cs typeface="Arial" panose="020B0604020202020204" pitchFamily="34" charset="0"/>
            </a:rPr>
            <a:t>Informationsrechte (jederzeit Alles)</a:t>
          </a:r>
        </a:p>
      </dsp:txBody>
      <dsp:txXfrm>
        <a:off x="23036" y="1451027"/>
        <a:ext cx="6578664" cy="425824"/>
      </dsp:txXfrm>
    </dsp:sp>
    <dsp:sp modelId="{95C8BCF1-7D05-644A-8576-92FD67E55D51}">
      <dsp:nvSpPr>
        <dsp:cNvPr id="0" name=""/>
        <dsp:cNvSpPr/>
      </dsp:nvSpPr>
      <dsp:spPr>
        <a:xfrm>
          <a:off x="0" y="1909815"/>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Kapitalschutz („Limitation </a:t>
          </a:r>
          <a:r>
            <a:rPr lang="de-DE" sz="1800" kern="1200" dirty="0" err="1">
              <a:latin typeface="Arial" panose="020B0604020202020204" pitchFamily="34" charset="0"/>
              <a:cs typeface="Arial" panose="020B0604020202020204" pitchFamily="34" charset="0"/>
            </a:rPr>
            <a:t>Language</a:t>
          </a:r>
          <a:r>
            <a:rPr lang="de-DE" sz="1800" kern="1200" dirty="0">
              <a:latin typeface="Arial" panose="020B0604020202020204" pitchFamily="34" charset="0"/>
              <a:cs typeface="Arial" panose="020B0604020202020204" pitchFamily="34" charset="0"/>
            </a:rPr>
            <a:t>“)</a:t>
          </a:r>
        </a:p>
      </dsp:txBody>
      <dsp:txXfrm>
        <a:off x="23036" y="1932851"/>
        <a:ext cx="6578664" cy="425824"/>
      </dsp:txXfrm>
    </dsp:sp>
    <dsp:sp modelId="{4F4FA954-6134-A94F-B27B-1EAC240448F8}">
      <dsp:nvSpPr>
        <dsp:cNvPr id="0" name=""/>
        <dsp:cNvSpPr/>
      </dsp:nvSpPr>
      <dsp:spPr>
        <a:xfrm>
          <a:off x="0" y="2393246"/>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solidFill>
                <a:schemeClr val="accent6">
                  <a:lumMod val="75000"/>
                </a:schemeClr>
              </a:solidFill>
              <a:highlight>
                <a:srgbClr val="FFFF00"/>
              </a:highlight>
              <a:latin typeface="Arial" panose="020B0604020202020204" pitchFamily="34" charset="0"/>
              <a:cs typeface="Arial" panose="020B0604020202020204" pitchFamily="34" charset="0"/>
            </a:rPr>
            <a:t>Laufzeit, Kündigungs- und Suspendierungsrechte</a:t>
          </a:r>
        </a:p>
      </dsp:txBody>
      <dsp:txXfrm>
        <a:off x="23036" y="2416282"/>
        <a:ext cx="6578664" cy="425824"/>
      </dsp:txXfrm>
    </dsp:sp>
    <dsp:sp modelId="{E1347D7F-1E5F-D841-8E8A-F183612AD057}">
      <dsp:nvSpPr>
        <dsp:cNvPr id="0" name=""/>
        <dsp:cNvSpPr/>
      </dsp:nvSpPr>
      <dsp:spPr>
        <a:xfrm>
          <a:off x="0" y="2873463"/>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Kreditrahmen und Konditionen</a:t>
          </a:r>
        </a:p>
      </dsp:txBody>
      <dsp:txXfrm>
        <a:off x="23036" y="2896499"/>
        <a:ext cx="6578664" cy="425824"/>
      </dsp:txXfrm>
    </dsp:sp>
    <dsp:sp modelId="{C8548479-6A28-144D-9390-3820DC13CAAA}">
      <dsp:nvSpPr>
        <dsp:cNvPr id="0" name=""/>
        <dsp:cNvSpPr/>
      </dsp:nvSpPr>
      <dsp:spPr>
        <a:xfrm>
          <a:off x="0" y="3355288"/>
          <a:ext cx="6624736" cy="47189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Haftung</a:t>
          </a:r>
          <a:endParaRPr lang="de-DE" sz="500" kern="1200" dirty="0">
            <a:latin typeface="Arial" panose="020B0604020202020204" pitchFamily="34" charset="0"/>
            <a:cs typeface="Arial" panose="020B0604020202020204" pitchFamily="34" charset="0"/>
          </a:endParaRPr>
        </a:p>
      </dsp:txBody>
      <dsp:txXfrm>
        <a:off x="23036" y="3378324"/>
        <a:ext cx="6578664" cy="4258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23549-E39A-4062-B789-818086FCDF2E}">
      <dsp:nvSpPr>
        <dsp:cNvPr id="0" name=""/>
        <dsp:cNvSpPr/>
      </dsp:nvSpPr>
      <dsp:spPr>
        <a:xfrm>
          <a:off x="656134" y="0"/>
          <a:ext cx="7436194" cy="44421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A361A-A020-4B36-A1EB-9AB92C6F9FBF}">
      <dsp:nvSpPr>
        <dsp:cNvPr id="0" name=""/>
        <dsp:cNvSpPr/>
      </dsp:nvSpPr>
      <dsp:spPr>
        <a:xfrm>
          <a:off x="106" y="1332636"/>
          <a:ext cx="1280231" cy="1776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mn-lt"/>
            </a:rPr>
            <a:t>Gegen-stand der </a:t>
          </a:r>
          <a:r>
            <a:rPr lang="de-DE" sz="1600" kern="1200" dirty="0" err="1">
              <a:latin typeface="+mn-lt"/>
            </a:rPr>
            <a:t>Sacheinla-ge</a:t>
          </a:r>
          <a:r>
            <a:rPr lang="de-DE" sz="1600" kern="1200" dirty="0">
              <a:latin typeface="+mn-lt"/>
            </a:rPr>
            <a:t> benennen (z.B. Forderung)</a:t>
          </a:r>
        </a:p>
      </dsp:txBody>
      <dsp:txXfrm>
        <a:off x="62602" y="1395132"/>
        <a:ext cx="1155239" cy="1651857"/>
      </dsp:txXfrm>
    </dsp:sp>
    <dsp:sp modelId="{0C1DE9B0-A70C-44C5-99F5-EA78A978D6B3}">
      <dsp:nvSpPr>
        <dsp:cNvPr id="0" name=""/>
        <dsp:cNvSpPr/>
      </dsp:nvSpPr>
      <dsp:spPr>
        <a:xfrm>
          <a:off x="1493710" y="1332636"/>
          <a:ext cx="1280231" cy="1776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mn-lt"/>
              <a:cs typeface="Arial" panose="020B0604020202020204" pitchFamily="34" charset="0"/>
            </a:rPr>
            <a:t>Abschluss Ein-bringungs-vertrag (außerhalb der Satzung)</a:t>
          </a:r>
        </a:p>
      </dsp:txBody>
      <dsp:txXfrm>
        <a:off x="1556206" y="1395132"/>
        <a:ext cx="1155239" cy="1651857"/>
      </dsp:txXfrm>
    </dsp:sp>
    <dsp:sp modelId="{4E058384-D396-4988-AFFC-677808E16F29}">
      <dsp:nvSpPr>
        <dsp:cNvPr id="0" name=""/>
        <dsp:cNvSpPr/>
      </dsp:nvSpPr>
      <dsp:spPr>
        <a:xfrm>
          <a:off x="2987314" y="1332636"/>
          <a:ext cx="1280231" cy="1776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mn-lt"/>
            </a:rPr>
            <a:t>Gründungsbericht: Angaben zur Werthaltig-</a:t>
          </a:r>
          <a:r>
            <a:rPr lang="de-DE" sz="1600" kern="1200" dirty="0" err="1">
              <a:latin typeface="+mn-lt"/>
            </a:rPr>
            <a:t>keit</a:t>
          </a:r>
          <a:endParaRPr lang="de-DE" sz="1600" kern="1200" dirty="0">
            <a:latin typeface="+mn-lt"/>
          </a:endParaRPr>
        </a:p>
      </dsp:txBody>
      <dsp:txXfrm>
        <a:off x="3049810" y="1395132"/>
        <a:ext cx="1155239" cy="1651857"/>
      </dsp:txXfrm>
    </dsp:sp>
    <dsp:sp modelId="{EA2AC120-4211-47FA-B797-2C351B6578F2}">
      <dsp:nvSpPr>
        <dsp:cNvPr id="0" name=""/>
        <dsp:cNvSpPr/>
      </dsp:nvSpPr>
      <dsp:spPr>
        <a:xfrm>
          <a:off x="4480917" y="1332636"/>
          <a:ext cx="1280231" cy="1776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mn-lt"/>
            </a:rPr>
            <a:t>Gründungsprüfung</a:t>
          </a:r>
        </a:p>
      </dsp:txBody>
      <dsp:txXfrm>
        <a:off x="4543413" y="1395132"/>
        <a:ext cx="1155239" cy="1651857"/>
      </dsp:txXfrm>
    </dsp:sp>
    <dsp:sp modelId="{677CABED-4C7F-4941-8BD0-2FD36A967CF5}">
      <dsp:nvSpPr>
        <dsp:cNvPr id="0" name=""/>
        <dsp:cNvSpPr/>
      </dsp:nvSpPr>
      <dsp:spPr>
        <a:xfrm>
          <a:off x="5974521" y="1332636"/>
          <a:ext cx="1280231" cy="1776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mn-lt"/>
            </a:rPr>
            <a:t>Voll-ständige Leistung der Sach-einlage (1/4 nicht </a:t>
          </a:r>
          <a:r>
            <a:rPr lang="de-DE" sz="1600" kern="1200" dirty="0" err="1">
              <a:latin typeface="+mn-lt"/>
            </a:rPr>
            <a:t>ausrei-chend</a:t>
          </a:r>
          <a:r>
            <a:rPr lang="de-DE" sz="1600" kern="1200" dirty="0">
              <a:latin typeface="+mn-lt"/>
            </a:rPr>
            <a:t>)</a:t>
          </a:r>
        </a:p>
      </dsp:txBody>
      <dsp:txXfrm>
        <a:off x="6037017" y="1395132"/>
        <a:ext cx="1155239" cy="1651857"/>
      </dsp:txXfrm>
    </dsp:sp>
    <dsp:sp modelId="{DDBE165F-7B49-4BD8-B798-06048FA4D2F6}">
      <dsp:nvSpPr>
        <dsp:cNvPr id="0" name=""/>
        <dsp:cNvSpPr/>
      </dsp:nvSpPr>
      <dsp:spPr>
        <a:xfrm>
          <a:off x="7468125" y="1332636"/>
          <a:ext cx="1280231" cy="17768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mn-lt"/>
            </a:rPr>
            <a:t>Anmeldung zum Handelsregister</a:t>
          </a:r>
        </a:p>
      </dsp:txBody>
      <dsp:txXfrm>
        <a:off x="7530621" y="1395132"/>
        <a:ext cx="1155239" cy="16518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744EF-A6B0-4962-A45D-4574830BD23D}">
      <dsp:nvSpPr>
        <dsp:cNvPr id="0" name=""/>
        <dsp:cNvSpPr/>
      </dsp:nvSpPr>
      <dsp:spPr>
        <a:xfrm>
          <a:off x="7271900" y="2663622"/>
          <a:ext cx="737886" cy="282045"/>
        </a:xfrm>
        <a:custGeom>
          <a:avLst/>
          <a:gdLst/>
          <a:ahLst/>
          <a:cxnLst/>
          <a:rect l="0" t="0" r="0" b="0"/>
          <a:pathLst>
            <a:path>
              <a:moveTo>
                <a:pt x="0" y="0"/>
              </a:moveTo>
              <a:lnTo>
                <a:pt x="0" y="192206"/>
              </a:lnTo>
              <a:lnTo>
                <a:pt x="737886" y="192206"/>
              </a:lnTo>
              <a:lnTo>
                <a:pt x="737886" y="2820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E59EF-A487-400F-882B-1FC86E2D6B35}">
      <dsp:nvSpPr>
        <dsp:cNvPr id="0" name=""/>
        <dsp:cNvSpPr/>
      </dsp:nvSpPr>
      <dsp:spPr>
        <a:xfrm>
          <a:off x="6534014" y="2663622"/>
          <a:ext cx="737886" cy="282045"/>
        </a:xfrm>
        <a:custGeom>
          <a:avLst/>
          <a:gdLst/>
          <a:ahLst/>
          <a:cxnLst/>
          <a:rect l="0" t="0" r="0" b="0"/>
          <a:pathLst>
            <a:path>
              <a:moveTo>
                <a:pt x="737886" y="0"/>
              </a:moveTo>
              <a:lnTo>
                <a:pt x="737886" y="192206"/>
              </a:lnTo>
              <a:lnTo>
                <a:pt x="0" y="192206"/>
              </a:lnTo>
              <a:lnTo>
                <a:pt x="0" y="2820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93CB1-B8E4-4F35-9E2E-7E51C24F001A}">
      <dsp:nvSpPr>
        <dsp:cNvPr id="0" name=""/>
        <dsp:cNvSpPr/>
      </dsp:nvSpPr>
      <dsp:spPr>
        <a:xfrm>
          <a:off x="4320355" y="1344453"/>
          <a:ext cx="2951545" cy="282045"/>
        </a:xfrm>
        <a:custGeom>
          <a:avLst/>
          <a:gdLst/>
          <a:ahLst/>
          <a:cxnLst/>
          <a:rect l="0" t="0" r="0" b="0"/>
          <a:pathLst>
            <a:path>
              <a:moveTo>
                <a:pt x="0" y="0"/>
              </a:moveTo>
              <a:lnTo>
                <a:pt x="0" y="192206"/>
              </a:lnTo>
              <a:lnTo>
                <a:pt x="2951545" y="192206"/>
              </a:lnTo>
              <a:lnTo>
                <a:pt x="2951545" y="282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DDF8F-4726-433B-80CC-AC94A77A75B5}">
      <dsp:nvSpPr>
        <dsp:cNvPr id="0" name=""/>
        <dsp:cNvSpPr/>
      </dsp:nvSpPr>
      <dsp:spPr>
        <a:xfrm>
          <a:off x="4320355" y="2663622"/>
          <a:ext cx="737886" cy="282045"/>
        </a:xfrm>
        <a:custGeom>
          <a:avLst/>
          <a:gdLst/>
          <a:ahLst/>
          <a:cxnLst/>
          <a:rect l="0" t="0" r="0" b="0"/>
          <a:pathLst>
            <a:path>
              <a:moveTo>
                <a:pt x="0" y="0"/>
              </a:moveTo>
              <a:lnTo>
                <a:pt x="0" y="192206"/>
              </a:lnTo>
              <a:lnTo>
                <a:pt x="737886" y="192206"/>
              </a:lnTo>
              <a:lnTo>
                <a:pt x="737886" y="2820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794D8-CC5D-4859-A7A1-0DDB4108FB42}">
      <dsp:nvSpPr>
        <dsp:cNvPr id="0" name=""/>
        <dsp:cNvSpPr/>
      </dsp:nvSpPr>
      <dsp:spPr>
        <a:xfrm>
          <a:off x="3582468" y="2663622"/>
          <a:ext cx="737886" cy="282045"/>
        </a:xfrm>
        <a:custGeom>
          <a:avLst/>
          <a:gdLst/>
          <a:ahLst/>
          <a:cxnLst/>
          <a:rect l="0" t="0" r="0" b="0"/>
          <a:pathLst>
            <a:path>
              <a:moveTo>
                <a:pt x="737886" y="0"/>
              </a:moveTo>
              <a:lnTo>
                <a:pt x="737886" y="192206"/>
              </a:lnTo>
              <a:lnTo>
                <a:pt x="0" y="192206"/>
              </a:lnTo>
              <a:lnTo>
                <a:pt x="0" y="2820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CF2B9-D32B-409D-BA2D-C2BD1623B192}">
      <dsp:nvSpPr>
        <dsp:cNvPr id="0" name=""/>
        <dsp:cNvSpPr/>
      </dsp:nvSpPr>
      <dsp:spPr>
        <a:xfrm>
          <a:off x="4274635" y="1344453"/>
          <a:ext cx="91440" cy="282045"/>
        </a:xfrm>
        <a:custGeom>
          <a:avLst/>
          <a:gdLst/>
          <a:ahLst/>
          <a:cxnLst/>
          <a:rect l="0" t="0" r="0" b="0"/>
          <a:pathLst>
            <a:path>
              <a:moveTo>
                <a:pt x="45720" y="0"/>
              </a:moveTo>
              <a:lnTo>
                <a:pt x="45720" y="282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EF7E2-DFA3-4EE7-9060-73CF39B14D40}">
      <dsp:nvSpPr>
        <dsp:cNvPr id="0" name=""/>
        <dsp:cNvSpPr/>
      </dsp:nvSpPr>
      <dsp:spPr>
        <a:xfrm>
          <a:off x="1368809" y="2663622"/>
          <a:ext cx="737886" cy="282045"/>
        </a:xfrm>
        <a:custGeom>
          <a:avLst/>
          <a:gdLst/>
          <a:ahLst/>
          <a:cxnLst/>
          <a:rect l="0" t="0" r="0" b="0"/>
          <a:pathLst>
            <a:path>
              <a:moveTo>
                <a:pt x="0" y="0"/>
              </a:moveTo>
              <a:lnTo>
                <a:pt x="0" y="192206"/>
              </a:lnTo>
              <a:lnTo>
                <a:pt x="737886" y="192206"/>
              </a:lnTo>
              <a:lnTo>
                <a:pt x="737886" y="2820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65549-4D6A-4002-9A6A-76CD39BE463B}">
      <dsp:nvSpPr>
        <dsp:cNvPr id="0" name=""/>
        <dsp:cNvSpPr/>
      </dsp:nvSpPr>
      <dsp:spPr>
        <a:xfrm>
          <a:off x="630923" y="2663622"/>
          <a:ext cx="737886" cy="282045"/>
        </a:xfrm>
        <a:custGeom>
          <a:avLst/>
          <a:gdLst/>
          <a:ahLst/>
          <a:cxnLst/>
          <a:rect l="0" t="0" r="0" b="0"/>
          <a:pathLst>
            <a:path>
              <a:moveTo>
                <a:pt x="737886" y="0"/>
              </a:moveTo>
              <a:lnTo>
                <a:pt x="737886" y="192206"/>
              </a:lnTo>
              <a:lnTo>
                <a:pt x="0" y="192206"/>
              </a:lnTo>
              <a:lnTo>
                <a:pt x="0" y="2820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E51B2-EBDB-44A4-8CAC-BB627A561FE5}">
      <dsp:nvSpPr>
        <dsp:cNvPr id="0" name=""/>
        <dsp:cNvSpPr/>
      </dsp:nvSpPr>
      <dsp:spPr>
        <a:xfrm>
          <a:off x="1368809" y="1344453"/>
          <a:ext cx="2951545" cy="282045"/>
        </a:xfrm>
        <a:custGeom>
          <a:avLst/>
          <a:gdLst/>
          <a:ahLst/>
          <a:cxnLst/>
          <a:rect l="0" t="0" r="0" b="0"/>
          <a:pathLst>
            <a:path>
              <a:moveTo>
                <a:pt x="2951545" y="0"/>
              </a:moveTo>
              <a:lnTo>
                <a:pt x="2951545" y="192206"/>
              </a:lnTo>
              <a:lnTo>
                <a:pt x="0" y="192206"/>
              </a:lnTo>
              <a:lnTo>
                <a:pt x="0" y="2820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56863-02E4-4AEA-8782-2B1EF03CD16A}">
      <dsp:nvSpPr>
        <dsp:cNvPr id="0" name=""/>
        <dsp:cNvSpPr/>
      </dsp:nvSpPr>
      <dsp:spPr>
        <a:xfrm>
          <a:off x="3690222" y="307331"/>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343A762-43EC-4E66-AA3C-AB2A15B9B04E}">
      <dsp:nvSpPr>
        <dsp:cNvPr id="0" name=""/>
        <dsp:cNvSpPr/>
      </dsp:nvSpPr>
      <dsp:spPr>
        <a:xfrm>
          <a:off x="3797976" y="409697"/>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Aktie</a:t>
          </a:r>
          <a:endParaRPr lang="de-DE" sz="1400" kern="1200" dirty="0">
            <a:latin typeface="Arial" panose="020B0604020202020204" pitchFamily="34" charset="0"/>
            <a:cs typeface="Arial" panose="020B0604020202020204" pitchFamily="34" charset="0"/>
          </a:endParaRPr>
        </a:p>
      </dsp:txBody>
      <dsp:txXfrm>
        <a:off x="3828352" y="440073"/>
        <a:ext cx="1199512" cy="976370"/>
      </dsp:txXfrm>
    </dsp:sp>
    <dsp:sp modelId="{89ADD1ED-759E-4BB3-96AB-D5FAFD0DDCC4}">
      <dsp:nvSpPr>
        <dsp:cNvPr id="0" name=""/>
        <dsp:cNvSpPr/>
      </dsp:nvSpPr>
      <dsp:spPr>
        <a:xfrm>
          <a:off x="738677" y="1626499"/>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6B9E517-CD1B-40BC-A2C4-25B32D541B02}">
      <dsp:nvSpPr>
        <dsp:cNvPr id="0" name=""/>
        <dsp:cNvSpPr/>
      </dsp:nvSpPr>
      <dsp:spPr>
        <a:xfrm>
          <a:off x="846430" y="1728865"/>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Aktienart</a:t>
          </a:r>
          <a:endParaRPr lang="de-DE" sz="1400" kern="1200" dirty="0">
            <a:latin typeface="Arial" panose="020B0604020202020204" pitchFamily="34" charset="0"/>
            <a:cs typeface="Arial" panose="020B0604020202020204" pitchFamily="34" charset="0"/>
          </a:endParaRPr>
        </a:p>
      </dsp:txBody>
      <dsp:txXfrm>
        <a:off x="876806" y="1759241"/>
        <a:ext cx="1199512" cy="976370"/>
      </dsp:txXfrm>
    </dsp:sp>
    <dsp:sp modelId="{08BBCBDF-A49F-49D7-949C-255FC56176B1}">
      <dsp:nvSpPr>
        <dsp:cNvPr id="0" name=""/>
        <dsp:cNvSpPr/>
      </dsp:nvSpPr>
      <dsp:spPr>
        <a:xfrm>
          <a:off x="790" y="2945667"/>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23029B-8315-40C2-A8AD-1FD3E0AB2906}">
      <dsp:nvSpPr>
        <dsp:cNvPr id="0" name=""/>
        <dsp:cNvSpPr/>
      </dsp:nvSpPr>
      <dsp:spPr>
        <a:xfrm>
          <a:off x="108544" y="3048034"/>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Inhaber-aktie</a:t>
          </a:r>
          <a:endParaRPr lang="de-DE" sz="1400" kern="1200" dirty="0">
            <a:latin typeface="Arial" panose="020B0604020202020204" pitchFamily="34" charset="0"/>
            <a:cs typeface="Arial" panose="020B0604020202020204" pitchFamily="34" charset="0"/>
          </a:endParaRPr>
        </a:p>
      </dsp:txBody>
      <dsp:txXfrm>
        <a:off x="138920" y="3078410"/>
        <a:ext cx="1199512" cy="976370"/>
      </dsp:txXfrm>
    </dsp:sp>
    <dsp:sp modelId="{F1850EDF-A71D-4945-9CBF-52AC77264ED1}">
      <dsp:nvSpPr>
        <dsp:cNvPr id="0" name=""/>
        <dsp:cNvSpPr/>
      </dsp:nvSpPr>
      <dsp:spPr>
        <a:xfrm>
          <a:off x="1476563" y="2945667"/>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7C7252C-F9F0-4639-BEEB-F0C44150F44D}">
      <dsp:nvSpPr>
        <dsp:cNvPr id="0" name=""/>
        <dsp:cNvSpPr/>
      </dsp:nvSpPr>
      <dsp:spPr>
        <a:xfrm>
          <a:off x="1584317" y="3048034"/>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Namens-aktie</a:t>
          </a:r>
          <a:endParaRPr lang="de-DE" sz="1400" kern="1200" dirty="0">
            <a:latin typeface="Arial" panose="020B0604020202020204" pitchFamily="34" charset="0"/>
            <a:cs typeface="Arial" panose="020B0604020202020204" pitchFamily="34" charset="0"/>
          </a:endParaRPr>
        </a:p>
      </dsp:txBody>
      <dsp:txXfrm>
        <a:off x="1614693" y="3078410"/>
        <a:ext cx="1199512" cy="976370"/>
      </dsp:txXfrm>
    </dsp:sp>
    <dsp:sp modelId="{EBBA4DAB-E043-458A-A9EC-B96F5D53BD5D}">
      <dsp:nvSpPr>
        <dsp:cNvPr id="0" name=""/>
        <dsp:cNvSpPr/>
      </dsp:nvSpPr>
      <dsp:spPr>
        <a:xfrm>
          <a:off x="3690222" y="1626499"/>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73F886-6C3D-4532-AD35-EB1833C2D9BD}">
      <dsp:nvSpPr>
        <dsp:cNvPr id="0" name=""/>
        <dsp:cNvSpPr/>
      </dsp:nvSpPr>
      <dsp:spPr>
        <a:xfrm>
          <a:off x="3797976" y="1728865"/>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Aktien-gattung</a:t>
          </a:r>
          <a:endParaRPr lang="de-DE" sz="1400" kern="1200" dirty="0">
            <a:latin typeface="Arial" panose="020B0604020202020204" pitchFamily="34" charset="0"/>
            <a:cs typeface="Arial" panose="020B0604020202020204" pitchFamily="34" charset="0"/>
          </a:endParaRPr>
        </a:p>
      </dsp:txBody>
      <dsp:txXfrm>
        <a:off x="3828352" y="1759241"/>
        <a:ext cx="1199512" cy="976370"/>
      </dsp:txXfrm>
    </dsp:sp>
    <dsp:sp modelId="{4F837855-D5CF-4EA5-A577-8B7CE03A6278}">
      <dsp:nvSpPr>
        <dsp:cNvPr id="0" name=""/>
        <dsp:cNvSpPr/>
      </dsp:nvSpPr>
      <dsp:spPr>
        <a:xfrm>
          <a:off x="2952336" y="2945667"/>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4BAD563-BFC6-4485-A520-2C34ED42ACD4}">
      <dsp:nvSpPr>
        <dsp:cNvPr id="0" name=""/>
        <dsp:cNvSpPr/>
      </dsp:nvSpPr>
      <dsp:spPr>
        <a:xfrm>
          <a:off x="3060090" y="3048034"/>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Stamm-aktie</a:t>
          </a:r>
          <a:endParaRPr lang="de-DE" sz="1400" kern="1200" dirty="0">
            <a:latin typeface="Arial" panose="020B0604020202020204" pitchFamily="34" charset="0"/>
            <a:cs typeface="Arial" panose="020B0604020202020204" pitchFamily="34" charset="0"/>
          </a:endParaRPr>
        </a:p>
      </dsp:txBody>
      <dsp:txXfrm>
        <a:off x="3090466" y="3078410"/>
        <a:ext cx="1199512" cy="976370"/>
      </dsp:txXfrm>
    </dsp:sp>
    <dsp:sp modelId="{3DD2161A-84A2-4203-A3D6-0CF9A6668DCD}">
      <dsp:nvSpPr>
        <dsp:cNvPr id="0" name=""/>
        <dsp:cNvSpPr/>
      </dsp:nvSpPr>
      <dsp:spPr>
        <a:xfrm>
          <a:off x="4428108" y="2945667"/>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F34D46-91A7-4879-9078-182F3EBA2B83}">
      <dsp:nvSpPr>
        <dsp:cNvPr id="0" name=""/>
        <dsp:cNvSpPr/>
      </dsp:nvSpPr>
      <dsp:spPr>
        <a:xfrm>
          <a:off x="4535862" y="3048034"/>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Vorzugs-aktie</a:t>
          </a:r>
          <a:endParaRPr lang="de-DE" sz="1400" kern="1200" dirty="0">
            <a:latin typeface="Arial" panose="020B0604020202020204" pitchFamily="34" charset="0"/>
            <a:cs typeface="Arial" panose="020B0604020202020204" pitchFamily="34" charset="0"/>
          </a:endParaRPr>
        </a:p>
      </dsp:txBody>
      <dsp:txXfrm>
        <a:off x="4566238" y="3078410"/>
        <a:ext cx="1199512" cy="976370"/>
      </dsp:txXfrm>
    </dsp:sp>
    <dsp:sp modelId="{35BD1AE3-D7DE-4B36-9948-77FBD75170B2}">
      <dsp:nvSpPr>
        <dsp:cNvPr id="0" name=""/>
        <dsp:cNvSpPr/>
      </dsp:nvSpPr>
      <dsp:spPr>
        <a:xfrm>
          <a:off x="6641768" y="1626499"/>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C9BFCC1-60BF-43F5-819E-5CB270CEDCC4}">
      <dsp:nvSpPr>
        <dsp:cNvPr id="0" name=""/>
        <dsp:cNvSpPr/>
      </dsp:nvSpPr>
      <dsp:spPr>
        <a:xfrm>
          <a:off x="6749521" y="1728865"/>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Aktien-sorte</a:t>
          </a:r>
          <a:endParaRPr lang="de-DE" sz="1400" kern="1200" dirty="0">
            <a:latin typeface="Arial" panose="020B0604020202020204" pitchFamily="34" charset="0"/>
            <a:cs typeface="Arial" panose="020B0604020202020204" pitchFamily="34" charset="0"/>
          </a:endParaRPr>
        </a:p>
      </dsp:txBody>
      <dsp:txXfrm>
        <a:off x="6779897" y="1759241"/>
        <a:ext cx="1199512" cy="976370"/>
      </dsp:txXfrm>
    </dsp:sp>
    <dsp:sp modelId="{EB02F3A7-DB55-451B-B23D-50DEE7735B1B}">
      <dsp:nvSpPr>
        <dsp:cNvPr id="0" name=""/>
        <dsp:cNvSpPr/>
      </dsp:nvSpPr>
      <dsp:spPr>
        <a:xfrm>
          <a:off x="5903881" y="2945667"/>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CAFD06-5238-4AE3-AAE9-953EBEE83374}">
      <dsp:nvSpPr>
        <dsp:cNvPr id="0" name=""/>
        <dsp:cNvSpPr/>
      </dsp:nvSpPr>
      <dsp:spPr>
        <a:xfrm>
          <a:off x="6011635" y="3048034"/>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a:latin typeface="Arial" panose="020B0604020202020204" pitchFamily="34" charset="0"/>
              <a:cs typeface="Arial" panose="020B0604020202020204" pitchFamily="34" charset="0"/>
            </a:rPr>
            <a:t>Nennbe-tragsaktie</a:t>
          </a:r>
          <a:endParaRPr lang="de-DE" sz="1400" kern="1200" dirty="0">
            <a:latin typeface="Arial" panose="020B0604020202020204" pitchFamily="34" charset="0"/>
            <a:cs typeface="Arial" panose="020B0604020202020204" pitchFamily="34" charset="0"/>
          </a:endParaRPr>
        </a:p>
      </dsp:txBody>
      <dsp:txXfrm>
        <a:off x="6042011" y="3078410"/>
        <a:ext cx="1199512" cy="976370"/>
      </dsp:txXfrm>
    </dsp:sp>
    <dsp:sp modelId="{7682480D-B55A-4931-B47C-C3583CEAF8F4}">
      <dsp:nvSpPr>
        <dsp:cNvPr id="0" name=""/>
        <dsp:cNvSpPr/>
      </dsp:nvSpPr>
      <dsp:spPr>
        <a:xfrm>
          <a:off x="7379654" y="2945667"/>
          <a:ext cx="1260264" cy="103712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A7C146-E1B0-4525-BEB2-0027F8A1FD25}">
      <dsp:nvSpPr>
        <dsp:cNvPr id="0" name=""/>
        <dsp:cNvSpPr/>
      </dsp:nvSpPr>
      <dsp:spPr>
        <a:xfrm>
          <a:off x="7487408" y="3048034"/>
          <a:ext cx="1260264" cy="10371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Stückaktie</a:t>
          </a:r>
          <a:endParaRPr lang="de-DE" sz="1400" kern="1200" dirty="0">
            <a:latin typeface="Arial" panose="020B0604020202020204" pitchFamily="34" charset="0"/>
            <a:cs typeface="Arial" panose="020B0604020202020204" pitchFamily="34" charset="0"/>
          </a:endParaRPr>
        </a:p>
      </dsp:txBody>
      <dsp:txXfrm>
        <a:off x="7517784" y="3078410"/>
        <a:ext cx="1199512" cy="976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AA400-43FB-442F-8F38-CC824810AC3E}">
      <dsp:nvSpPr>
        <dsp:cNvPr id="0" name=""/>
        <dsp:cNvSpPr/>
      </dsp:nvSpPr>
      <dsp:spPr>
        <a:xfrm>
          <a:off x="1007835" y="1916820"/>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Aktionär</a:t>
          </a:r>
        </a:p>
      </dsp:txBody>
      <dsp:txXfrm>
        <a:off x="1022305" y="1931290"/>
        <a:ext cx="1951833" cy="465104"/>
      </dsp:txXfrm>
    </dsp:sp>
    <dsp:sp modelId="{7991CA65-45BE-4886-A714-019E410CBEE2}">
      <dsp:nvSpPr>
        <dsp:cNvPr id="0" name=""/>
        <dsp:cNvSpPr/>
      </dsp:nvSpPr>
      <dsp:spPr>
        <a:xfrm rot="17426186">
          <a:off x="2620259" y="1622850"/>
          <a:ext cx="1131935" cy="21292"/>
        </a:xfrm>
        <a:custGeom>
          <a:avLst/>
          <a:gdLst/>
          <a:ahLst/>
          <a:cxnLst/>
          <a:rect l="0" t="0" r="0" b="0"/>
          <a:pathLst>
            <a:path>
              <a:moveTo>
                <a:pt x="0" y="10646"/>
              </a:moveTo>
              <a:lnTo>
                <a:pt x="1131935" y="106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57928" y="1605198"/>
        <a:ext cx="56596" cy="56596"/>
      </dsp:txXfrm>
    </dsp:sp>
    <dsp:sp modelId="{308703C2-3D5E-4AEF-B1C7-E547F315D128}">
      <dsp:nvSpPr>
        <dsp:cNvPr id="0" name=""/>
        <dsp:cNvSpPr/>
      </dsp:nvSpPr>
      <dsp:spPr>
        <a:xfrm>
          <a:off x="3383844" y="856129"/>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Verwaltungsrechte</a:t>
          </a:r>
        </a:p>
      </dsp:txBody>
      <dsp:txXfrm>
        <a:off x="3398314" y="870599"/>
        <a:ext cx="1951833" cy="465104"/>
      </dsp:txXfrm>
    </dsp:sp>
    <dsp:sp modelId="{391A76F6-84A7-4735-96AD-A7C452C3BC2F}">
      <dsp:nvSpPr>
        <dsp:cNvPr id="0" name=""/>
        <dsp:cNvSpPr/>
      </dsp:nvSpPr>
      <dsp:spPr>
        <a:xfrm rot="17692822">
          <a:off x="5092528" y="666391"/>
          <a:ext cx="939415" cy="21292"/>
        </a:xfrm>
        <a:custGeom>
          <a:avLst/>
          <a:gdLst/>
          <a:ahLst/>
          <a:cxnLst/>
          <a:rect l="0" t="0" r="0" b="0"/>
          <a:pathLst>
            <a:path>
              <a:moveTo>
                <a:pt x="0" y="10646"/>
              </a:moveTo>
              <a:lnTo>
                <a:pt x="939415"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8750" y="653552"/>
        <a:ext cx="46970" cy="46970"/>
      </dsp:txXfrm>
    </dsp:sp>
    <dsp:sp modelId="{256CB122-6CF9-492D-A4CC-46E9C73D5C85}">
      <dsp:nvSpPr>
        <dsp:cNvPr id="0" name=""/>
        <dsp:cNvSpPr/>
      </dsp:nvSpPr>
      <dsp:spPr>
        <a:xfrm>
          <a:off x="5759853" y="3902"/>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Auskunftsrecht</a:t>
          </a:r>
        </a:p>
      </dsp:txBody>
      <dsp:txXfrm>
        <a:off x="5774323" y="18372"/>
        <a:ext cx="1951833" cy="465104"/>
      </dsp:txXfrm>
    </dsp:sp>
    <dsp:sp modelId="{A8FF67AA-3CCA-445F-902F-3B04AC848279}">
      <dsp:nvSpPr>
        <dsp:cNvPr id="0" name=""/>
        <dsp:cNvSpPr/>
      </dsp:nvSpPr>
      <dsp:spPr>
        <a:xfrm rot="19457599">
          <a:off x="5318868" y="950467"/>
          <a:ext cx="486734" cy="21292"/>
        </a:xfrm>
        <a:custGeom>
          <a:avLst/>
          <a:gdLst/>
          <a:ahLst/>
          <a:cxnLst/>
          <a:rect l="0" t="0" r="0" b="0"/>
          <a:pathLst>
            <a:path>
              <a:moveTo>
                <a:pt x="0" y="10646"/>
              </a:moveTo>
              <a:lnTo>
                <a:pt x="486734"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50067" y="948945"/>
        <a:ext cx="24336" cy="24336"/>
      </dsp:txXfrm>
    </dsp:sp>
    <dsp:sp modelId="{083DA7C5-594D-4E73-8AD2-58DE82D534EB}">
      <dsp:nvSpPr>
        <dsp:cNvPr id="0" name=""/>
        <dsp:cNvSpPr/>
      </dsp:nvSpPr>
      <dsp:spPr>
        <a:xfrm>
          <a:off x="5759853" y="572053"/>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Stimmrecht</a:t>
          </a:r>
        </a:p>
      </dsp:txBody>
      <dsp:txXfrm>
        <a:off x="5774323" y="586523"/>
        <a:ext cx="1951833" cy="465104"/>
      </dsp:txXfrm>
    </dsp:sp>
    <dsp:sp modelId="{5912FA21-8A73-4B81-9C74-900146F5E583}">
      <dsp:nvSpPr>
        <dsp:cNvPr id="0" name=""/>
        <dsp:cNvSpPr/>
      </dsp:nvSpPr>
      <dsp:spPr>
        <a:xfrm rot="2142401">
          <a:off x="5318868" y="1234542"/>
          <a:ext cx="486734" cy="21292"/>
        </a:xfrm>
        <a:custGeom>
          <a:avLst/>
          <a:gdLst/>
          <a:ahLst/>
          <a:cxnLst/>
          <a:rect l="0" t="0" r="0" b="0"/>
          <a:pathLst>
            <a:path>
              <a:moveTo>
                <a:pt x="0" y="10646"/>
              </a:moveTo>
              <a:lnTo>
                <a:pt x="486734"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50067" y="1233020"/>
        <a:ext cx="24336" cy="24336"/>
      </dsp:txXfrm>
    </dsp:sp>
    <dsp:sp modelId="{B4629905-F821-47F4-821C-8DA7A91AF538}">
      <dsp:nvSpPr>
        <dsp:cNvPr id="0" name=""/>
        <dsp:cNvSpPr/>
      </dsp:nvSpPr>
      <dsp:spPr>
        <a:xfrm>
          <a:off x="5759853" y="1140204"/>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Anfechtungsrecht</a:t>
          </a:r>
        </a:p>
      </dsp:txBody>
      <dsp:txXfrm>
        <a:off x="5774323" y="1154674"/>
        <a:ext cx="1951833" cy="465104"/>
      </dsp:txXfrm>
    </dsp:sp>
    <dsp:sp modelId="{610BB37F-96B4-4F8C-BE40-24D10DE12DC8}">
      <dsp:nvSpPr>
        <dsp:cNvPr id="0" name=""/>
        <dsp:cNvSpPr/>
      </dsp:nvSpPr>
      <dsp:spPr>
        <a:xfrm rot="3907178">
          <a:off x="5092528" y="1518618"/>
          <a:ext cx="939415" cy="21292"/>
        </a:xfrm>
        <a:custGeom>
          <a:avLst/>
          <a:gdLst/>
          <a:ahLst/>
          <a:cxnLst/>
          <a:rect l="0" t="0" r="0" b="0"/>
          <a:pathLst>
            <a:path>
              <a:moveTo>
                <a:pt x="0" y="10646"/>
              </a:moveTo>
              <a:lnTo>
                <a:pt x="939415"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38750" y="1505779"/>
        <a:ext cx="46970" cy="46970"/>
      </dsp:txXfrm>
    </dsp:sp>
    <dsp:sp modelId="{3D60ED7D-CC55-449A-89AC-4402E1900507}">
      <dsp:nvSpPr>
        <dsp:cNvPr id="0" name=""/>
        <dsp:cNvSpPr/>
      </dsp:nvSpPr>
      <dsp:spPr>
        <a:xfrm>
          <a:off x="5759853" y="1708356"/>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Minderheitsrechte</a:t>
          </a:r>
        </a:p>
      </dsp:txBody>
      <dsp:txXfrm>
        <a:off x="5774323" y="1722826"/>
        <a:ext cx="1951833" cy="465104"/>
      </dsp:txXfrm>
    </dsp:sp>
    <dsp:sp modelId="{B8CE3196-B549-4CED-AAE6-33C314F06917}">
      <dsp:nvSpPr>
        <dsp:cNvPr id="0" name=""/>
        <dsp:cNvSpPr/>
      </dsp:nvSpPr>
      <dsp:spPr>
        <a:xfrm rot="4173814">
          <a:off x="2620259" y="2683542"/>
          <a:ext cx="1131935" cy="21292"/>
        </a:xfrm>
        <a:custGeom>
          <a:avLst/>
          <a:gdLst/>
          <a:ahLst/>
          <a:cxnLst/>
          <a:rect l="0" t="0" r="0" b="0"/>
          <a:pathLst>
            <a:path>
              <a:moveTo>
                <a:pt x="0" y="10646"/>
              </a:moveTo>
              <a:lnTo>
                <a:pt x="1131935" y="106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57928" y="2665890"/>
        <a:ext cx="56596" cy="56596"/>
      </dsp:txXfrm>
    </dsp:sp>
    <dsp:sp modelId="{AD9F8022-C6E3-4A04-A443-E5F46E893503}">
      <dsp:nvSpPr>
        <dsp:cNvPr id="0" name=""/>
        <dsp:cNvSpPr/>
      </dsp:nvSpPr>
      <dsp:spPr>
        <a:xfrm>
          <a:off x="3383844" y="2977512"/>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Vermögensrechte</a:t>
          </a:r>
        </a:p>
      </dsp:txBody>
      <dsp:txXfrm>
        <a:off x="3398314" y="2991982"/>
        <a:ext cx="1951833" cy="465104"/>
      </dsp:txXfrm>
    </dsp:sp>
    <dsp:sp modelId="{F53A5522-3FF9-4084-B3D1-219D08EB271D}">
      <dsp:nvSpPr>
        <dsp:cNvPr id="0" name=""/>
        <dsp:cNvSpPr/>
      </dsp:nvSpPr>
      <dsp:spPr>
        <a:xfrm rot="17964892">
          <a:off x="5159862" y="2863385"/>
          <a:ext cx="804747" cy="21292"/>
        </a:xfrm>
        <a:custGeom>
          <a:avLst/>
          <a:gdLst/>
          <a:ahLst/>
          <a:cxnLst/>
          <a:rect l="0" t="0" r="0" b="0"/>
          <a:pathLst>
            <a:path>
              <a:moveTo>
                <a:pt x="0" y="10646"/>
              </a:moveTo>
              <a:lnTo>
                <a:pt x="804747"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42117" y="2853913"/>
        <a:ext cx="40237" cy="40237"/>
      </dsp:txXfrm>
    </dsp:sp>
    <dsp:sp modelId="{90D6A66D-63EA-4C24-B9B3-349A29FEE4E4}">
      <dsp:nvSpPr>
        <dsp:cNvPr id="0" name=""/>
        <dsp:cNvSpPr/>
      </dsp:nvSpPr>
      <dsp:spPr>
        <a:xfrm>
          <a:off x="5759853" y="2276507"/>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Dividendenrecht</a:t>
          </a:r>
        </a:p>
      </dsp:txBody>
      <dsp:txXfrm>
        <a:off x="5774323" y="2290977"/>
        <a:ext cx="1951833" cy="465104"/>
      </dsp:txXfrm>
    </dsp:sp>
    <dsp:sp modelId="{9AB6B510-57DB-4543-86C4-9B1FDC88E5F6}">
      <dsp:nvSpPr>
        <dsp:cNvPr id="0" name=""/>
        <dsp:cNvSpPr/>
      </dsp:nvSpPr>
      <dsp:spPr>
        <a:xfrm rot="20485234">
          <a:off x="5353752" y="3147461"/>
          <a:ext cx="416966" cy="21292"/>
        </a:xfrm>
        <a:custGeom>
          <a:avLst/>
          <a:gdLst/>
          <a:ahLst/>
          <a:cxnLst/>
          <a:rect l="0" t="0" r="0" b="0"/>
          <a:pathLst>
            <a:path>
              <a:moveTo>
                <a:pt x="0" y="10646"/>
              </a:moveTo>
              <a:lnTo>
                <a:pt x="416966"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51811" y="3147683"/>
        <a:ext cx="20848" cy="20848"/>
      </dsp:txXfrm>
    </dsp:sp>
    <dsp:sp modelId="{DF2201B3-698D-49CA-A608-B6D5F4EF5A82}">
      <dsp:nvSpPr>
        <dsp:cNvPr id="0" name=""/>
        <dsp:cNvSpPr/>
      </dsp:nvSpPr>
      <dsp:spPr>
        <a:xfrm>
          <a:off x="5759853" y="2844658"/>
          <a:ext cx="1980773" cy="4940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Bezugsrecht</a:t>
          </a:r>
        </a:p>
      </dsp:txBody>
      <dsp:txXfrm>
        <a:off x="5774323" y="2859128"/>
        <a:ext cx="1951833" cy="465104"/>
      </dsp:txXfrm>
    </dsp:sp>
    <dsp:sp modelId="{77F24234-FFAC-4165-B577-C12D9C791AB2}">
      <dsp:nvSpPr>
        <dsp:cNvPr id="0" name=""/>
        <dsp:cNvSpPr/>
      </dsp:nvSpPr>
      <dsp:spPr>
        <a:xfrm rot="3310531">
          <a:off x="5216184" y="3497964"/>
          <a:ext cx="692103" cy="21292"/>
        </a:xfrm>
        <a:custGeom>
          <a:avLst/>
          <a:gdLst/>
          <a:ahLst/>
          <a:cxnLst/>
          <a:rect l="0" t="0" r="0" b="0"/>
          <a:pathLst>
            <a:path>
              <a:moveTo>
                <a:pt x="0" y="10646"/>
              </a:moveTo>
              <a:lnTo>
                <a:pt x="692103" y="1064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544933" y="3491307"/>
        <a:ext cx="34605" cy="34605"/>
      </dsp:txXfrm>
    </dsp:sp>
    <dsp:sp modelId="{688924AA-F625-481C-A406-AFB5987F6BC6}">
      <dsp:nvSpPr>
        <dsp:cNvPr id="0" name=""/>
        <dsp:cNvSpPr/>
      </dsp:nvSpPr>
      <dsp:spPr>
        <a:xfrm>
          <a:off x="5759853" y="3412810"/>
          <a:ext cx="1980773" cy="7597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Rückzahlungs- und Recht auf Liquidationserlös</a:t>
          </a:r>
        </a:p>
      </dsp:txBody>
      <dsp:txXfrm>
        <a:off x="5782105" y="3435062"/>
        <a:ext cx="1936269" cy="7152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83B1-5670-40A5-ABEE-0C3489059029}">
      <dsp:nvSpPr>
        <dsp:cNvPr id="0" name=""/>
        <dsp:cNvSpPr/>
      </dsp:nvSpPr>
      <dsp:spPr>
        <a:xfrm>
          <a:off x="2940153" y="1944216"/>
          <a:ext cx="351314" cy="1673565"/>
        </a:xfrm>
        <a:custGeom>
          <a:avLst/>
          <a:gdLst/>
          <a:ahLst/>
          <a:cxnLst/>
          <a:rect l="0" t="0" r="0" b="0"/>
          <a:pathLst>
            <a:path>
              <a:moveTo>
                <a:pt x="0" y="0"/>
              </a:moveTo>
              <a:lnTo>
                <a:pt x="175657" y="0"/>
              </a:lnTo>
              <a:lnTo>
                <a:pt x="175657" y="1673565"/>
              </a:lnTo>
              <a:lnTo>
                <a:pt x="351314" y="1673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3073059" y="2738247"/>
        <a:ext cx="85502" cy="85502"/>
      </dsp:txXfrm>
    </dsp:sp>
    <dsp:sp modelId="{8A4349C5-0E1C-45DB-AB75-EE379513F536}">
      <dsp:nvSpPr>
        <dsp:cNvPr id="0" name=""/>
        <dsp:cNvSpPr/>
      </dsp:nvSpPr>
      <dsp:spPr>
        <a:xfrm>
          <a:off x="2940153" y="1944216"/>
          <a:ext cx="351314" cy="1004139"/>
        </a:xfrm>
        <a:custGeom>
          <a:avLst/>
          <a:gdLst/>
          <a:ahLst/>
          <a:cxnLst/>
          <a:rect l="0" t="0" r="0" b="0"/>
          <a:pathLst>
            <a:path>
              <a:moveTo>
                <a:pt x="0" y="0"/>
              </a:moveTo>
              <a:lnTo>
                <a:pt x="175657" y="0"/>
              </a:lnTo>
              <a:lnTo>
                <a:pt x="175657" y="1004139"/>
              </a:lnTo>
              <a:lnTo>
                <a:pt x="351314" y="100413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089215" y="2419690"/>
        <a:ext cx="53191" cy="53191"/>
      </dsp:txXfrm>
    </dsp:sp>
    <dsp:sp modelId="{B561FF29-5C9B-4D79-93EB-AB453601AB41}">
      <dsp:nvSpPr>
        <dsp:cNvPr id="0" name=""/>
        <dsp:cNvSpPr/>
      </dsp:nvSpPr>
      <dsp:spPr>
        <a:xfrm>
          <a:off x="2940153" y="1944216"/>
          <a:ext cx="351314" cy="334713"/>
        </a:xfrm>
        <a:custGeom>
          <a:avLst/>
          <a:gdLst/>
          <a:ahLst/>
          <a:cxnLst/>
          <a:rect l="0" t="0" r="0" b="0"/>
          <a:pathLst>
            <a:path>
              <a:moveTo>
                <a:pt x="0" y="0"/>
              </a:moveTo>
              <a:lnTo>
                <a:pt x="175657" y="0"/>
              </a:lnTo>
              <a:lnTo>
                <a:pt x="175657" y="334713"/>
              </a:lnTo>
              <a:lnTo>
                <a:pt x="351314" y="3347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03679" y="2099441"/>
        <a:ext cx="24261" cy="24261"/>
      </dsp:txXfrm>
    </dsp:sp>
    <dsp:sp modelId="{DC5DC6B1-D35D-497A-998B-AD65F02ED8A1}">
      <dsp:nvSpPr>
        <dsp:cNvPr id="0" name=""/>
        <dsp:cNvSpPr/>
      </dsp:nvSpPr>
      <dsp:spPr>
        <a:xfrm>
          <a:off x="2940153" y="1609502"/>
          <a:ext cx="351314" cy="334713"/>
        </a:xfrm>
        <a:custGeom>
          <a:avLst/>
          <a:gdLst/>
          <a:ahLst/>
          <a:cxnLst/>
          <a:rect l="0" t="0" r="0" b="0"/>
          <a:pathLst>
            <a:path>
              <a:moveTo>
                <a:pt x="0" y="334713"/>
              </a:moveTo>
              <a:lnTo>
                <a:pt x="175657" y="334713"/>
              </a:lnTo>
              <a:lnTo>
                <a:pt x="175657" y="0"/>
              </a:lnTo>
              <a:lnTo>
                <a:pt x="35131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103679" y="1764728"/>
        <a:ext cx="24261" cy="24261"/>
      </dsp:txXfrm>
    </dsp:sp>
    <dsp:sp modelId="{3B694FCF-8C0D-4A7D-92C0-AB907D1D604D}">
      <dsp:nvSpPr>
        <dsp:cNvPr id="0" name=""/>
        <dsp:cNvSpPr/>
      </dsp:nvSpPr>
      <dsp:spPr>
        <a:xfrm>
          <a:off x="2940153" y="940076"/>
          <a:ext cx="351314" cy="1004139"/>
        </a:xfrm>
        <a:custGeom>
          <a:avLst/>
          <a:gdLst/>
          <a:ahLst/>
          <a:cxnLst/>
          <a:rect l="0" t="0" r="0" b="0"/>
          <a:pathLst>
            <a:path>
              <a:moveTo>
                <a:pt x="0" y="1004139"/>
              </a:moveTo>
              <a:lnTo>
                <a:pt x="175657" y="1004139"/>
              </a:lnTo>
              <a:lnTo>
                <a:pt x="175657" y="0"/>
              </a:lnTo>
              <a:lnTo>
                <a:pt x="35131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089215" y="1415550"/>
        <a:ext cx="53191" cy="53191"/>
      </dsp:txXfrm>
    </dsp:sp>
    <dsp:sp modelId="{783E1933-CCFD-4FA2-8328-BCF17A4F71C9}">
      <dsp:nvSpPr>
        <dsp:cNvPr id="0" name=""/>
        <dsp:cNvSpPr/>
      </dsp:nvSpPr>
      <dsp:spPr>
        <a:xfrm>
          <a:off x="2940153" y="270650"/>
          <a:ext cx="351314" cy="1673565"/>
        </a:xfrm>
        <a:custGeom>
          <a:avLst/>
          <a:gdLst/>
          <a:ahLst/>
          <a:cxnLst/>
          <a:rect l="0" t="0" r="0" b="0"/>
          <a:pathLst>
            <a:path>
              <a:moveTo>
                <a:pt x="0" y="1673565"/>
              </a:moveTo>
              <a:lnTo>
                <a:pt x="175657" y="1673565"/>
              </a:lnTo>
              <a:lnTo>
                <a:pt x="175657" y="0"/>
              </a:lnTo>
              <a:lnTo>
                <a:pt x="35131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3073059" y="1064682"/>
        <a:ext cx="85502" cy="85502"/>
      </dsp:txXfrm>
    </dsp:sp>
    <dsp:sp modelId="{A7DFE1F0-5529-4AFA-A285-0B5401C08E5B}">
      <dsp:nvSpPr>
        <dsp:cNvPr id="0" name=""/>
        <dsp:cNvSpPr/>
      </dsp:nvSpPr>
      <dsp:spPr>
        <a:xfrm rot="16200000">
          <a:off x="978895" y="1392276"/>
          <a:ext cx="2818636" cy="11038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latin typeface="Arial" panose="020B0604020202020204" pitchFamily="34" charset="0"/>
              <a:cs typeface="Arial" panose="020B0604020202020204" pitchFamily="34" charset="0"/>
            </a:rPr>
            <a:t>Kapitalmaßnahme</a:t>
          </a:r>
        </a:p>
      </dsp:txBody>
      <dsp:txXfrm>
        <a:off x="978895" y="1392276"/>
        <a:ext cx="2818636" cy="1103878"/>
      </dsp:txXfrm>
    </dsp:sp>
    <dsp:sp modelId="{2DF6CA9C-28D8-4736-B3A9-73905C2FB12B}">
      <dsp:nvSpPr>
        <dsp:cNvPr id="0" name=""/>
        <dsp:cNvSpPr/>
      </dsp:nvSpPr>
      <dsp:spPr>
        <a:xfrm>
          <a:off x="3291468" y="2880"/>
          <a:ext cx="3620720" cy="5355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Einfache Kapitalerhöhung (§§ 182 ff. AktG)</a:t>
          </a:r>
        </a:p>
      </dsp:txBody>
      <dsp:txXfrm>
        <a:off x="3291468" y="2880"/>
        <a:ext cx="3620720" cy="535540"/>
      </dsp:txXfrm>
    </dsp:sp>
    <dsp:sp modelId="{C4AD7324-EAB4-4E84-BEDD-C34E24587F82}">
      <dsp:nvSpPr>
        <dsp:cNvPr id="0" name=""/>
        <dsp:cNvSpPr/>
      </dsp:nvSpPr>
      <dsp:spPr>
        <a:xfrm>
          <a:off x="3291468" y="672306"/>
          <a:ext cx="3620720" cy="5355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Genehmigtes Kapital (§§ 202 ff. AktG)</a:t>
          </a:r>
        </a:p>
      </dsp:txBody>
      <dsp:txXfrm>
        <a:off x="3291468" y="672306"/>
        <a:ext cx="3620720" cy="535540"/>
      </dsp:txXfrm>
    </dsp:sp>
    <dsp:sp modelId="{B62C5C1B-5385-4D5A-9A08-9EB895976AAE}">
      <dsp:nvSpPr>
        <dsp:cNvPr id="0" name=""/>
        <dsp:cNvSpPr/>
      </dsp:nvSpPr>
      <dsp:spPr>
        <a:xfrm>
          <a:off x="3291468" y="1341732"/>
          <a:ext cx="3620720" cy="5355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Bedingtes Kapital (§§ 192 ff. AktG)</a:t>
          </a:r>
        </a:p>
      </dsp:txBody>
      <dsp:txXfrm>
        <a:off x="3291468" y="1341732"/>
        <a:ext cx="3620720" cy="535540"/>
      </dsp:txXfrm>
    </dsp:sp>
    <dsp:sp modelId="{45D10972-F9A7-46CB-A472-30C26572970B}">
      <dsp:nvSpPr>
        <dsp:cNvPr id="0" name=""/>
        <dsp:cNvSpPr/>
      </dsp:nvSpPr>
      <dsp:spPr>
        <a:xfrm>
          <a:off x="3291468" y="2011158"/>
          <a:ext cx="3620720" cy="5355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Gesellschaftsmittel (§§ 207 ff. AktG)</a:t>
          </a:r>
        </a:p>
      </dsp:txBody>
      <dsp:txXfrm>
        <a:off x="3291468" y="2011158"/>
        <a:ext cx="3620720" cy="535540"/>
      </dsp:txXfrm>
    </dsp:sp>
    <dsp:sp modelId="{DC6E2DE0-F123-42BC-B0C7-BBA9C29FFF69}">
      <dsp:nvSpPr>
        <dsp:cNvPr id="0" name=""/>
        <dsp:cNvSpPr/>
      </dsp:nvSpPr>
      <dsp:spPr>
        <a:xfrm>
          <a:off x="3291468" y="2680584"/>
          <a:ext cx="3620720" cy="5355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Ordentliche Kapitalherabsetzung (§§ 222 AktG)</a:t>
          </a:r>
        </a:p>
      </dsp:txBody>
      <dsp:txXfrm>
        <a:off x="3291468" y="2680584"/>
        <a:ext cx="3620720" cy="535540"/>
      </dsp:txXfrm>
    </dsp:sp>
    <dsp:sp modelId="{3909239B-A3DF-4F37-A3BD-195224C37942}">
      <dsp:nvSpPr>
        <dsp:cNvPr id="0" name=""/>
        <dsp:cNvSpPr/>
      </dsp:nvSpPr>
      <dsp:spPr>
        <a:xfrm>
          <a:off x="3291468" y="3350010"/>
          <a:ext cx="3620720" cy="5355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Vereinfachte Kapitalherabsetzung (§§ 229 ff. AktG) </a:t>
          </a:r>
        </a:p>
      </dsp:txBody>
      <dsp:txXfrm>
        <a:off x="3291468" y="3350010"/>
        <a:ext cx="3620720" cy="535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F515D-002A-4CDF-9B96-760A84037200}">
      <dsp:nvSpPr>
        <dsp:cNvPr id="0" name=""/>
        <dsp:cNvSpPr/>
      </dsp:nvSpPr>
      <dsp:spPr>
        <a:xfrm>
          <a:off x="291620" y="979484"/>
          <a:ext cx="2849679" cy="849342"/>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Gesellschaftsvertrag</a:t>
          </a:r>
          <a:endParaRPr lang="en-GB" sz="2000" kern="1200" dirty="0"/>
        </a:p>
      </dsp:txBody>
      <dsp:txXfrm>
        <a:off x="316496" y="1004360"/>
        <a:ext cx="2799927" cy="799590"/>
      </dsp:txXfrm>
    </dsp:sp>
    <dsp:sp modelId="{9621F71C-E6DA-491C-9FD1-D9A250F90146}">
      <dsp:nvSpPr>
        <dsp:cNvPr id="0" name=""/>
        <dsp:cNvSpPr/>
      </dsp:nvSpPr>
      <dsp:spPr>
        <a:xfrm rot="18289469">
          <a:off x="2886118" y="888564"/>
          <a:ext cx="1189837" cy="54438"/>
        </a:xfrm>
        <a:custGeom>
          <a:avLst/>
          <a:gdLst/>
          <a:ahLst/>
          <a:cxnLst/>
          <a:rect l="0" t="0" r="0" b="0"/>
          <a:pathLst>
            <a:path>
              <a:moveTo>
                <a:pt x="0" y="27219"/>
              </a:moveTo>
              <a:lnTo>
                <a:pt x="1189837" y="2721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51291" y="886038"/>
        <a:ext cx="59491" cy="59491"/>
      </dsp:txXfrm>
    </dsp:sp>
    <dsp:sp modelId="{CDB86775-CB9F-44DC-9477-A7ECB7EF1341}">
      <dsp:nvSpPr>
        <dsp:cNvPr id="0" name=""/>
        <dsp:cNvSpPr/>
      </dsp:nvSpPr>
      <dsp:spPr>
        <a:xfrm>
          <a:off x="3820774" y="2741"/>
          <a:ext cx="3808484" cy="84934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Zusammenschluss mehrerer Personen durch formfreien Vertrag</a:t>
          </a:r>
          <a:endParaRPr lang="en-GB" sz="1800" kern="1200" dirty="0"/>
        </a:p>
      </dsp:txBody>
      <dsp:txXfrm>
        <a:off x="3845650" y="27617"/>
        <a:ext cx="3758732" cy="799590"/>
      </dsp:txXfrm>
    </dsp:sp>
    <dsp:sp modelId="{7ADDEDFA-BEE7-48FC-8482-C087E3ABA8B0}">
      <dsp:nvSpPr>
        <dsp:cNvPr id="0" name=""/>
        <dsp:cNvSpPr/>
      </dsp:nvSpPr>
      <dsp:spPr>
        <a:xfrm>
          <a:off x="3141300" y="1376936"/>
          <a:ext cx="679473" cy="54438"/>
        </a:xfrm>
        <a:custGeom>
          <a:avLst/>
          <a:gdLst/>
          <a:ahLst/>
          <a:cxnLst/>
          <a:rect l="0" t="0" r="0" b="0"/>
          <a:pathLst>
            <a:path>
              <a:moveTo>
                <a:pt x="0" y="27219"/>
              </a:moveTo>
              <a:lnTo>
                <a:pt x="679473" y="2721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64050" y="1387169"/>
        <a:ext cx="33973" cy="33973"/>
      </dsp:txXfrm>
    </dsp:sp>
    <dsp:sp modelId="{75DB14F7-E23A-4183-B675-2C05D3BF5A55}">
      <dsp:nvSpPr>
        <dsp:cNvPr id="0" name=""/>
        <dsp:cNvSpPr/>
      </dsp:nvSpPr>
      <dsp:spPr>
        <a:xfrm>
          <a:off x="3820774" y="979484"/>
          <a:ext cx="3808484" cy="84934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Gemeinsamer Zweck (der erlaubt ist und kein Handelsgewerbe voraussetzt)</a:t>
          </a:r>
          <a:endParaRPr lang="en-GB" sz="1800" kern="1200" dirty="0"/>
        </a:p>
      </dsp:txBody>
      <dsp:txXfrm>
        <a:off x="3845650" y="1004360"/>
        <a:ext cx="3758732" cy="799590"/>
      </dsp:txXfrm>
    </dsp:sp>
    <dsp:sp modelId="{CE3F3199-A54A-45D8-ADB9-0E74694323A5}">
      <dsp:nvSpPr>
        <dsp:cNvPr id="0" name=""/>
        <dsp:cNvSpPr/>
      </dsp:nvSpPr>
      <dsp:spPr>
        <a:xfrm rot="3310531">
          <a:off x="2886118" y="1865308"/>
          <a:ext cx="1189837" cy="54438"/>
        </a:xfrm>
        <a:custGeom>
          <a:avLst/>
          <a:gdLst/>
          <a:ahLst/>
          <a:cxnLst/>
          <a:rect l="0" t="0" r="0" b="0"/>
          <a:pathLst>
            <a:path>
              <a:moveTo>
                <a:pt x="0" y="27219"/>
              </a:moveTo>
              <a:lnTo>
                <a:pt x="1189837" y="2721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51291" y="1862781"/>
        <a:ext cx="59491" cy="59491"/>
      </dsp:txXfrm>
    </dsp:sp>
    <dsp:sp modelId="{917322EF-216F-467D-93EB-A0FD872ED1C2}">
      <dsp:nvSpPr>
        <dsp:cNvPr id="0" name=""/>
        <dsp:cNvSpPr/>
      </dsp:nvSpPr>
      <dsp:spPr>
        <a:xfrm>
          <a:off x="3820774" y="1956228"/>
          <a:ext cx="3808484" cy="849342"/>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Förderungspflicht in Form der Beitrags-, Treue- und ggf. Nachschusspflicht</a:t>
          </a:r>
          <a:endParaRPr lang="en-GB" sz="1800" kern="1200" dirty="0"/>
        </a:p>
      </dsp:txBody>
      <dsp:txXfrm>
        <a:off x="3845650" y="1981104"/>
        <a:ext cx="3758732" cy="799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33BDC-FAE6-4385-A69B-1DA1A49E4E12}">
      <dsp:nvSpPr>
        <dsp:cNvPr id="0" name=""/>
        <dsp:cNvSpPr/>
      </dsp:nvSpPr>
      <dsp:spPr>
        <a:xfrm rot="5400000">
          <a:off x="1671987" y="1090996"/>
          <a:ext cx="967551" cy="1101522"/>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319289-F2D0-4B6F-9D0E-82369DA9230F}">
      <dsp:nvSpPr>
        <dsp:cNvPr id="0" name=""/>
        <dsp:cNvSpPr/>
      </dsp:nvSpPr>
      <dsp:spPr>
        <a:xfrm>
          <a:off x="984806" y="0"/>
          <a:ext cx="2475772" cy="1140097"/>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Arial" panose="020B0604020202020204" pitchFamily="34" charset="0"/>
              <a:cs typeface="Arial" panose="020B0604020202020204" pitchFamily="34" charset="0"/>
            </a:rPr>
            <a:t>Gesellschafter</a:t>
          </a:r>
          <a:endParaRPr lang="de-DE" sz="1800" kern="1200" dirty="0">
            <a:latin typeface="Arial" panose="020B0604020202020204" pitchFamily="34" charset="0"/>
            <a:cs typeface="Arial" panose="020B0604020202020204" pitchFamily="34" charset="0"/>
          </a:endParaRPr>
        </a:p>
      </dsp:txBody>
      <dsp:txXfrm>
        <a:off x="1040471" y="55665"/>
        <a:ext cx="2364442" cy="1028767"/>
      </dsp:txXfrm>
    </dsp:sp>
    <dsp:sp modelId="{DBD69EE1-80A7-41D0-8A74-91CD24FEB554}">
      <dsp:nvSpPr>
        <dsp:cNvPr id="0" name=""/>
        <dsp:cNvSpPr/>
      </dsp:nvSpPr>
      <dsp:spPr>
        <a:xfrm>
          <a:off x="3528398" y="0"/>
          <a:ext cx="1184624" cy="109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A: 25%</a:t>
          </a:r>
        </a:p>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B: 25%</a:t>
          </a:r>
        </a:p>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C: 25%</a:t>
          </a:r>
        </a:p>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D: 25%</a:t>
          </a:r>
        </a:p>
      </dsp:txBody>
      <dsp:txXfrm>
        <a:off x="3528398" y="0"/>
        <a:ext cx="1184624" cy="1094742"/>
      </dsp:txXfrm>
    </dsp:sp>
    <dsp:sp modelId="{6697D11B-63F3-4C81-873A-DE81B47DE3B9}">
      <dsp:nvSpPr>
        <dsp:cNvPr id="0" name=""/>
        <dsp:cNvSpPr/>
      </dsp:nvSpPr>
      <dsp:spPr>
        <a:xfrm rot="5400000">
          <a:off x="3164059" y="2377715"/>
          <a:ext cx="967551" cy="1101522"/>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8ECC3-3613-4844-8180-69CF8924F8BE}">
      <dsp:nvSpPr>
        <dsp:cNvPr id="0" name=""/>
        <dsp:cNvSpPr/>
      </dsp:nvSpPr>
      <dsp:spPr>
        <a:xfrm>
          <a:off x="2545866" y="1305165"/>
          <a:ext cx="2352489" cy="1140097"/>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latin typeface="Arial" panose="020B0604020202020204" pitchFamily="34" charset="0"/>
              <a:cs typeface="Arial" panose="020B0604020202020204" pitchFamily="34" charset="0"/>
            </a:rPr>
            <a:t>Gesellschafter-wechsel: </a:t>
          </a:r>
        </a:p>
        <a:p>
          <a:pPr lvl="0" algn="ctr" defTabSz="889000">
            <a:lnSpc>
              <a:spcPct val="90000"/>
            </a:lnSpc>
            <a:spcBef>
              <a:spcPct val="0"/>
            </a:spcBef>
            <a:spcAft>
              <a:spcPct val="35000"/>
            </a:spcAft>
          </a:pPr>
          <a:r>
            <a:rPr lang="de-DE" sz="2000" b="0" kern="1200" dirty="0">
              <a:latin typeface="Arial" panose="020B0604020202020204" pitchFamily="34" charset="0"/>
              <a:cs typeface="Arial" panose="020B0604020202020204" pitchFamily="34" charset="0"/>
            </a:rPr>
            <a:t>D tritt aus</a:t>
          </a:r>
        </a:p>
      </dsp:txBody>
      <dsp:txXfrm>
        <a:off x="2601531" y="1360830"/>
        <a:ext cx="2241159" cy="1028767"/>
      </dsp:txXfrm>
    </dsp:sp>
    <dsp:sp modelId="{3C4599FD-B900-4A05-98E1-4AFD08837834}">
      <dsp:nvSpPr>
        <dsp:cNvPr id="0" name=""/>
        <dsp:cNvSpPr/>
      </dsp:nvSpPr>
      <dsp:spPr>
        <a:xfrm>
          <a:off x="4968548" y="1296148"/>
          <a:ext cx="1184624" cy="1150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A: 25%</a:t>
          </a:r>
        </a:p>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B: 25%</a:t>
          </a:r>
        </a:p>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C: 25%</a:t>
          </a:r>
        </a:p>
        <a:p>
          <a:pPr marL="114300" lvl="1" indent="-114300" algn="l" defTabSz="666750">
            <a:lnSpc>
              <a:spcPct val="90000"/>
            </a:lnSpc>
            <a:spcBef>
              <a:spcPct val="0"/>
            </a:spcBef>
            <a:spcAft>
              <a:spcPct val="15000"/>
            </a:spcAft>
            <a:buChar char="••"/>
          </a:pPr>
          <a:r>
            <a:rPr lang="de-DE" sz="1500" kern="1200" dirty="0">
              <a:latin typeface="Arial" panose="020B0604020202020204" pitchFamily="34" charset="0"/>
              <a:cs typeface="Arial" panose="020B0604020202020204" pitchFamily="34" charset="0"/>
            </a:rPr>
            <a:t>D: ?</a:t>
          </a:r>
        </a:p>
      </dsp:txBody>
      <dsp:txXfrm>
        <a:off x="4968548" y="1296148"/>
        <a:ext cx="1184624" cy="1150971"/>
      </dsp:txXfrm>
    </dsp:sp>
    <dsp:sp modelId="{7AD88264-9F71-409E-A598-25817B5B2865}">
      <dsp:nvSpPr>
        <dsp:cNvPr id="0" name=""/>
        <dsp:cNvSpPr/>
      </dsp:nvSpPr>
      <dsp:spPr>
        <a:xfrm>
          <a:off x="4099579" y="2585871"/>
          <a:ext cx="2236324" cy="1140097"/>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latin typeface="Arial" panose="020B0604020202020204" pitchFamily="34" charset="0"/>
              <a:cs typeface="Arial" panose="020B0604020202020204" pitchFamily="34" charset="0"/>
            </a:rPr>
            <a:t>Neue Beteiligungs-struktur</a:t>
          </a:r>
        </a:p>
      </dsp:txBody>
      <dsp:txXfrm>
        <a:off x="4155244" y="2641536"/>
        <a:ext cx="2124994" cy="1028767"/>
      </dsp:txXfrm>
    </dsp:sp>
    <dsp:sp modelId="{6E73836C-F8E7-41DA-8C11-FA976C4A620F}">
      <dsp:nvSpPr>
        <dsp:cNvPr id="0" name=""/>
        <dsp:cNvSpPr/>
      </dsp:nvSpPr>
      <dsp:spPr>
        <a:xfrm>
          <a:off x="6467970" y="2739306"/>
          <a:ext cx="1184624" cy="92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de-DE" sz="1100" kern="1200" dirty="0">
              <a:latin typeface="Arial" panose="020B0604020202020204" pitchFamily="34" charset="0"/>
              <a:cs typeface="Arial" panose="020B0604020202020204" pitchFamily="34" charset="0"/>
            </a:rPr>
            <a:t>A: 25% + 8.34% (gerundet)</a:t>
          </a:r>
        </a:p>
        <a:p>
          <a:pPr marL="57150" lvl="1" indent="-57150" algn="l" defTabSz="488950">
            <a:lnSpc>
              <a:spcPct val="90000"/>
            </a:lnSpc>
            <a:spcBef>
              <a:spcPct val="0"/>
            </a:spcBef>
            <a:spcAft>
              <a:spcPct val="15000"/>
            </a:spcAft>
            <a:buChar char="••"/>
          </a:pPr>
          <a:r>
            <a:rPr lang="de-DE" sz="1100" kern="1200" dirty="0">
              <a:latin typeface="Arial" panose="020B0604020202020204" pitchFamily="34" charset="0"/>
              <a:cs typeface="Arial" panose="020B0604020202020204" pitchFamily="34" charset="0"/>
            </a:rPr>
            <a:t>B: 25% + 8.34% (gerundet)</a:t>
          </a:r>
        </a:p>
        <a:p>
          <a:pPr marL="57150" lvl="1" indent="-57150" algn="l" defTabSz="488950">
            <a:lnSpc>
              <a:spcPct val="90000"/>
            </a:lnSpc>
            <a:spcBef>
              <a:spcPct val="0"/>
            </a:spcBef>
            <a:spcAft>
              <a:spcPct val="15000"/>
            </a:spcAft>
            <a:buChar char="••"/>
          </a:pPr>
          <a:r>
            <a:rPr lang="de-DE" sz="1100" kern="1200" dirty="0">
              <a:latin typeface="Arial" panose="020B0604020202020204" pitchFamily="34" charset="0"/>
              <a:cs typeface="Arial" panose="020B0604020202020204" pitchFamily="34" charset="0"/>
            </a:rPr>
            <a:t>C: 25% + 8.34% (gerundet)</a:t>
          </a:r>
        </a:p>
      </dsp:txBody>
      <dsp:txXfrm>
        <a:off x="6467970" y="2739306"/>
        <a:ext cx="1184624" cy="921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2DAF0-7F79-4142-8F41-9B6A77832CD4}">
      <dsp:nvSpPr>
        <dsp:cNvPr id="0" name=""/>
        <dsp:cNvSpPr/>
      </dsp:nvSpPr>
      <dsp:spPr>
        <a:xfrm>
          <a:off x="5849879" y="2223363"/>
          <a:ext cx="1719201" cy="385654"/>
        </a:xfrm>
        <a:custGeom>
          <a:avLst/>
          <a:gdLst/>
          <a:ahLst/>
          <a:cxnLst/>
          <a:rect l="0" t="0" r="0" b="0"/>
          <a:pathLst>
            <a:path>
              <a:moveTo>
                <a:pt x="0" y="0"/>
              </a:moveTo>
              <a:lnTo>
                <a:pt x="0" y="266810"/>
              </a:lnTo>
              <a:lnTo>
                <a:pt x="1719201" y="266810"/>
              </a:lnTo>
              <a:lnTo>
                <a:pt x="1719201" y="38565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BDCB3-B85D-47EA-8212-8DC302EA74F4}">
      <dsp:nvSpPr>
        <dsp:cNvPr id="0" name=""/>
        <dsp:cNvSpPr/>
      </dsp:nvSpPr>
      <dsp:spPr>
        <a:xfrm>
          <a:off x="5787879" y="2223363"/>
          <a:ext cx="91440" cy="385654"/>
        </a:xfrm>
        <a:custGeom>
          <a:avLst/>
          <a:gdLst/>
          <a:ahLst/>
          <a:cxnLst/>
          <a:rect l="0" t="0" r="0" b="0"/>
          <a:pathLst>
            <a:path>
              <a:moveTo>
                <a:pt x="61999" y="0"/>
              </a:moveTo>
              <a:lnTo>
                <a:pt x="61999" y="266810"/>
              </a:lnTo>
              <a:lnTo>
                <a:pt x="45720" y="266810"/>
              </a:lnTo>
              <a:lnTo>
                <a:pt x="45720" y="38565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37FC9-E86C-4197-90BA-495D32C29DEB}">
      <dsp:nvSpPr>
        <dsp:cNvPr id="0" name=""/>
        <dsp:cNvSpPr/>
      </dsp:nvSpPr>
      <dsp:spPr>
        <a:xfrm>
          <a:off x="4101184" y="2223363"/>
          <a:ext cx="1748694" cy="385654"/>
        </a:xfrm>
        <a:custGeom>
          <a:avLst/>
          <a:gdLst/>
          <a:ahLst/>
          <a:cxnLst/>
          <a:rect l="0" t="0" r="0" b="0"/>
          <a:pathLst>
            <a:path>
              <a:moveTo>
                <a:pt x="1748694" y="0"/>
              </a:moveTo>
              <a:lnTo>
                <a:pt x="1748694" y="266810"/>
              </a:lnTo>
              <a:lnTo>
                <a:pt x="0" y="266810"/>
              </a:lnTo>
              <a:lnTo>
                <a:pt x="0" y="38565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B32C5-65DA-4281-9963-980D77B78B24}">
      <dsp:nvSpPr>
        <dsp:cNvPr id="0" name=""/>
        <dsp:cNvSpPr/>
      </dsp:nvSpPr>
      <dsp:spPr>
        <a:xfrm>
          <a:off x="3704033" y="1048193"/>
          <a:ext cx="2145846" cy="360547"/>
        </a:xfrm>
        <a:custGeom>
          <a:avLst/>
          <a:gdLst/>
          <a:ahLst/>
          <a:cxnLst/>
          <a:rect l="0" t="0" r="0" b="0"/>
          <a:pathLst>
            <a:path>
              <a:moveTo>
                <a:pt x="0" y="0"/>
              </a:moveTo>
              <a:lnTo>
                <a:pt x="0" y="241704"/>
              </a:lnTo>
              <a:lnTo>
                <a:pt x="2145846" y="241704"/>
              </a:lnTo>
              <a:lnTo>
                <a:pt x="2145846" y="36054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7C7F4C-900C-4998-9C20-34E9C6F47DDB}">
      <dsp:nvSpPr>
        <dsp:cNvPr id="0" name=""/>
        <dsp:cNvSpPr/>
      </dsp:nvSpPr>
      <dsp:spPr>
        <a:xfrm>
          <a:off x="1554498" y="2235916"/>
          <a:ext cx="863314" cy="373101"/>
        </a:xfrm>
        <a:custGeom>
          <a:avLst/>
          <a:gdLst/>
          <a:ahLst/>
          <a:cxnLst/>
          <a:rect l="0" t="0" r="0" b="0"/>
          <a:pathLst>
            <a:path>
              <a:moveTo>
                <a:pt x="0" y="0"/>
              </a:moveTo>
              <a:lnTo>
                <a:pt x="0" y="254257"/>
              </a:lnTo>
              <a:lnTo>
                <a:pt x="863314" y="254257"/>
              </a:lnTo>
              <a:lnTo>
                <a:pt x="863314" y="3731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EC8EC-EEAE-413E-B661-9395E0DE9805}">
      <dsp:nvSpPr>
        <dsp:cNvPr id="0" name=""/>
        <dsp:cNvSpPr/>
      </dsp:nvSpPr>
      <dsp:spPr>
        <a:xfrm>
          <a:off x="722345" y="2235916"/>
          <a:ext cx="832153" cy="373101"/>
        </a:xfrm>
        <a:custGeom>
          <a:avLst/>
          <a:gdLst/>
          <a:ahLst/>
          <a:cxnLst/>
          <a:rect l="0" t="0" r="0" b="0"/>
          <a:pathLst>
            <a:path>
              <a:moveTo>
                <a:pt x="832153" y="0"/>
              </a:moveTo>
              <a:lnTo>
                <a:pt x="832153" y="254257"/>
              </a:lnTo>
              <a:lnTo>
                <a:pt x="0" y="254257"/>
              </a:lnTo>
              <a:lnTo>
                <a:pt x="0" y="37310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3BD58-10FE-44C6-967A-0F5630CB7F8C}">
      <dsp:nvSpPr>
        <dsp:cNvPr id="0" name=""/>
        <dsp:cNvSpPr/>
      </dsp:nvSpPr>
      <dsp:spPr>
        <a:xfrm>
          <a:off x="1554498" y="1048193"/>
          <a:ext cx="2149534" cy="373101"/>
        </a:xfrm>
        <a:custGeom>
          <a:avLst/>
          <a:gdLst/>
          <a:ahLst/>
          <a:cxnLst/>
          <a:rect l="0" t="0" r="0" b="0"/>
          <a:pathLst>
            <a:path>
              <a:moveTo>
                <a:pt x="2149534" y="0"/>
              </a:moveTo>
              <a:lnTo>
                <a:pt x="2149534" y="254257"/>
              </a:lnTo>
              <a:lnTo>
                <a:pt x="0" y="254257"/>
              </a:lnTo>
              <a:lnTo>
                <a:pt x="0" y="3731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F2669-20F0-4D3C-9797-4C61AFE44981}">
      <dsp:nvSpPr>
        <dsp:cNvPr id="0" name=""/>
        <dsp:cNvSpPr/>
      </dsp:nvSpPr>
      <dsp:spPr>
        <a:xfrm>
          <a:off x="2757898" y="233571"/>
          <a:ext cx="1892270" cy="8146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1C2AA-749B-471B-9341-8ECF36FB786C}">
      <dsp:nvSpPr>
        <dsp:cNvPr id="0" name=""/>
        <dsp:cNvSpPr/>
      </dsp:nvSpPr>
      <dsp:spPr>
        <a:xfrm>
          <a:off x="2900439" y="368985"/>
          <a:ext cx="1892270" cy="8146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Ansprüche gegen Gesellschafter der KG</a:t>
          </a:r>
        </a:p>
      </dsp:txBody>
      <dsp:txXfrm>
        <a:off x="2924298" y="392844"/>
        <a:ext cx="1844552" cy="766903"/>
      </dsp:txXfrm>
    </dsp:sp>
    <dsp:sp modelId="{C43D5DEE-EF35-4379-B086-1B5838E0855E}">
      <dsp:nvSpPr>
        <dsp:cNvPr id="0" name=""/>
        <dsp:cNvSpPr/>
      </dsp:nvSpPr>
      <dsp:spPr>
        <a:xfrm>
          <a:off x="491757" y="1421294"/>
          <a:ext cx="2125483" cy="8146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CD312-FF96-440E-975A-7BA49B65289D}">
      <dsp:nvSpPr>
        <dsp:cNvPr id="0" name=""/>
        <dsp:cNvSpPr/>
      </dsp:nvSpPr>
      <dsp:spPr>
        <a:xfrm>
          <a:off x="634298" y="1556708"/>
          <a:ext cx="2125483" cy="8146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Komplementär</a:t>
          </a:r>
        </a:p>
      </dsp:txBody>
      <dsp:txXfrm>
        <a:off x="658157" y="1580567"/>
        <a:ext cx="2077765" cy="766903"/>
      </dsp:txXfrm>
    </dsp:sp>
    <dsp:sp modelId="{9124703B-0E08-4341-B94B-3829CCC62156}">
      <dsp:nvSpPr>
        <dsp:cNvPr id="0" name=""/>
        <dsp:cNvSpPr/>
      </dsp:nvSpPr>
      <dsp:spPr>
        <a:xfrm>
          <a:off x="1571" y="2609017"/>
          <a:ext cx="1441547" cy="10650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E8F30-BF30-4C86-AA84-546D2FD6CAFC}">
      <dsp:nvSpPr>
        <dsp:cNvPr id="0" name=""/>
        <dsp:cNvSpPr/>
      </dsp:nvSpPr>
      <dsp:spPr>
        <a:xfrm>
          <a:off x="144112" y="2744431"/>
          <a:ext cx="1441547" cy="106503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de-DE" sz="1400" kern="1200" dirty="0">
              <a:latin typeface="Arial" panose="020B0604020202020204" pitchFamily="34" charset="0"/>
              <a:cs typeface="Arial" panose="020B0604020202020204" pitchFamily="34" charset="0"/>
            </a:rPr>
            <a:t>KG haftet mit Gesellschafts-vermögen </a:t>
          </a:r>
        </a:p>
        <a:p>
          <a:pPr lvl="0" algn="ctr" defTabSz="622300">
            <a:lnSpc>
              <a:spcPct val="100000"/>
            </a:lnSpc>
            <a:spcBef>
              <a:spcPct val="0"/>
            </a:spcBef>
            <a:spcAft>
              <a:spcPts val="0"/>
            </a:spcAft>
          </a:pPr>
          <a:r>
            <a:rPr lang="de-DE" sz="1400" kern="1200" dirty="0">
              <a:latin typeface="Arial" panose="020B0604020202020204" pitchFamily="34" charset="0"/>
              <a:cs typeface="Arial" panose="020B0604020202020204" pitchFamily="34" charset="0"/>
            </a:rPr>
            <a:t>(§ 124 HGB)</a:t>
          </a:r>
        </a:p>
      </dsp:txBody>
      <dsp:txXfrm>
        <a:off x="175306" y="2775625"/>
        <a:ext cx="1379159" cy="1002648"/>
      </dsp:txXfrm>
    </dsp:sp>
    <dsp:sp modelId="{6D7F9675-BF62-4A45-8B8F-C22AB5718732}">
      <dsp:nvSpPr>
        <dsp:cNvPr id="0" name=""/>
        <dsp:cNvSpPr/>
      </dsp:nvSpPr>
      <dsp:spPr>
        <a:xfrm>
          <a:off x="1728200" y="2609017"/>
          <a:ext cx="1379225" cy="11047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17ECD-935A-41CB-B619-88868B208588}">
      <dsp:nvSpPr>
        <dsp:cNvPr id="0" name=""/>
        <dsp:cNvSpPr/>
      </dsp:nvSpPr>
      <dsp:spPr>
        <a:xfrm>
          <a:off x="1870741" y="2744431"/>
          <a:ext cx="1379225" cy="110474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err="1">
              <a:latin typeface="Arial" panose="020B0604020202020204" pitchFamily="34" charset="0"/>
              <a:cs typeface="Arial" panose="020B0604020202020204" pitchFamily="34" charset="0"/>
            </a:rPr>
            <a:t>Komplemen-tär</a:t>
          </a:r>
          <a:r>
            <a:rPr lang="de-DE" sz="1400" kern="1200" dirty="0">
              <a:latin typeface="Arial" panose="020B0604020202020204" pitchFamily="34" charset="0"/>
              <a:cs typeface="Arial" panose="020B0604020202020204" pitchFamily="34" charset="0"/>
            </a:rPr>
            <a:t> haftet mit Privat-vermögen </a:t>
          </a:r>
          <a:br>
            <a:rPr lang="de-DE" sz="1400" kern="1200" dirty="0">
              <a:latin typeface="Arial" panose="020B0604020202020204" pitchFamily="34" charset="0"/>
              <a:cs typeface="Arial" panose="020B0604020202020204" pitchFamily="34" charset="0"/>
            </a:rPr>
          </a:br>
          <a:r>
            <a:rPr lang="de-DE" sz="1400" kern="1200" dirty="0">
              <a:latin typeface="Arial" panose="020B0604020202020204" pitchFamily="34" charset="0"/>
              <a:cs typeface="Arial" panose="020B0604020202020204" pitchFamily="34" charset="0"/>
            </a:rPr>
            <a:t>(§ 128 HGB)</a:t>
          </a:r>
        </a:p>
      </dsp:txBody>
      <dsp:txXfrm>
        <a:off x="1903098" y="2776788"/>
        <a:ext cx="1314511" cy="1040035"/>
      </dsp:txXfrm>
    </dsp:sp>
    <dsp:sp modelId="{FDA6C1BE-1097-4344-906D-B0B7495F4F5B}">
      <dsp:nvSpPr>
        <dsp:cNvPr id="0" name=""/>
        <dsp:cNvSpPr/>
      </dsp:nvSpPr>
      <dsp:spPr>
        <a:xfrm>
          <a:off x="4770236" y="1408741"/>
          <a:ext cx="2159287" cy="81462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F1368-B6D2-455D-ABDA-649CE58656F7}">
      <dsp:nvSpPr>
        <dsp:cNvPr id="0" name=""/>
        <dsp:cNvSpPr/>
      </dsp:nvSpPr>
      <dsp:spPr>
        <a:xfrm>
          <a:off x="4912777" y="1544155"/>
          <a:ext cx="2159287" cy="8146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a:latin typeface="Arial" panose="020B0604020202020204" pitchFamily="34" charset="0"/>
              <a:cs typeface="Arial" panose="020B0604020202020204" pitchFamily="34" charset="0"/>
            </a:rPr>
            <a:t>Kommanditist</a:t>
          </a:r>
        </a:p>
      </dsp:txBody>
      <dsp:txXfrm>
        <a:off x="4936636" y="1568014"/>
        <a:ext cx="2111569" cy="766903"/>
      </dsp:txXfrm>
    </dsp:sp>
    <dsp:sp modelId="{1D9F1904-C60B-496F-B7BB-DDE6D111044B}">
      <dsp:nvSpPr>
        <dsp:cNvPr id="0" name=""/>
        <dsp:cNvSpPr/>
      </dsp:nvSpPr>
      <dsp:spPr>
        <a:xfrm>
          <a:off x="3392508" y="2609017"/>
          <a:ext cx="1417352" cy="10650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C3F76-9FA2-4134-BED9-F03D18BF0A41}">
      <dsp:nvSpPr>
        <dsp:cNvPr id="0" name=""/>
        <dsp:cNvSpPr/>
      </dsp:nvSpPr>
      <dsp:spPr>
        <a:xfrm>
          <a:off x="3535049" y="2744431"/>
          <a:ext cx="1417352" cy="106503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Arial" panose="020B0604020202020204" pitchFamily="34" charset="0"/>
              <a:cs typeface="Arial" panose="020B0604020202020204" pitchFamily="34" charset="0"/>
            </a:rPr>
            <a:t>KG haftet mit Gesellschaftsvermögen </a:t>
          </a:r>
          <a:br>
            <a:rPr lang="de-DE" sz="1400" kern="1200" dirty="0">
              <a:latin typeface="Arial" panose="020B0604020202020204" pitchFamily="34" charset="0"/>
              <a:cs typeface="Arial" panose="020B0604020202020204" pitchFamily="34" charset="0"/>
            </a:rPr>
          </a:br>
          <a:r>
            <a:rPr lang="de-DE" sz="1400" kern="1200" dirty="0">
              <a:latin typeface="Arial" panose="020B0604020202020204" pitchFamily="34" charset="0"/>
              <a:cs typeface="Arial" panose="020B0604020202020204" pitchFamily="34" charset="0"/>
            </a:rPr>
            <a:t>(§ 124 HGB)</a:t>
          </a:r>
        </a:p>
      </dsp:txBody>
      <dsp:txXfrm>
        <a:off x="3566243" y="2775625"/>
        <a:ext cx="1354964" cy="1002648"/>
      </dsp:txXfrm>
    </dsp:sp>
    <dsp:sp modelId="{5006E3EE-D281-49E5-B8F4-68F48B059122}">
      <dsp:nvSpPr>
        <dsp:cNvPr id="0" name=""/>
        <dsp:cNvSpPr/>
      </dsp:nvSpPr>
      <dsp:spPr>
        <a:xfrm>
          <a:off x="5094943" y="2609017"/>
          <a:ext cx="1477313" cy="10650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77936-EDF0-4C58-8D74-3989FF92FF5E}">
      <dsp:nvSpPr>
        <dsp:cNvPr id="0" name=""/>
        <dsp:cNvSpPr/>
      </dsp:nvSpPr>
      <dsp:spPr>
        <a:xfrm>
          <a:off x="5237484" y="2744431"/>
          <a:ext cx="1477313" cy="106503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mn-lt"/>
            </a:rPr>
            <a:t>Kommanditist haftet mit Einlage </a:t>
          </a:r>
          <a:br>
            <a:rPr lang="de-DE" sz="1400" kern="1200" dirty="0">
              <a:latin typeface="+mn-lt"/>
            </a:rPr>
          </a:br>
          <a:r>
            <a:rPr lang="de-DE" sz="1400" kern="1200" dirty="0">
              <a:latin typeface="+mn-lt"/>
            </a:rPr>
            <a:t>(§§ 171, 172 HGB)</a:t>
          </a:r>
        </a:p>
      </dsp:txBody>
      <dsp:txXfrm>
        <a:off x="5268678" y="2775625"/>
        <a:ext cx="1414925" cy="1002648"/>
      </dsp:txXfrm>
    </dsp:sp>
    <dsp:sp modelId="{606E116A-E850-489A-8176-39F9094933F2}">
      <dsp:nvSpPr>
        <dsp:cNvPr id="0" name=""/>
        <dsp:cNvSpPr/>
      </dsp:nvSpPr>
      <dsp:spPr>
        <a:xfrm>
          <a:off x="6857338" y="2609017"/>
          <a:ext cx="1423484" cy="10650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F5155-2E79-4D80-A6F8-12D979FB0F22}">
      <dsp:nvSpPr>
        <dsp:cNvPr id="0" name=""/>
        <dsp:cNvSpPr/>
      </dsp:nvSpPr>
      <dsp:spPr>
        <a:xfrm>
          <a:off x="6999879" y="2744431"/>
          <a:ext cx="1423484" cy="106503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Arial" panose="020B0604020202020204" pitchFamily="34" charset="0"/>
              <a:cs typeface="Arial" panose="020B0604020202020204" pitchFamily="34" charset="0"/>
            </a:rPr>
            <a:t>Kommanditist haftet mit Privatvermögen (§§ 171, 172, 176 HGB)</a:t>
          </a:r>
        </a:p>
      </dsp:txBody>
      <dsp:txXfrm>
        <a:off x="7031073" y="2775625"/>
        <a:ext cx="1361096" cy="1002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4AE46-FE85-44DF-B403-7E4CF037CEE8}">
      <dsp:nvSpPr>
        <dsp:cNvPr id="0" name=""/>
        <dsp:cNvSpPr/>
      </dsp:nvSpPr>
      <dsp:spPr>
        <a:xfrm>
          <a:off x="1082649" y="1647554"/>
          <a:ext cx="2415885" cy="7149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Kapitalgesellschaft</a:t>
          </a:r>
        </a:p>
      </dsp:txBody>
      <dsp:txXfrm>
        <a:off x="1103590" y="1668495"/>
        <a:ext cx="2374003" cy="673084"/>
      </dsp:txXfrm>
    </dsp:sp>
    <dsp:sp modelId="{8948FE9C-5E1F-4DCA-8D49-4748484CDFF7}">
      <dsp:nvSpPr>
        <dsp:cNvPr id="0" name=""/>
        <dsp:cNvSpPr/>
      </dsp:nvSpPr>
      <dsp:spPr>
        <a:xfrm rot="17350740">
          <a:off x="2913993" y="1166779"/>
          <a:ext cx="1741056" cy="32092"/>
        </a:xfrm>
        <a:custGeom>
          <a:avLst/>
          <a:gdLst/>
          <a:ahLst/>
          <a:cxnLst/>
          <a:rect l="0" t="0" r="0" b="0"/>
          <a:pathLst>
            <a:path>
              <a:moveTo>
                <a:pt x="0" y="16046"/>
              </a:moveTo>
              <a:lnTo>
                <a:pt x="1741056"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3740995" y="1139299"/>
        <a:ext cx="87052" cy="87052"/>
      </dsp:txXfrm>
    </dsp:sp>
    <dsp:sp modelId="{56D4CA9A-F36C-466E-AE17-53BFD5505C70}">
      <dsp:nvSpPr>
        <dsp:cNvPr id="0" name=""/>
        <dsp:cNvSpPr/>
      </dsp:nvSpPr>
      <dsp:spPr>
        <a:xfrm>
          <a:off x="4070508" y="3131"/>
          <a:ext cx="2170480" cy="7149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GmbH und UG (GmbHG)</a:t>
          </a:r>
        </a:p>
      </dsp:txBody>
      <dsp:txXfrm>
        <a:off x="4091449" y="24072"/>
        <a:ext cx="2128598" cy="673084"/>
      </dsp:txXfrm>
    </dsp:sp>
    <dsp:sp modelId="{5BE0E768-12BE-405B-9D86-02B95C50581E}">
      <dsp:nvSpPr>
        <dsp:cNvPr id="0" name=""/>
        <dsp:cNvSpPr/>
      </dsp:nvSpPr>
      <dsp:spPr>
        <a:xfrm rot="18289469">
          <a:off x="3283726" y="1577885"/>
          <a:ext cx="1001591" cy="32092"/>
        </a:xfrm>
        <a:custGeom>
          <a:avLst/>
          <a:gdLst/>
          <a:ahLst/>
          <a:cxnLst/>
          <a:rect l="0" t="0" r="0" b="0"/>
          <a:pathLst>
            <a:path>
              <a:moveTo>
                <a:pt x="0" y="16046"/>
              </a:moveTo>
              <a:lnTo>
                <a:pt x="1001591"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759482" y="1568892"/>
        <a:ext cx="50079" cy="50079"/>
      </dsp:txXfrm>
    </dsp:sp>
    <dsp:sp modelId="{ABF5AF31-7895-408F-A7A3-0E7B72929BE1}">
      <dsp:nvSpPr>
        <dsp:cNvPr id="0" name=""/>
        <dsp:cNvSpPr/>
      </dsp:nvSpPr>
      <dsp:spPr>
        <a:xfrm>
          <a:off x="4070508" y="825343"/>
          <a:ext cx="2191657" cy="7149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GmbH &amp; Co. KG (GmbHG, HGB)</a:t>
          </a:r>
        </a:p>
      </dsp:txBody>
      <dsp:txXfrm>
        <a:off x="4091449" y="846284"/>
        <a:ext cx="2149775" cy="673084"/>
      </dsp:txXfrm>
    </dsp:sp>
    <dsp:sp modelId="{2A35C0EC-F168-4306-8615-3EA0C6275337}">
      <dsp:nvSpPr>
        <dsp:cNvPr id="0" name=""/>
        <dsp:cNvSpPr/>
      </dsp:nvSpPr>
      <dsp:spPr>
        <a:xfrm>
          <a:off x="3498535" y="1988991"/>
          <a:ext cx="571973" cy="32092"/>
        </a:xfrm>
        <a:custGeom>
          <a:avLst/>
          <a:gdLst/>
          <a:ahLst/>
          <a:cxnLst/>
          <a:rect l="0" t="0" r="0" b="0"/>
          <a:pathLst>
            <a:path>
              <a:moveTo>
                <a:pt x="0" y="16046"/>
              </a:moveTo>
              <a:lnTo>
                <a:pt x="571973"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770222" y="1990738"/>
        <a:ext cx="28598" cy="28598"/>
      </dsp:txXfrm>
    </dsp:sp>
    <dsp:sp modelId="{EFE7FBA9-729D-4D98-8B5E-DA2F7E33661A}">
      <dsp:nvSpPr>
        <dsp:cNvPr id="0" name=""/>
        <dsp:cNvSpPr/>
      </dsp:nvSpPr>
      <dsp:spPr>
        <a:xfrm>
          <a:off x="4070508" y="1647554"/>
          <a:ext cx="2170480" cy="7149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AG (AktG)</a:t>
          </a:r>
        </a:p>
      </dsp:txBody>
      <dsp:txXfrm>
        <a:off x="4091449" y="1668495"/>
        <a:ext cx="2128598" cy="673084"/>
      </dsp:txXfrm>
    </dsp:sp>
    <dsp:sp modelId="{78B7DBF4-D620-4CAE-955D-19E870FA60BB}">
      <dsp:nvSpPr>
        <dsp:cNvPr id="0" name=""/>
        <dsp:cNvSpPr/>
      </dsp:nvSpPr>
      <dsp:spPr>
        <a:xfrm rot="3310531">
          <a:off x="3283726" y="2400096"/>
          <a:ext cx="1001591" cy="32092"/>
        </a:xfrm>
        <a:custGeom>
          <a:avLst/>
          <a:gdLst/>
          <a:ahLst/>
          <a:cxnLst/>
          <a:rect l="0" t="0" r="0" b="0"/>
          <a:pathLst>
            <a:path>
              <a:moveTo>
                <a:pt x="0" y="16046"/>
              </a:moveTo>
              <a:lnTo>
                <a:pt x="1001591"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759482" y="2391103"/>
        <a:ext cx="50079" cy="50079"/>
      </dsp:txXfrm>
    </dsp:sp>
    <dsp:sp modelId="{3FEAC194-E70B-4D7A-85DE-8328A246A53C}">
      <dsp:nvSpPr>
        <dsp:cNvPr id="0" name=""/>
        <dsp:cNvSpPr/>
      </dsp:nvSpPr>
      <dsp:spPr>
        <a:xfrm>
          <a:off x="4070508" y="2469765"/>
          <a:ext cx="2191657" cy="7149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KGaA (AktG)</a:t>
          </a:r>
        </a:p>
      </dsp:txBody>
      <dsp:txXfrm>
        <a:off x="4091449" y="2490706"/>
        <a:ext cx="2149775" cy="673084"/>
      </dsp:txXfrm>
    </dsp:sp>
    <dsp:sp modelId="{1941EC63-C663-4C7A-BCF5-81F15E2FE167}">
      <dsp:nvSpPr>
        <dsp:cNvPr id="0" name=""/>
        <dsp:cNvSpPr/>
      </dsp:nvSpPr>
      <dsp:spPr>
        <a:xfrm rot="4249260">
          <a:off x="2913993" y="2811202"/>
          <a:ext cx="1741056" cy="32092"/>
        </a:xfrm>
        <a:custGeom>
          <a:avLst/>
          <a:gdLst/>
          <a:ahLst/>
          <a:cxnLst/>
          <a:rect l="0" t="0" r="0" b="0"/>
          <a:pathLst>
            <a:path>
              <a:moveTo>
                <a:pt x="0" y="16046"/>
              </a:moveTo>
              <a:lnTo>
                <a:pt x="1741056" y="160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3740995" y="2783722"/>
        <a:ext cx="87052" cy="87052"/>
      </dsp:txXfrm>
    </dsp:sp>
    <dsp:sp modelId="{CD539805-414E-463B-B210-38BB3FF8948F}">
      <dsp:nvSpPr>
        <dsp:cNvPr id="0" name=""/>
        <dsp:cNvSpPr/>
      </dsp:nvSpPr>
      <dsp:spPr>
        <a:xfrm>
          <a:off x="4070508" y="3291976"/>
          <a:ext cx="2191657" cy="7149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e-DE" sz="1900" kern="1200" dirty="0"/>
            <a:t>SE (SE VO, AktG)</a:t>
          </a:r>
        </a:p>
      </dsp:txBody>
      <dsp:txXfrm>
        <a:off x="4091449" y="3312917"/>
        <a:ext cx="2149775" cy="673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115DC-CA94-40AB-B70B-C0E41B52020D}">
      <dsp:nvSpPr>
        <dsp:cNvPr id="0" name=""/>
        <dsp:cNvSpPr/>
      </dsp:nvSpPr>
      <dsp:spPr>
        <a:xfrm>
          <a:off x="648071" y="0"/>
          <a:ext cx="7344816" cy="374441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E3A94-FDCA-4642-B056-674D3AA943B4}">
      <dsp:nvSpPr>
        <dsp:cNvPr id="0" name=""/>
        <dsp:cNvSpPr/>
      </dsp:nvSpPr>
      <dsp:spPr>
        <a:xfrm>
          <a:off x="2953" y="1123324"/>
          <a:ext cx="1918900" cy="14977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Arial" panose="020B0604020202020204" pitchFamily="34" charset="0"/>
              <a:cs typeface="Arial" panose="020B0604020202020204" pitchFamily="34" charset="0"/>
            </a:rPr>
            <a:t>Entschluss, GmbH zu gründen (keine Haftung</a:t>
          </a:r>
          <a:r>
            <a:rPr lang="de-DE" sz="1400" kern="1200" dirty="0">
              <a:latin typeface="Calibri Light" panose="020F0302020204030204" pitchFamily="34" charset="0"/>
            </a:rPr>
            <a:t>)</a:t>
          </a:r>
        </a:p>
      </dsp:txBody>
      <dsp:txXfrm>
        <a:off x="76068" y="1196439"/>
        <a:ext cx="1772670" cy="1351536"/>
      </dsp:txXfrm>
    </dsp:sp>
    <dsp:sp modelId="{B5A781E9-DE72-4FFC-9B4A-C5E0D893E60B}">
      <dsp:nvSpPr>
        <dsp:cNvPr id="0" name=""/>
        <dsp:cNvSpPr/>
      </dsp:nvSpPr>
      <dsp:spPr>
        <a:xfrm>
          <a:off x="2241670" y="1123324"/>
          <a:ext cx="1918900" cy="14977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Arial" panose="020B0604020202020204" pitchFamily="34" charset="0"/>
              <a:cs typeface="Arial" panose="020B0604020202020204" pitchFamily="34" charset="0"/>
            </a:rPr>
            <a:t>Aufnahme der Geschäftstätigkeit (im Namen der GmbH) – Vorgründungsgesellschaft (pers. Haftung)</a:t>
          </a:r>
        </a:p>
      </dsp:txBody>
      <dsp:txXfrm>
        <a:off x="2314785" y="1196439"/>
        <a:ext cx="1772670" cy="1351536"/>
      </dsp:txXfrm>
    </dsp:sp>
    <dsp:sp modelId="{DE7FB240-A8AA-4093-BC77-3D0D1D3079D4}">
      <dsp:nvSpPr>
        <dsp:cNvPr id="0" name=""/>
        <dsp:cNvSpPr/>
      </dsp:nvSpPr>
      <dsp:spPr>
        <a:xfrm>
          <a:off x="4464496" y="1152126"/>
          <a:ext cx="1918900" cy="14977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Arial" panose="020B0604020202020204" pitchFamily="34" charset="0"/>
              <a:cs typeface="Arial" panose="020B0604020202020204" pitchFamily="34" charset="0"/>
            </a:rPr>
            <a:t>Beurkundung des Gesellschafts-vertrages – Vorgesellschaft (Innen- und ggf. Handelndenhaftung)</a:t>
          </a:r>
        </a:p>
      </dsp:txBody>
      <dsp:txXfrm>
        <a:off x="4537611" y="1225241"/>
        <a:ext cx="1772670" cy="1351536"/>
      </dsp:txXfrm>
    </dsp:sp>
    <dsp:sp modelId="{28222671-A943-4B6A-AEFC-280AE4010725}">
      <dsp:nvSpPr>
        <dsp:cNvPr id="0" name=""/>
        <dsp:cNvSpPr/>
      </dsp:nvSpPr>
      <dsp:spPr>
        <a:xfrm>
          <a:off x="6719105" y="1123324"/>
          <a:ext cx="1918900" cy="149776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Arial" panose="020B0604020202020204" pitchFamily="34" charset="0"/>
              <a:cs typeface="Arial" panose="020B0604020202020204" pitchFamily="34" charset="0"/>
            </a:rPr>
            <a:t>Eintragung der GmbH im Handelsregister (Haftung der GmbH; Übergang der Verbindlichkeiten Vor-Gesellschaft)</a:t>
          </a:r>
        </a:p>
      </dsp:txBody>
      <dsp:txXfrm>
        <a:off x="6792220" y="1196439"/>
        <a:ext cx="1772670" cy="1351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DAE60-D04D-474A-9D3F-BB177A8680B0}">
      <dsp:nvSpPr>
        <dsp:cNvPr id="0" name=""/>
        <dsp:cNvSpPr/>
      </dsp:nvSpPr>
      <dsp:spPr>
        <a:xfrm>
          <a:off x="622" y="343374"/>
          <a:ext cx="2680245" cy="3216294"/>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de-DE" sz="2200" kern="1200" dirty="0"/>
            <a:t>Geschäftsführung</a:t>
          </a:r>
        </a:p>
      </dsp:txBody>
      <dsp:txXfrm rot="16200000">
        <a:off x="-1050033" y="1394030"/>
        <a:ext cx="2637361" cy="536049"/>
      </dsp:txXfrm>
    </dsp:sp>
    <dsp:sp modelId="{70E94DB5-3819-6742-9FFE-A9EA30607C14}">
      <dsp:nvSpPr>
        <dsp:cNvPr id="0" name=""/>
        <dsp:cNvSpPr/>
      </dsp:nvSpPr>
      <dsp:spPr>
        <a:xfrm>
          <a:off x="536671" y="343374"/>
          <a:ext cx="1996783" cy="321629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de-DE" sz="2500" kern="1200" dirty="0"/>
            <a:t>§ 35 </a:t>
          </a:r>
          <a:r>
            <a:rPr lang="de-DE" sz="2500" kern="1200" dirty="0" err="1"/>
            <a:t>GmbHG</a:t>
          </a:r>
          <a:r>
            <a:rPr lang="de-DE" sz="2500" kern="1200" dirty="0"/>
            <a:t> – Ausführung von (wirksamen) Weisungen</a:t>
          </a:r>
        </a:p>
      </dsp:txBody>
      <dsp:txXfrm>
        <a:off x="536671" y="343374"/>
        <a:ext cx="1996783" cy="3216294"/>
      </dsp:txXfrm>
    </dsp:sp>
    <dsp:sp modelId="{524FE814-2A1A-794E-B6A4-3D060CC33275}">
      <dsp:nvSpPr>
        <dsp:cNvPr id="0" name=""/>
        <dsp:cNvSpPr/>
      </dsp:nvSpPr>
      <dsp:spPr>
        <a:xfrm>
          <a:off x="2774677" y="343374"/>
          <a:ext cx="2680245" cy="3216294"/>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de-DE" sz="2200" kern="1200" dirty="0"/>
            <a:t>Haftung</a:t>
          </a:r>
        </a:p>
      </dsp:txBody>
      <dsp:txXfrm rot="16200000">
        <a:off x="1724020" y="1394030"/>
        <a:ext cx="2637361" cy="536049"/>
      </dsp:txXfrm>
    </dsp:sp>
    <dsp:sp modelId="{6C18F8F1-6652-1A45-B357-E866C6E14853}">
      <dsp:nvSpPr>
        <dsp:cNvPr id="0" name=""/>
        <dsp:cNvSpPr/>
      </dsp:nvSpPr>
      <dsp:spPr>
        <a:xfrm rot="5400000">
          <a:off x="2551601" y="2901257"/>
          <a:ext cx="472954" cy="402036"/>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38C213-03FA-7549-B65A-E87E44619320}">
      <dsp:nvSpPr>
        <dsp:cNvPr id="0" name=""/>
        <dsp:cNvSpPr/>
      </dsp:nvSpPr>
      <dsp:spPr>
        <a:xfrm>
          <a:off x="3310726" y="343374"/>
          <a:ext cx="1996783" cy="321629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de-DE" sz="2500" kern="1200" dirty="0"/>
            <a:t>§ 43 Abs. 1, 3 </a:t>
          </a:r>
          <a:r>
            <a:rPr lang="de-DE" sz="2500" kern="1200" dirty="0" err="1"/>
            <a:t>GmbHG</a:t>
          </a:r>
          <a:r>
            <a:rPr lang="de-DE" sz="2500" kern="1200" dirty="0"/>
            <a:t> – Privilegierung über BJR? D&amp;O?</a:t>
          </a:r>
        </a:p>
      </dsp:txBody>
      <dsp:txXfrm>
        <a:off x="3310726" y="343374"/>
        <a:ext cx="1996783" cy="3216294"/>
      </dsp:txXfrm>
    </dsp:sp>
    <dsp:sp modelId="{F99B2E1C-3038-CB41-9E53-9416C9D7FE9E}">
      <dsp:nvSpPr>
        <dsp:cNvPr id="0" name=""/>
        <dsp:cNvSpPr/>
      </dsp:nvSpPr>
      <dsp:spPr>
        <a:xfrm>
          <a:off x="5548731" y="343374"/>
          <a:ext cx="2680245" cy="3216294"/>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de-DE" sz="2200" kern="1200" dirty="0"/>
            <a:t>Persönliches Risiko</a:t>
          </a:r>
        </a:p>
      </dsp:txBody>
      <dsp:txXfrm rot="16200000">
        <a:off x="4498075" y="1394030"/>
        <a:ext cx="2637361" cy="536049"/>
      </dsp:txXfrm>
    </dsp:sp>
    <dsp:sp modelId="{A5918681-133C-3B47-A336-3842D031856D}">
      <dsp:nvSpPr>
        <dsp:cNvPr id="0" name=""/>
        <dsp:cNvSpPr/>
      </dsp:nvSpPr>
      <dsp:spPr>
        <a:xfrm rot="5400000">
          <a:off x="5325655" y="2901257"/>
          <a:ext cx="472954" cy="402036"/>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765809-C122-0C40-995C-139D8261EBAE}">
      <dsp:nvSpPr>
        <dsp:cNvPr id="0" name=""/>
        <dsp:cNvSpPr/>
      </dsp:nvSpPr>
      <dsp:spPr>
        <a:xfrm>
          <a:off x="6084780" y="343374"/>
          <a:ext cx="1996783" cy="3216294"/>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de-DE" sz="2500" kern="1200" dirty="0"/>
            <a:t>§ 266 StGB ! § 64 </a:t>
          </a:r>
          <a:r>
            <a:rPr lang="de-DE" sz="2500" kern="1200" dirty="0" err="1"/>
            <a:t>GmbHG</a:t>
          </a:r>
          <a:r>
            <a:rPr lang="de-DE" sz="2500" kern="1200" dirty="0"/>
            <a:t> </a:t>
          </a:r>
        </a:p>
      </dsp:txBody>
      <dsp:txXfrm>
        <a:off x="6084780" y="343374"/>
        <a:ext cx="1996783" cy="3216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66B0-25DB-D047-B26D-FCF9252492B8}">
      <dsp:nvSpPr>
        <dsp:cNvPr id="0" name=""/>
        <dsp:cNvSpPr/>
      </dsp:nvSpPr>
      <dsp:spPr>
        <a:xfrm rot="10800000">
          <a:off x="1582052" y="1202"/>
          <a:ext cx="5219499" cy="106946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1605" tIns="114300" rIns="213360" bIns="114300" numCol="1" spcCol="1270" anchor="ctr" anchorCtr="0">
          <a:noAutofit/>
        </a:bodyPr>
        <a:lstStyle/>
        <a:p>
          <a:pPr lvl="0" algn="ctr" defTabSz="1333500">
            <a:lnSpc>
              <a:spcPct val="90000"/>
            </a:lnSpc>
            <a:spcBef>
              <a:spcPct val="0"/>
            </a:spcBef>
            <a:spcAft>
              <a:spcPct val="35000"/>
            </a:spcAft>
          </a:pPr>
          <a:r>
            <a:rPr lang="de-DE" sz="3000" kern="1200" dirty="0" err="1">
              <a:latin typeface="Calibri Light" panose="020F0302020204030204" pitchFamily="34" charset="0"/>
            </a:rPr>
            <a:t>Phyisches</a:t>
          </a:r>
          <a:r>
            <a:rPr lang="de-DE" sz="3000" kern="1200" dirty="0">
              <a:latin typeface="Calibri Light" panose="020F0302020204030204" pitchFamily="34" charset="0"/>
            </a:rPr>
            <a:t> </a:t>
          </a:r>
          <a:r>
            <a:rPr lang="de-DE" sz="3000" kern="1200" dirty="0" err="1">
              <a:latin typeface="Calibri Light" panose="020F0302020204030204" pitchFamily="34" charset="0"/>
            </a:rPr>
            <a:t>Cash-Pooling</a:t>
          </a:r>
          <a:r>
            <a:rPr lang="de-DE" sz="3000" kern="1200" dirty="0">
              <a:latin typeface="Calibri Light" panose="020F0302020204030204" pitchFamily="34" charset="0"/>
            </a:rPr>
            <a:t> („Cash </a:t>
          </a:r>
          <a:r>
            <a:rPr lang="de-DE" sz="3000" kern="1200" dirty="0" err="1">
              <a:latin typeface="Calibri Light" panose="020F0302020204030204" pitchFamily="34" charset="0"/>
            </a:rPr>
            <a:t>Concentration</a:t>
          </a:r>
          <a:r>
            <a:rPr lang="de-DE" sz="3000" kern="1200" dirty="0">
              <a:latin typeface="Calibri Light" panose="020F0302020204030204" pitchFamily="34" charset="0"/>
            </a:rPr>
            <a:t>“)</a:t>
          </a:r>
        </a:p>
      </dsp:txBody>
      <dsp:txXfrm rot="10800000">
        <a:off x="1849418" y="1202"/>
        <a:ext cx="4952133" cy="1069466"/>
      </dsp:txXfrm>
    </dsp:sp>
    <dsp:sp modelId="{11D9895A-E82F-8843-BBD2-DABC89B4DA66}">
      <dsp:nvSpPr>
        <dsp:cNvPr id="0" name=""/>
        <dsp:cNvSpPr/>
      </dsp:nvSpPr>
      <dsp:spPr>
        <a:xfrm>
          <a:off x="1047319" y="1202"/>
          <a:ext cx="1069466" cy="1069466"/>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5FC8C5-2CCE-1D46-97EA-6F50E397CE4A}">
      <dsp:nvSpPr>
        <dsp:cNvPr id="0" name=""/>
        <dsp:cNvSpPr/>
      </dsp:nvSpPr>
      <dsp:spPr>
        <a:xfrm rot="10800000">
          <a:off x="1582052" y="1389912"/>
          <a:ext cx="5219499" cy="106946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1605" tIns="114300" rIns="213360" bIns="114300" numCol="1" spcCol="1270" anchor="ctr" anchorCtr="0">
          <a:noAutofit/>
        </a:bodyPr>
        <a:lstStyle/>
        <a:p>
          <a:pPr lvl="0" algn="ctr" defTabSz="1333500">
            <a:lnSpc>
              <a:spcPct val="90000"/>
            </a:lnSpc>
            <a:spcBef>
              <a:spcPct val="0"/>
            </a:spcBef>
            <a:spcAft>
              <a:spcPct val="35000"/>
            </a:spcAft>
          </a:pPr>
          <a:r>
            <a:rPr lang="de-DE" sz="3000" kern="1200" dirty="0">
              <a:latin typeface="Calibri Light" panose="020F0302020204030204" pitchFamily="34" charset="0"/>
            </a:rPr>
            <a:t>Virtuelles </a:t>
          </a:r>
          <a:r>
            <a:rPr lang="de-DE" sz="3000" kern="1200" dirty="0" err="1">
              <a:latin typeface="Calibri Light" panose="020F0302020204030204" pitchFamily="34" charset="0"/>
            </a:rPr>
            <a:t>Cash-Pooling</a:t>
          </a:r>
          <a:r>
            <a:rPr lang="de-DE" sz="3000" kern="1200" dirty="0">
              <a:latin typeface="Calibri Light" panose="020F0302020204030204" pitchFamily="34" charset="0"/>
            </a:rPr>
            <a:t> („</a:t>
          </a:r>
          <a:r>
            <a:rPr lang="de-DE" sz="3000" kern="1200" dirty="0" err="1">
              <a:latin typeface="Calibri Light" panose="020F0302020204030204" pitchFamily="34" charset="0"/>
            </a:rPr>
            <a:t>Notional</a:t>
          </a:r>
          <a:r>
            <a:rPr lang="de-DE" sz="3000" kern="1200" dirty="0">
              <a:latin typeface="Calibri Light" panose="020F0302020204030204" pitchFamily="34" charset="0"/>
            </a:rPr>
            <a:t> Cash </a:t>
          </a:r>
          <a:r>
            <a:rPr lang="de-DE" sz="3000" kern="1200" dirty="0" err="1">
              <a:latin typeface="Calibri Light" panose="020F0302020204030204" pitchFamily="34" charset="0"/>
            </a:rPr>
            <a:t>Pooling</a:t>
          </a:r>
          <a:r>
            <a:rPr lang="de-DE" sz="3000" kern="1200" dirty="0">
              <a:latin typeface="Calibri Light" panose="020F0302020204030204" pitchFamily="34" charset="0"/>
            </a:rPr>
            <a:t>“)</a:t>
          </a:r>
        </a:p>
      </dsp:txBody>
      <dsp:txXfrm rot="10800000">
        <a:off x="1849418" y="1389912"/>
        <a:ext cx="4952133" cy="1069466"/>
      </dsp:txXfrm>
    </dsp:sp>
    <dsp:sp modelId="{FE6ECED3-9C4F-F84F-B040-96830EBDFB90}">
      <dsp:nvSpPr>
        <dsp:cNvPr id="0" name=""/>
        <dsp:cNvSpPr/>
      </dsp:nvSpPr>
      <dsp:spPr>
        <a:xfrm>
          <a:off x="1047319" y="1389912"/>
          <a:ext cx="1069466" cy="1069466"/>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E8CC3A-6D85-CE42-B3AB-BE9DCB9A2790}">
      <dsp:nvSpPr>
        <dsp:cNvPr id="0" name=""/>
        <dsp:cNvSpPr/>
      </dsp:nvSpPr>
      <dsp:spPr>
        <a:xfrm rot="10800000">
          <a:off x="1582052" y="2778622"/>
          <a:ext cx="5219499" cy="106946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1605" tIns="114300" rIns="213360" bIns="114300" numCol="1" spcCol="1270" anchor="ctr" anchorCtr="0">
          <a:noAutofit/>
        </a:bodyPr>
        <a:lstStyle/>
        <a:p>
          <a:pPr lvl="0" algn="ctr" defTabSz="1333500">
            <a:lnSpc>
              <a:spcPct val="90000"/>
            </a:lnSpc>
            <a:spcBef>
              <a:spcPct val="0"/>
            </a:spcBef>
            <a:spcAft>
              <a:spcPct val="35000"/>
            </a:spcAft>
          </a:pPr>
          <a:r>
            <a:rPr lang="de-DE" sz="3000" kern="1200" dirty="0" err="1">
              <a:latin typeface="Calibri Light" panose="020F0302020204030204" pitchFamily="34" charset="0"/>
            </a:rPr>
            <a:t>Netting/Clearing</a:t>
          </a:r>
          <a:r>
            <a:rPr lang="de-DE" sz="3000" kern="1200" dirty="0">
              <a:latin typeface="Calibri Light" panose="020F0302020204030204" pitchFamily="34" charset="0"/>
            </a:rPr>
            <a:t> (kein Cash </a:t>
          </a:r>
          <a:r>
            <a:rPr lang="de-DE" sz="3000" kern="1200" dirty="0" err="1">
              <a:latin typeface="Calibri Light" panose="020F0302020204030204" pitchFamily="34" charset="0"/>
            </a:rPr>
            <a:t>Pooling</a:t>
          </a:r>
          <a:r>
            <a:rPr lang="de-DE" sz="3000" kern="1200" dirty="0">
              <a:latin typeface="Calibri Light" panose="020F0302020204030204" pitchFamily="34" charset="0"/>
            </a:rPr>
            <a:t> </a:t>
          </a:r>
          <a:r>
            <a:rPr lang="de-DE" sz="3000" kern="1200" dirty="0" err="1">
              <a:latin typeface="Calibri Light" panose="020F0302020204030204" pitchFamily="34" charset="0"/>
            </a:rPr>
            <a:t>i.e.S</a:t>
          </a:r>
          <a:r>
            <a:rPr lang="de-DE" sz="3000" kern="1200" dirty="0">
              <a:latin typeface="Calibri Light" panose="020F0302020204030204" pitchFamily="34" charset="0"/>
            </a:rPr>
            <a:t>.)</a:t>
          </a:r>
        </a:p>
      </dsp:txBody>
      <dsp:txXfrm rot="10800000">
        <a:off x="1849418" y="2778622"/>
        <a:ext cx="4952133" cy="1069466"/>
      </dsp:txXfrm>
    </dsp:sp>
    <dsp:sp modelId="{D977A661-5146-5249-BAD2-148ACEA8096A}">
      <dsp:nvSpPr>
        <dsp:cNvPr id="0" name=""/>
        <dsp:cNvSpPr/>
      </dsp:nvSpPr>
      <dsp:spPr>
        <a:xfrm>
          <a:off x="1047319" y="2778622"/>
          <a:ext cx="1069466" cy="1069466"/>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8839E-109E-EF43-9AEC-A5193550BF06}">
      <dsp:nvSpPr>
        <dsp:cNvPr id="0" name=""/>
        <dsp:cNvSpPr/>
      </dsp:nvSpPr>
      <dsp:spPr>
        <a:xfrm>
          <a:off x="0" y="419963"/>
          <a:ext cx="7848872"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1936B6-B0A6-F340-A955-4502ACB3408C}">
      <dsp:nvSpPr>
        <dsp:cNvPr id="0" name=""/>
        <dsp:cNvSpPr/>
      </dsp:nvSpPr>
      <dsp:spPr>
        <a:xfrm>
          <a:off x="392443" y="6683"/>
          <a:ext cx="5494210"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8" tIns="0" rIns="207668" bIns="0" numCol="1" spcCol="1270" anchor="ctr" anchorCtr="0">
          <a:noAutofit/>
        </a:bodyPr>
        <a:lstStyle/>
        <a:p>
          <a:pPr lvl="0" algn="l" defTabSz="1244600">
            <a:lnSpc>
              <a:spcPct val="90000"/>
            </a:lnSpc>
            <a:spcBef>
              <a:spcPct val="0"/>
            </a:spcBef>
            <a:spcAft>
              <a:spcPct val="35000"/>
            </a:spcAft>
          </a:pPr>
          <a:r>
            <a:rPr lang="de-DE" sz="2800" kern="1200" dirty="0">
              <a:latin typeface="Arial" panose="020B0604020202020204" pitchFamily="34" charset="0"/>
              <a:cs typeface="Arial" panose="020B0604020202020204" pitchFamily="34" charset="0"/>
            </a:rPr>
            <a:t>Kapitalaufbringung (§§ 8, 19 </a:t>
          </a:r>
          <a:r>
            <a:rPr lang="de-DE" sz="2800" kern="1200" dirty="0" err="1">
              <a:latin typeface="Arial" panose="020B0604020202020204" pitchFamily="34" charset="0"/>
              <a:cs typeface="Arial" panose="020B0604020202020204" pitchFamily="34" charset="0"/>
            </a:rPr>
            <a:t>GmbHG</a:t>
          </a:r>
          <a:r>
            <a:rPr lang="de-DE" sz="2800" kern="1200" dirty="0">
              <a:latin typeface="Arial" panose="020B0604020202020204" pitchFamily="34" charset="0"/>
              <a:cs typeface="Arial" panose="020B0604020202020204" pitchFamily="34" charset="0"/>
            </a:rPr>
            <a:t>)</a:t>
          </a:r>
        </a:p>
      </dsp:txBody>
      <dsp:txXfrm>
        <a:off x="432792" y="47032"/>
        <a:ext cx="5413512" cy="745862"/>
      </dsp:txXfrm>
    </dsp:sp>
    <dsp:sp modelId="{AC301443-A553-CE44-A288-B2F4ABE00BA8}">
      <dsp:nvSpPr>
        <dsp:cNvPr id="0" name=""/>
        <dsp:cNvSpPr/>
      </dsp:nvSpPr>
      <dsp:spPr>
        <a:xfrm>
          <a:off x="0" y="1690044"/>
          <a:ext cx="7848872"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53E071-CF43-3E4C-BF2F-5E98EE515E58}">
      <dsp:nvSpPr>
        <dsp:cNvPr id="0" name=""/>
        <dsp:cNvSpPr/>
      </dsp:nvSpPr>
      <dsp:spPr>
        <a:xfrm>
          <a:off x="392443" y="1276763"/>
          <a:ext cx="5494210"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8" tIns="0" rIns="207668" bIns="0" numCol="1" spcCol="1270" anchor="ctr" anchorCtr="0">
          <a:noAutofit/>
        </a:bodyPr>
        <a:lstStyle/>
        <a:p>
          <a:pPr lvl="0" algn="l" defTabSz="1244600">
            <a:lnSpc>
              <a:spcPct val="90000"/>
            </a:lnSpc>
            <a:spcBef>
              <a:spcPct val="0"/>
            </a:spcBef>
            <a:spcAft>
              <a:spcPct val="35000"/>
            </a:spcAft>
          </a:pPr>
          <a:r>
            <a:rPr lang="de-DE" sz="2800" kern="1200" dirty="0">
              <a:latin typeface="Arial" panose="020B0604020202020204" pitchFamily="34" charset="0"/>
              <a:cs typeface="Arial" panose="020B0604020202020204" pitchFamily="34" charset="0"/>
            </a:rPr>
            <a:t>Kapitalerhaltung (§§ 30 f. </a:t>
          </a:r>
          <a:r>
            <a:rPr lang="de-DE" sz="2800" kern="1200" dirty="0" err="1">
              <a:latin typeface="Arial" panose="020B0604020202020204" pitchFamily="34" charset="0"/>
              <a:cs typeface="Arial" panose="020B0604020202020204" pitchFamily="34" charset="0"/>
            </a:rPr>
            <a:t>GmbHG</a:t>
          </a:r>
          <a:r>
            <a:rPr lang="de-DE" sz="2800" kern="1200" dirty="0">
              <a:latin typeface="Arial" panose="020B0604020202020204" pitchFamily="34" charset="0"/>
              <a:cs typeface="Arial" panose="020B0604020202020204" pitchFamily="34" charset="0"/>
            </a:rPr>
            <a:t>)</a:t>
          </a:r>
        </a:p>
      </dsp:txBody>
      <dsp:txXfrm>
        <a:off x="432792" y="1317112"/>
        <a:ext cx="5413512" cy="745862"/>
      </dsp:txXfrm>
    </dsp:sp>
    <dsp:sp modelId="{811B52E4-4243-BC4D-AAEE-41DBABF82EDB}">
      <dsp:nvSpPr>
        <dsp:cNvPr id="0" name=""/>
        <dsp:cNvSpPr/>
      </dsp:nvSpPr>
      <dsp:spPr>
        <a:xfrm>
          <a:off x="0" y="2960124"/>
          <a:ext cx="7848872"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00A760-7713-B342-A062-4B0787B7E1B1}">
      <dsp:nvSpPr>
        <dsp:cNvPr id="0" name=""/>
        <dsp:cNvSpPr/>
      </dsp:nvSpPr>
      <dsp:spPr>
        <a:xfrm>
          <a:off x="392443" y="2546844"/>
          <a:ext cx="5494210"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668" tIns="0" rIns="207668" bIns="0" numCol="1" spcCol="1270" anchor="ctr" anchorCtr="0">
          <a:noAutofit/>
        </a:bodyPr>
        <a:lstStyle/>
        <a:p>
          <a:pPr lvl="0" algn="l" defTabSz="1244600">
            <a:lnSpc>
              <a:spcPct val="90000"/>
            </a:lnSpc>
            <a:spcBef>
              <a:spcPct val="0"/>
            </a:spcBef>
            <a:spcAft>
              <a:spcPct val="35000"/>
            </a:spcAft>
          </a:pPr>
          <a:r>
            <a:rPr lang="de-DE" sz="2800" kern="1200" dirty="0">
              <a:latin typeface="+mn-lt"/>
            </a:rPr>
            <a:t>Insolvenz (§§ 17 ff. </a:t>
          </a:r>
          <a:r>
            <a:rPr lang="de-DE" sz="2800" kern="1200" dirty="0" err="1">
              <a:latin typeface="+mn-lt"/>
            </a:rPr>
            <a:t>InsO</a:t>
          </a:r>
          <a:r>
            <a:rPr lang="de-DE" sz="2800" kern="1200" dirty="0">
              <a:latin typeface="+mn-lt"/>
            </a:rPr>
            <a:t>)</a:t>
          </a:r>
        </a:p>
      </dsp:txBody>
      <dsp:txXfrm>
        <a:off x="432792" y="2587193"/>
        <a:ext cx="541351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411"/>
          </a:xfrm>
          <a:prstGeom prst="rect">
            <a:avLst/>
          </a:prstGeom>
        </p:spPr>
        <p:txBody>
          <a:bodyPr vert="horz" lIns="92680" tIns="46340" rIns="92680" bIns="46340"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2680" tIns="46340" rIns="92680" bIns="46340" rtlCol="0"/>
          <a:lstStyle>
            <a:lvl1pPr algn="r">
              <a:defRPr sz="1200"/>
            </a:lvl1pPr>
          </a:lstStyle>
          <a:p>
            <a:fld id="{1B535B11-B09C-4AD5-850E-E4D80F9BC91D}" type="datetimeFigureOut">
              <a:rPr lang="de-DE" smtClean="0"/>
              <a:t>16.03.2021</a:t>
            </a:fld>
            <a:endParaRPr lang="de-DE"/>
          </a:p>
        </p:txBody>
      </p:sp>
      <p:sp>
        <p:nvSpPr>
          <p:cNvPr id="4" name="Fußzeilenplatzhalter 3"/>
          <p:cNvSpPr>
            <a:spLocks noGrp="1"/>
          </p:cNvSpPr>
          <p:nvPr>
            <p:ph type="ftr" sz="quarter" idx="2"/>
          </p:nvPr>
        </p:nvSpPr>
        <p:spPr>
          <a:xfrm>
            <a:off x="2" y="9430090"/>
            <a:ext cx="2945659" cy="496411"/>
          </a:xfrm>
          <a:prstGeom prst="rect">
            <a:avLst/>
          </a:prstGeom>
        </p:spPr>
        <p:txBody>
          <a:bodyPr vert="horz" lIns="92680" tIns="46340" rIns="92680" bIns="4634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0"/>
            <a:ext cx="2945659" cy="496411"/>
          </a:xfrm>
          <a:prstGeom prst="rect">
            <a:avLst/>
          </a:prstGeom>
        </p:spPr>
        <p:txBody>
          <a:bodyPr vert="horz" lIns="92680" tIns="46340" rIns="92680" bIns="46340" rtlCol="0" anchor="b"/>
          <a:lstStyle>
            <a:lvl1pPr algn="r">
              <a:defRPr sz="1200"/>
            </a:lvl1pPr>
          </a:lstStyle>
          <a:p>
            <a:fld id="{63961F9C-3C7F-4FC3-8386-33E55294977B}" type="slidenum">
              <a:rPr lang="de-DE" smtClean="0"/>
              <a:t>‹Nr.›</a:t>
            </a:fld>
            <a:endParaRPr lang="de-DE"/>
          </a:p>
        </p:txBody>
      </p:sp>
    </p:spTree>
    <p:extLst>
      <p:ext uri="{BB962C8B-B14F-4D97-AF65-F5344CB8AC3E}">
        <p14:creationId xmlns:p14="http://schemas.microsoft.com/office/powerpoint/2010/main" val="140095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411"/>
          </a:xfrm>
          <a:prstGeom prst="rect">
            <a:avLst/>
          </a:prstGeom>
        </p:spPr>
        <p:txBody>
          <a:bodyPr vert="horz" lIns="92680" tIns="46340" rIns="92680" bIns="46340"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2680" tIns="46340" rIns="92680" bIns="46340" rtlCol="0"/>
          <a:lstStyle>
            <a:lvl1pPr algn="r">
              <a:defRPr sz="1200"/>
            </a:lvl1pPr>
          </a:lstStyle>
          <a:p>
            <a:fld id="{130BFC3B-61F8-417F-837C-86808E2695A5}" type="datetimeFigureOut">
              <a:rPr lang="de-DE" smtClean="0"/>
              <a:t>16.03.2021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80" tIns="46340" rIns="92680" bIns="46340"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2680" tIns="46340" rIns="92680" bIns="4634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30090"/>
            <a:ext cx="2945659" cy="496411"/>
          </a:xfrm>
          <a:prstGeom prst="rect">
            <a:avLst/>
          </a:prstGeom>
        </p:spPr>
        <p:txBody>
          <a:bodyPr vert="horz" lIns="92680" tIns="46340" rIns="92680" bIns="4634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0"/>
            <a:ext cx="2945659" cy="496411"/>
          </a:xfrm>
          <a:prstGeom prst="rect">
            <a:avLst/>
          </a:prstGeom>
        </p:spPr>
        <p:txBody>
          <a:bodyPr vert="horz" lIns="92680" tIns="46340" rIns="92680" bIns="46340" rtlCol="0" anchor="b"/>
          <a:lstStyle>
            <a:lvl1pPr algn="r">
              <a:defRPr sz="1200"/>
            </a:lvl1pPr>
          </a:lstStyle>
          <a:p>
            <a:fld id="{0AEAB5DA-AAB4-4FDD-84AF-CF69C65A95E0}" type="slidenum">
              <a:rPr lang="de-DE" smtClean="0"/>
              <a:t>‹Nr.›</a:t>
            </a:fld>
            <a:endParaRPr lang="de-DE"/>
          </a:p>
        </p:txBody>
      </p:sp>
    </p:spTree>
    <p:extLst>
      <p:ext uri="{BB962C8B-B14F-4D97-AF65-F5344CB8AC3E}">
        <p14:creationId xmlns:p14="http://schemas.microsoft.com/office/powerpoint/2010/main" val="2447401102"/>
      </p:ext>
    </p:extLst>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6"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7"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8"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instiegseite">
    <p:spTree>
      <p:nvGrpSpPr>
        <p:cNvPr id="1" name=""/>
        <p:cNvGrpSpPr/>
        <p:nvPr/>
      </p:nvGrpSpPr>
      <p:grpSpPr>
        <a:xfrm>
          <a:off x="0" y="0"/>
          <a:ext cx="0" cy="0"/>
          <a:chOff x="0" y="0"/>
          <a:chExt cx="0" cy="0"/>
        </a:xfrm>
      </p:grpSpPr>
      <p:sp>
        <p:nvSpPr>
          <p:cNvPr id="3" name="Rectangle 5"/>
          <p:cNvSpPr>
            <a:spLocks/>
          </p:cNvSpPr>
          <p:nvPr/>
        </p:nvSpPr>
        <p:spPr bwMode="auto">
          <a:xfrm>
            <a:off x="7252335" y="6492240"/>
            <a:ext cx="960120" cy="36576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fld id="{354D5E62-B211-4328-B6B8-AE608D011AAA}" type="datetime1">
              <a:rPr lang="de-DE" sz="1000" smtClean="0">
                <a:solidFill>
                  <a:srgbClr val="1F386A"/>
                </a:solidFill>
                <a:latin typeface="Arial-BoldMT" charset="0"/>
                <a:ea typeface="Arial-BoldMT" charset="0"/>
                <a:cs typeface="Arial-BoldMT" charset="0"/>
                <a:sym typeface="Arial-BoldMT" charset="0"/>
              </a:rPr>
              <a:t>16.03.2021</a:t>
            </a:fld>
            <a:endParaRPr lang="en-US" sz="1000" dirty="0">
              <a:solidFill>
                <a:srgbClr val="1F386A"/>
              </a:solidFill>
              <a:latin typeface="Arial-BoldMT" charset="0"/>
              <a:ea typeface="Arial-BoldMT" charset="0"/>
              <a:cs typeface="Arial-BoldMT" charset="0"/>
              <a:sym typeface="Arial-BoldMT" charset="0"/>
            </a:endParaRPr>
          </a:p>
        </p:txBody>
      </p:sp>
      <p:sp>
        <p:nvSpPr>
          <p:cNvPr id="4" name="Rectangle 6"/>
          <p:cNvSpPr>
            <a:spLocks/>
          </p:cNvSpPr>
          <p:nvPr/>
        </p:nvSpPr>
        <p:spPr bwMode="auto">
          <a:xfrm>
            <a:off x="971550" y="6492240"/>
            <a:ext cx="2491740" cy="60579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r>
              <a:rPr lang="en-US" sz="1000" dirty="0">
                <a:solidFill>
                  <a:srgbClr val="1F386A"/>
                </a:solidFill>
                <a:latin typeface="Arial-BoldMT" charset="0"/>
                <a:ea typeface="Arial-BoldMT" charset="0"/>
                <a:cs typeface="Arial-BoldMT" charset="0"/>
                <a:sym typeface="Arial-BoldMT" charset="0"/>
              </a:rPr>
              <a:t>www.caemmerer-lenz.de</a:t>
            </a:r>
          </a:p>
        </p:txBody>
      </p:sp>
      <p:pic>
        <p:nvPicPr>
          <p:cNvPr id="5" name="Picture 1"/>
          <p:cNvPicPr>
            <a:picLocks noChangeAspect="1" noChangeArrowheads="1"/>
          </p:cNvPicPr>
          <p:nvPr/>
        </p:nvPicPr>
        <p:blipFill>
          <a:blip r:embed="rId2" cstate="print"/>
          <a:stretch>
            <a:fillRect/>
          </a:stretch>
        </p:blipFill>
        <p:spPr bwMode="auto">
          <a:xfrm>
            <a:off x="646" y="0"/>
            <a:ext cx="9165570" cy="1908808"/>
          </a:xfrm>
          <a:prstGeom prst="rect">
            <a:avLst/>
          </a:prstGeom>
          <a:noFill/>
          <a:ln w="12700">
            <a:noFill/>
            <a:miter lim="800000"/>
            <a:headEnd/>
            <a:tailEnd/>
          </a:ln>
        </p:spPr>
      </p:pic>
      <p:sp>
        <p:nvSpPr>
          <p:cNvPr id="6" name="Rectangle 4"/>
          <p:cNvSpPr>
            <a:spLocks/>
          </p:cNvSpPr>
          <p:nvPr/>
        </p:nvSpPr>
        <p:spPr bwMode="auto">
          <a:xfrm>
            <a:off x="6503670" y="0"/>
            <a:ext cx="1714500" cy="1555909"/>
          </a:xfrm>
          <a:prstGeom prst="rect">
            <a:avLst/>
          </a:prstGeom>
          <a:solidFill>
            <a:schemeClr val="accent1"/>
          </a:solidFill>
          <a:ln w="25400" cap="flat">
            <a:noFill/>
            <a:miter lim="800000"/>
            <a:headEnd type="none" w="med" len="med"/>
            <a:tailEnd type="none" w="med" len="med"/>
          </a:ln>
        </p:spPr>
        <p:txBody>
          <a:bodyPr lIns="0" tIns="0" rIns="0" bIns="0"/>
          <a:lstStyle/>
          <a:p>
            <a:pPr>
              <a:defRPr/>
            </a:pPr>
            <a:endParaRPr lang="de-DE"/>
          </a:p>
        </p:txBody>
      </p:sp>
      <p:pic>
        <p:nvPicPr>
          <p:cNvPr id="7" name="Picture 5"/>
          <p:cNvPicPr>
            <a:picLocks noChangeAspect="1" noChangeArrowheads="1"/>
          </p:cNvPicPr>
          <p:nvPr/>
        </p:nvPicPr>
        <p:blipFill>
          <a:blip r:embed="rId3" cstate="print"/>
          <a:srcRect/>
          <a:stretch>
            <a:fillRect/>
          </a:stretch>
        </p:blipFill>
        <p:spPr bwMode="auto">
          <a:xfrm>
            <a:off x="6645118" y="922974"/>
            <a:ext cx="1321593" cy="442913"/>
          </a:xfrm>
          <a:prstGeom prst="rect">
            <a:avLst/>
          </a:prstGeom>
          <a:noFill/>
          <a:ln w="12700" cap="rnd">
            <a:noFill/>
            <a:round/>
            <a:headEnd/>
            <a:tailEnd/>
          </a:ln>
        </p:spPr>
      </p:pic>
      <p:sp>
        <p:nvSpPr>
          <p:cNvPr id="10" name="Textplatzhalter 9"/>
          <p:cNvSpPr>
            <a:spLocks noGrp="1"/>
          </p:cNvSpPr>
          <p:nvPr>
            <p:ph type="body" sz="quarter" idx="10" hasCustomPrompt="1"/>
          </p:nvPr>
        </p:nvSpPr>
        <p:spPr>
          <a:xfrm>
            <a:off x="891000" y="2708640"/>
            <a:ext cx="7639920" cy="3479760"/>
          </a:xfrm>
          <a:prstGeom prst="rect">
            <a:avLst/>
          </a:prstGeom>
        </p:spPr>
        <p:txBody>
          <a:bodyPr lIns="82295" tIns="41148" rIns="82295" bIns="41148"/>
          <a:lstStyle>
            <a:lvl1pPr algn="l">
              <a:lnSpc>
                <a:spcPct val="100000"/>
              </a:lnSpc>
              <a:buFont typeface="Arial" pitchFamily="34" charset="0"/>
              <a:buNone/>
              <a:defRPr sz="4300" baseline="0">
                <a:solidFill>
                  <a:srgbClr val="1F386A"/>
                </a:solidFill>
              </a:defRPr>
            </a:lvl1pPr>
            <a:lvl2pPr algn="l">
              <a:buNone/>
              <a:defRPr sz="4300">
                <a:solidFill>
                  <a:srgbClr val="1F386A"/>
                </a:solidFill>
              </a:defRPr>
            </a:lvl2pPr>
            <a:lvl3pPr algn="l">
              <a:buNone/>
              <a:defRPr sz="4300">
                <a:solidFill>
                  <a:srgbClr val="1F386A"/>
                </a:solidFill>
              </a:defRPr>
            </a:lvl3pPr>
            <a:lvl4pPr algn="l">
              <a:buNone/>
              <a:defRPr sz="4300">
                <a:solidFill>
                  <a:srgbClr val="1F386A"/>
                </a:solidFill>
              </a:defRPr>
            </a:lvl4pPr>
            <a:lvl5pPr algn="l">
              <a:buNone/>
              <a:defRPr sz="4300">
                <a:solidFill>
                  <a:srgbClr val="1F386A"/>
                </a:solidFill>
              </a:defRPr>
            </a:lvl5pPr>
          </a:lstStyle>
          <a:p>
            <a:pPr lvl="0"/>
            <a:r>
              <a:rPr lang="de-DE" dirty="0"/>
              <a:t>Durch klicken bearbeiten</a:t>
            </a:r>
          </a:p>
        </p:txBody>
      </p:sp>
      <p:sp>
        <p:nvSpPr>
          <p:cNvPr id="9" name="Rectangle 5"/>
          <p:cNvSpPr>
            <a:spLocks/>
          </p:cNvSpPr>
          <p:nvPr/>
        </p:nvSpPr>
        <p:spPr bwMode="auto">
          <a:xfrm>
            <a:off x="8332470" y="6492240"/>
            <a:ext cx="811530" cy="36576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fld id="{9881D64D-BCD1-42AB-B964-A1A2D798860C}" type="slidenum">
              <a:rPr lang="en-US" sz="1000" smtClean="0">
                <a:solidFill>
                  <a:srgbClr val="1F386A"/>
                </a:solidFill>
                <a:latin typeface="Arial-BoldMT" charset="0"/>
                <a:ea typeface="Arial-BoldMT" charset="0"/>
                <a:cs typeface="Arial-BoldMT" charset="0"/>
                <a:sym typeface="Arial-BoldMT" charset="0"/>
              </a:rPr>
              <a:pPr algn="l">
                <a:lnSpc>
                  <a:spcPct val="120000"/>
                </a:lnSpc>
                <a:spcBef>
                  <a:spcPts val="383"/>
                </a:spcBef>
                <a:defRPr/>
              </a:pPr>
              <a:t>‹Nr.›</a:t>
            </a:fld>
            <a:endParaRPr lang="en-US" sz="1000" dirty="0">
              <a:solidFill>
                <a:srgbClr val="1F386A"/>
              </a:solidFill>
              <a:latin typeface="Arial-BoldMT" charset="0"/>
              <a:ea typeface="Arial-BoldMT" charset="0"/>
              <a:cs typeface="Arial-BoldMT" charset="0"/>
              <a:sym typeface="Arial-BoldMT" charset="0"/>
            </a:endParaRPr>
          </a:p>
        </p:txBody>
      </p:sp>
      <p:sp>
        <p:nvSpPr>
          <p:cNvPr id="2" name="Textfeld 1"/>
          <p:cNvSpPr txBox="1"/>
          <p:nvPr userDrawn="1"/>
        </p:nvSpPr>
        <p:spPr>
          <a:xfrm>
            <a:off x="3633032" y="6434312"/>
            <a:ext cx="1900798" cy="261610"/>
          </a:xfrm>
          <a:prstGeom prst="rect">
            <a:avLst/>
          </a:prstGeom>
          <a:noFill/>
        </p:spPr>
        <p:txBody>
          <a:bodyPr wrap="square" lIns="91439" tIns="45719" rIns="91439" bIns="45719" rtlCol="0">
            <a:spAutoFit/>
          </a:bodyPr>
          <a:lstStyle/>
          <a:p>
            <a:pPr algn="ctr"/>
            <a:r>
              <a:rPr lang="de-DE" sz="1000" kern="1200" dirty="0">
                <a:solidFill>
                  <a:srgbClr val="1F386A"/>
                </a:solidFill>
                <a:latin typeface="Arial-BoldMT" charset="0"/>
                <a:ea typeface="Arial-BoldMT" charset="0"/>
                <a:cs typeface="Arial-BoldMT" charset="0"/>
              </a:rPr>
              <a:t>Rechtsanwalt</a:t>
            </a:r>
            <a:r>
              <a:rPr lang="de-DE" sz="1100" baseline="0" dirty="0"/>
              <a:t> </a:t>
            </a:r>
            <a:r>
              <a:rPr lang="de-DE" sz="1000" kern="1200" baseline="0" dirty="0">
                <a:solidFill>
                  <a:srgbClr val="1F386A"/>
                </a:solidFill>
                <a:latin typeface="Arial-BoldMT" charset="0"/>
              </a:rPr>
              <a:t>Jörg Schröder</a:t>
            </a:r>
            <a:endParaRPr lang="de-DE" sz="1000" kern="1200" dirty="0">
              <a:solidFill>
                <a:srgbClr val="1F386A"/>
              </a:solidFill>
              <a:latin typeface="Arial-BoldMT" charset="0"/>
              <a:ea typeface="Arial-BoldMT" charset="0"/>
              <a:cs typeface="Arial-BoldMT"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seite">
    <p:spTree>
      <p:nvGrpSpPr>
        <p:cNvPr id="1" name=""/>
        <p:cNvGrpSpPr/>
        <p:nvPr/>
      </p:nvGrpSpPr>
      <p:grpSpPr>
        <a:xfrm>
          <a:off x="0" y="0"/>
          <a:ext cx="0" cy="0"/>
          <a:chOff x="0" y="0"/>
          <a:chExt cx="0" cy="0"/>
        </a:xfrm>
      </p:grpSpPr>
      <p:sp>
        <p:nvSpPr>
          <p:cNvPr id="6" name="Rectangle 5"/>
          <p:cNvSpPr>
            <a:spLocks/>
          </p:cNvSpPr>
          <p:nvPr/>
        </p:nvSpPr>
        <p:spPr bwMode="auto">
          <a:xfrm>
            <a:off x="6503670" y="0"/>
            <a:ext cx="1714500" cy="1555909"/>
          </a:xfrm>
          <a:prstGeom prst="rect">
            <a:avLst/>
          </a:prstGeom>
          <a:solidFill>
            <a:schemeClr val="accent1"/>
          </a:solidFill>
          <a:ln w="25400" cap="flat">
            <a:noFill/>
            <a:miter lim="800000"/>
            <a:headEnd type="none" w="med" len="med"/>
            <a:tailEnd type="none" w="med" len="med"/>
          </a:ln>
        </p:spPr>
        <p:txBody>
          <a:bodyPr lIns="0" tIns="0" rIns="0" bIns="0"/>
          <a:lstStyle/>
          <a:p>
            <a:pPr>
              <a:defRPr/>
            </a:pPr>
            <a:endParaRPr lang="de-DE"/>
          </a:p>
        </p:txBody>
      </p:sp>
      <p:sp>
        <p:nvSpPr>
          <p:cNvPr id="8" name="Rectangle 4"/>
          <p:cNvSpPr>
            <a:spLocks/>
          </p:cNvSpPr>
          <p:nvPr/>
        </p:nvSpPr>
        <p:spPr bwMode="auto">
          <a:xfrm>
            <a:off x="6503670" y="0"/>
            <a:ext cx="1714500" cy="1555909"/>
          </a:xfrm>
          <a:prstGeom prst="rect">
            <a:avLst/>
          </a:prstGeom>
          <a:solidFill>
            <a:schemeClr val="accent1"/>
          </a:solidFill>
          <a:ln w="25400" cap="flat">
            <a:noFill/>
            <a:miter lim="800000"/>
            <a:headEnd type="none" w="med" len="med"/>
            <a:tailEnd type="none" w="med" len="med"/>
          </a:ln>
        </p:spPr>
        <p:txBody>
          <a:bodyPr lIns="0" tIns="0" rIns="0" bIns="0"/>
          <a:lstStyle/>
          <a:p>
            <a:pPr>
              <a:defRPr/>
            </a:pPr>
            <a:endParaRPr lang="de-DE"/>
          </a:p>
        </p:txBody>
      </p:sp>
      <p:sp>
        <p:nvSpPr>
          <p:cNvPr id="5" name="Rechteck 4"/>
          <p:cNvSpPr/>
          <p:nvPr/>
        </p:nvSpPr>
        <p:spPr bwMode="auto">
          <a:xfrm>
            <a:off x="1" y="1768793"/>
            <a:ext cx="371475" cy="4380548"/>
          </a:xfrm>
          <a:prstGeom prst="rect">
            <a:avLst/>
          </a:prstGeom>
          <a:solidFill>
            <a:srgbClr val="1F386A"/>
          </a:solidFill>
          <a:ln w="25400" cap="flat" cmpd="sng" algn="ctr">
            <a:noFill/>
            <a:prstDash val="solid"/>
            <a:round/>
            <a:headEnd type="none" w="med" len="med"/>
            <a:tailEnd type="none" w="med" len="med"/>
          </a:ln>
          <a:effectLst/>
        </p:spPr>
        <p:txBody>
          <a:bodyPr vert="horz" wrap="square" lIns="82295" tIns="41148" rIns="82295" bIns="41148" numCol="1" rtlCol="0" anchor="t" anchorCtr="0" compatLnSpc="1">
            <a:prstTxWarp prst="textNoShape">
              <a:avLst/>
            </a:prstTxWarp>
          </a:bodyPr>
          <a:lstStyle/>
          <a:p>
            <a:pPr marL="0" marR="0" indent="0" algn="ctr" defTabSz="822952" rtl="0" eaLnBrk="1" fontAlgn="base" latinLnBrk="0" hangingPunct="1">
              <a:lnSpc>
                <a:spcPct val="100000"/>
              </a:lnSpc>
              <a:spcBef>
                <a:spcPct val="0"/>
              </a:spcBef>
              <a:spcAft>
                <a:spcPct val="0"/>
              </a:spcAft>
              <a:buClrTx/>
              <a:buSzTx/>
              <a:buFontTx/>
              <a:buNone/>
              <a:tabLst/>
            </a:pPr>
            <a:endParaRPr kumimoji="0" lang="de-DE" sz="29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6"/>
          <p:cNvSpPr>
            <a:spLocks/>
          </p:cNvSpPr>
          <p:nvPr/>
        </p:nvSpPr>
        <p:spPr bwMode="auto">
          <a:xfrm>
            <a:off x="949137" y="6484790"/>
            <a:ext cx="1678647" cy="60579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r>
              <a:rPr lang="en-US" sz="1000" dirty="0">
                <a:solidFill>
                  <a:srgbClr val="1F386A"/>
                </a:solidFill>
                <a:latin typeface="Arial-BoldMT" charset="0"/>
                <a:ea typeface="Arial-BoldMT" charset="0"/>
                <a:cs typeface="Arial-BoldMT" charset="0"/>
                <a:sym typeface="Arial-BoldMT" charset="0"/>
              </a:rPr>
              <a:t>www.caemmerer-lenz.de</a:t>
            </a:r>
          </a:p>
        </p:txBody>
      </p:sp>
      <p:pic>
        <p:nvPicPr>
          <p:cNvPr id="11" name="Picture 2"/>
          <p:cNvPicPr>
            <a:picLocks noChangeAspect="1" noChangeArrowheads="1"/>
          </p:cNvPicPr>
          <p:nvPr/>
        </p:nvPicPr>
        <p:blipFill>
          <a:blip r:embed="rId2" cstate="print"/>
          <a:srcRect/>
          <a:stretch>
            <a:fillRect/>
          </a:stretch>
        </p:blipFill>
        <p:spPr bwMode="auto">
          <a:xfrm>
            <a:off x="6623685" y="308610"/>
            <a:ext cx="2078832" cy="697230"/>
          </a:xfrm>
          <a:prstGeom prst="rect">
            <a:avLst/>
          </a:prstGeom>
          <a:noFill/>
          <a:ln w="12700" cap="rnd">
            <a:noFill/>
            <a:round/>
            <a:headEnd/>
            <a:tailEnd/>
          </a:ln>
        </p:spPr>
      </p:pic>
      <p:sp>
        <p:nvSpPr>
          <p:cNvPr id="10" name="Textplatzhalter 12"/>
          <p:cNvSpPr>
            <a:spLocks noGrp="1"/>
          </p:cNvSpPr>
          <p:nvPr>
            <p:ph type="body" sz="quarter" idx="10" hasCustomPrompt="1"/>
          </p:nvPr>
        </p:nvSpPr>
        <p:spPr>
          <a:xfrm>
            <a:off x="891541" y="1628776"/>
            <a:ext cx="7640955" cy="760095"/>
          </a:xfrm>
          <a:prstGeom prst="rect">
            <a:avLst/>
          </a:prstGeom>
          <a:noFill/>
        </p:spPr>
        <p:txBody>
          <a:bodyPr lIns="82295" tIns="41148" rIns="82295" bIns="41148"/>
          <a:lstStyle>
            <a:lvl1pPr algn="l">
              <a:buNone/>
              <a:defRPr sz="3200" baseline="0">
                <a:solidFill>
                  <a:srgbClr val="1F386A"/>
                </a:solidFill>
                <a:latin typeface="+mn-lt"/>
              </a:defRPr>
            </a:lvl1pPr>
            <a:lvl2pPr algn="l">
              <a:buNone/>
              <a:defRPr sz="2300">
                <a:solidFill>
                  <a:srgbClr val="1F386A"/>
                </a:solidFill>
                <a:latin typeface="+mn-lt"/>
              </a:defRPr>
            </a:lvl2pPr>
            <a:lvl3pPr algn="l">
              <a:buNone/>
              <a:defRPr sz="2300">
                <a:solidFill>
                  <a:srgbClr val="1F386A"/>
                </a:solidFill>
                <a:latin typeface="+mn-lt"/>
              </a:defRPr>
            </a:lvl3pPr>
            <a:lvl4pPr algn="l">
              <a:buNone/>
              <a:defRPr sz="2300">
                <a:solidFill>
                  <a:srgbClr val="1F386A"/>
                </a:solidFill>
                <a:latin typeface="+mn-lt"/>
              </a:defRPr>
            </a:lvl4pPr>
            <a:lvl5pPr algn="l">
              <a:buNone/>
              <a:defRPr sz="2300">
                <a:solidFill>
                  <a:srgbClr val="1F386A"/>
                </a:solidFill>
                <a:latin typeface="+mn-lt"/>
              </a:defRPr>
            </a:lvl5pPr>
          </a:lstStyle>
          <a:p>
            <a:pPr lvl="0"/>
            <a:r>
              <a:rPr lang="de-DE" dirty="0"/>
              <a:t>Überschrift durch klicken hinzufügen</a:t>
            </a:r>
          </a:p>
        </p:txBody>
      </p:sp>
      <p:sp>
        <p:nvSpPr>
          <p:cNvPr id="16" name="Textplatzhalter 15"/>
          <p:cNvSpPr>
            <a:spLocks noGrp="1"/>
          </p:cNvSpPr>
          <p:nvPr>
            <p:ph type="body" sz="quarter" idx="11" hasCustomPrompt="1"/>
          </p:nvPr>
        </p:nvSpPr>
        <p:spPr>
          <a:xfrm>
            <a:off x="891541" y="2708640"/>
            <a:ext cx="7640955" cy="3479760"/>
          </a:xfrm>
          <a:prstGeom prst="rect">
            <a:avLst/>
          </a:prstGeom>
        </p:spPr>
        <p:txBody>
          <a:bodyPr lIns="82295" tIns="41148" rIns="82295" bIns="41148"/>
          <a:lstStyle>
            <a:lvl1pPr algn="l">
              <a:buNone/>
              <a:defRPr sz="2200" baseline="0">
                <a:solidFill>
                  <a:srgbClr val="1F386A"/>
                </a:solidFill>
              </a:defRPr>
            </a:lvl1pPr>
            <a:lvl2pPr algn="l">
              <a:defRPr sz="2200">
                <a:solidFill>
                  <a:srgbClr val="1F386A"/>
                </a:solidFill>
              </a:defRPr>
            </a:lvl2pPr>
            <a:lvl3pPr algn="l">
              <a:defRPr sz="2200">
                <a:solidFill>
                  <a:srgbClr val="1F386A"/>
                </a:solidFill>
              </a:defRPr>
            </a:lvl3pPr>
            <a:lvl4pPr algn="l">
              <a:defRPr sz="2200">
                <a:solidFill>
                  <a:srgbClr val="1F386A"/>
                </a:solidFill>
              </a:defRPr>
            </a:lvl4pPr>
            <a:lvl5pPr algn="l">
              <a:defRPr sz="2200">
                <a:solidFill>
                  <a:srgbClr val="1F386A"/>
                </a:solidFill>
              </a:defRPr>
            </a:lvl5pPr>
          </a:lstStyle>
          <a:p>
            <a:pPr lvl="0"/>
            <a:r>
              <a:rPr lang="de-DE" dirty="0"/>
              <a:t>Text durch Klicken bearbeiten</a:t>
            </a:r>
          </a:p>
        </p:txBody>
      </p:sp>
      <p:sp>
        <p:nvSpPr>
          <p:cNvPr id="18" name="Rectangle 5"/>
          <p:cNvSpPr>
            <a:spLocks/>
          </p:cNvSpPr>
          <p:nvPr/>
        </p:nvSpPr>
        <p:spPr bwMode="auto">
          <a:xfrm>
            <a:off x="7252335" y="6492240"/>
            <a:ext cx="960120" cy="36576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fld id="{C745F494-9733-4F24-AE03-69AE97639829}" type="datetime1">
              <a:rPr lang="de-DE" sz="1000" smtClean="0">
                <a:solidFill>
                  <a:srgbClr val="1F386A"/>
                </a:solidFill>
                <a:latin typeface="Arial-BoldMT" charset="0"/>
                <a:ea typeface="Arial-BoldMT" charset="0"/>
                <a:cs typeface="Arial-BoldMT" charset="0"/>
                <a:sym typeface="Arial-BoldMT" charset="0"/>
              </a:rPr>
              <a:t>16.03.2021</a:t>
            </a:fld>
            <a:endParaRPr lang="en-US" sz="1000" dirty="0">
              <a:solidFill>
                <a:srgbClr val="1F386A"/>
              </a:solidFill>
              <a:latin typeface="Arial-BoldMT" charset="0"/>
              <a:ea typeface="Arial-BoldMT" charset="0"/>
              <a:cs typeface="Arial-BoldMT" charset="0"/>
              <a:sym typeface="Arial-BoldMT" charset="0"/>
            </a:endParaRPr>
          </a:p>
        </p:txBody>
      </p:sp>
      <p:sp>
        <p:nvSpPr>
          <p:cNvPr id="19" name="Rectangle 5"/>
          <p:cNvSpPr>
            <a:spLocks/>
          </p:cNvSpPr>
          <p:nvPr/>
        </p:nvSpPr>
        <p:spPr bwMode="auto">
          <a:xfrm>
            <a:off x="8332470" y="6492240"/>
            <a:ext cx="811530" cy="36576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fld id="{B78BDE8E-DA41-4BC8-BD31-35A143325FE4}" type="slidenum">
              <a:rPr lang="en-US" sz="1000" smtClean="0">
                <a:solidFill>
                  <a:srgbClr val="1F386A"/>
                </a:solidFill>
                <a:latin typeface="Arial-BoldMT" charset="0"/>
                <a:ea typeface="Arial-BoldMT" charset="0"/>
                <a:cs typeface="Arial-BoldMT" charset="0"/>
                <a:sym typeface="Arial-BoldMT" charset="0"/>
              </a:rPr>
              <a:pPr algn="l">
                <a:lnSpc>
                  <a:spcPct val="120000"/>
                </a:lnSpc>
                <a:spcBef>
                  <a:spcPts val="383"/>
                </a:spcBef>
                <a:defRPr/>
              </a:pPr>
              <a:t>‹Nr.›</a:t>
            </a:fld>
            <a:endParaRPr lang="en-US" sz="1000" dirty="0">
              <a:solidFill>
                <a:srgbClr val="1F386A"/>
              </a:solidFill>
              <a:latin typeface="Arial-BoldMT" charset="0"/>
              <a:ea typeface="Arial-BoldMT" charset="0"/>
              <a:cs typeface="Arial-BoldMT" charset="0"/>
              <a:sym typeface="Arial-BoldMT" charset="0"/>
            </a:endParaRPr>
          </a:p>
        </p:txBody>
      </p:sp>
      <p:sp>
        <p:nvSpPr>
          <p:cNvPr id="2" name="Rechteck 1"/>
          <p:cNvSpPr/>
          <p:nvPr userDrawn="1"/>
        </p:nvSpPr>
        <p:spPr>
          <a:xfrm>
            <a:off x="3563888" y="6425856"/>
            <a:ext cx="1800200" cy="260008"/>
          </a:xfrm>
          <a:prstGeom prst="rect">
            <a:avLst/>
          </a:prstGeom>
        </p:spPr>
        <p:txBody>
          <a:bodyPr wrap="square">
            <a:spAutoFit/>
          </a:bodyPr>
          <a:lstStyle/>
          <a:p>
            <a:pPr marL="0" algn="ctr" defTabSz="914391" rtl="0" eaLnBrk="1" latinLnBrk="0" hangingPunct="1">
              <a:lnSpc>
                <a:spcPct val="120000"/>
              </a:lnSpc>
              <a:spcBef>
                <a:spcPts val="383"/>
              </a:spcBef>
              <a:defRPr/>
            </a:pPr>
            <a:r>
              <a:rPr lang="de-DE" sz="1000" kern="1200" dirty="0">
                <a:solidFill>
                  <a:srgbClr val="1F386A"/>
                </a:solidFill>
                <a:latin typeface="Arial-BoldMT" charset="0"/>
                <a:ea typeface="Arial-BoldMT" charset="0"/>
                <a:cs typeface="Arial-BoldMT" charset="0"/>
              </a:rPr>
              <a:t>Rechtsanwalt Jör</a:t>
            </a:r>
            <a:r>
              <a:rPr lang="de-DE" sz="1000" kern="1200" baseline="0" dirty="0">
                <a:solidFill>
                  <a:srgbClr val="1F386A"/>
                </a:solidFill>
                <a:latin typeface="Arial-BoldMT" charset="0"/>
                <a:ea typeface="Arial-BoldMT" charset="0"/>
                <a:cs typeface="Arial-BoldMT" charset="0"/>
              </a:rPr>
              <a:t>g Schröder</a:t>
            </a:r>
            <a:endParaRPr lang="de-DE" sz="1000" kern="1200" dirty="0">
              <a:solidFill>
                <a:srgbClr val="1F386A"/>
              </a:solidFill>
              <a:latin typeface="Arial-BoldMT" charset="0"/>
              <a:ea typeface="Arial-BoldMT" charset="0"/>
              <a:cs typeface="Arial-BoldMT"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ldseite">
    <p:spTree>
      <p:nvGrpSpPr>
        <p:cNvPr id="1" name=""/>
        <p:cNvGrpSpPr/>
        <p:nvPr/>
      </p:nvGrpSpPr>
      <p:grpSpPr>
        <a:xfrm>
          <a:off x="0" y="0"/>
          <a:ext cx="0" cy="0"/>
          <a:chOff x="0" y="0"/>
          <a:chExt cx="0" cy="0"/>
        </a:xfrm>
      </p:grpSpPr>
      <p:sp>
        <p:nvSpPr>
          <p:cNvPr id="2" name="Rectangle 5"/>
          <p:cNvSpPr>
            <a:spLocks/>
          </p:cNvSpPr>
          <p:nvPr/>
        </p:nvSpPr>
        <p:spPr bwMode="auto">
          <a:xfrm>
            <a:off x="6503670" y="0"/>
            <a:ext cx="1714500" cy="1555909"/>
          </a:xfrm>
          <a:prstGeom prst="rect">
            <a:avLst/>
          </a:prstGeom>
          <a:solidFill>
            <a:schemeClr val="accent1"/>
          </a:solidFill>
          <a:ln w="25400" cap="flat">
            <a:noFill/>
            <a:miter lim="800000"/>
            <a:headEnd type="none" w="med" len="med"/>
            <a:tailEnd type="none" w="med" len="med"/>
          </a:ln>
        </p:spPr>
        <p:txBody>
          <a:bodyPr lIns="0" tIns="0" rIns="0" bIns="0"/>
          <a:lstStyle/>
          <a:p>
            <a:pPr>
              <a:defRPr/>
            </a:pPr>
            <a:endParaRPr lang="de-DE"/>
          </a:p>
        </p:txBody>
      </p:sp>
      <p:sp>
        <p:nvSpPr>
          <p:cNvPr id="3" name="Rectangle 4"/>
          <p:cNvSpPr>
            <a:spLocks/>
          </p:cNvSpPr>
          <p:nvPr/>
        </p:nvSpPr>
        <p:spPr bwMode="auto">
          <a:xfrm>
            <a:off x="6503670" y="0"/>
            <a:ext cx="1714500" cy="1555909"/>
          </a:xfrm>
          <a:prstGeom prst="rect">
            <a:avLst/>
          </a:prstGeom>
          <a:solidFill>
            <a:schemeClr val="accent1"/>
          </a:solidFill>
          <a:ln w="25400" cap="flat">
            <a:noFill/>
            <a:miter lim="800000"/>
            <a:headEnd type="none" w="med" len="med"/>
            <a:tailEnd type="none" w="med" len="med"/>
          </a:ln>
        </p:spPr>
        <p:txBody>
          <a:bodyPr lIns="0" tIns="0" rIns="0" bIns="0"/>
          <a:lstStyle/>
          <a:p>
            <a:pPr>
              <a:defRPr/>
            </a:pPr>
            <a:endParaRPr lang="de-DE"/>
          </a:p>
        </p:txBody>
      </p:sp>
      <p:sp>
        <p:nvSpPr>
          <p:cNvPr id="4" name="Rechteck 3"/>
          <p:cNvSpPr/>
          <p:nvPr/>
        </p:nvSpPr>
        <p:spPr bwMode="auto">
          <a:xfrm>
            <a:off x="1" y="1768793"/>
            <a:ext cx="371475" cy="4380548"/>
          </a:xfrm>
          <a:prstGeom prst="rect">
            <a:avLst/>
          </a:prstGeom>
          <a:solidFill>
            <a:srgbClr val="1F386A"/>
          </a:solidFill>
          <a:ln w="25400" cap="flat" cmpd="sng" algn="ctr">
            <a:noFill/>
            <a:prstDash val="solid"/>
            <a:round/>
            <a:headEnd type="none" w="med" len="med"/>
            <a:tailEnd type="none" w="med" len="med"/>
          </a:ln>
          <a:effectLst/>
        </p:spPr>
        <p:txBody>
          <a:bodyPr vert="horz" wrap="square" lIns="82295" tIns="41148" rIns="82295" bIns="41148" numCol="1" rtlCol="0" anchor="t" anchorCtr="0" compatLnSpc="1">
            <a:prstTxWarp prst="textNoShape">
              <a:avLst/>
            </a:prstTxWarp>
          </a:bodyPr>
          <a:lstStyle/>
          <a:p>
            <a:pPr marL="0" marR="0" indent="0" algn="ctr" defTabSz="822952" rtl="0" eaLnBrk="1" fontAlgn="base" latinLnBrk="0" hangingPunct="1">
              <a:lnSpc>
                <a:spcPct val="100000"/>
              </a:lnSpc>
              <a:spcBef>
                <a:spcPct val="0"/>
              </a:spcBef>
              <a:spcAft>
                <a:spcPct val="0"/>
              </a:spcAft>
              <a:buClrTx/>
              <a:buSzTx/>
              <a:buFontTx/>
              <a:buNone/>
              <a:tabLst/>
            </a:pPr>
            <a:endParaRPr kumimoji="0" lang="de-DE" sz="29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6"/>
          <p:cNvSpPr>
            <a:spLocks/>
          </p:cNvSpPr>
          <p:nvPr/>
        </p:nvSpPr>
        <p:spPr bwMode="auto">
          <a:xfrm>
            <a:off x="971550" y="6492240"/>
            <a:ext cx="2491740" cy="60579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r>
              <a:rPr lang="en-US" sz="1000" dirty="0">
                <a:solidFill>
                  <a:srgbClr val="1F386A"/>
                </a:solidFill>
                <a:latin typeface="Arial-BoldMT" charset="0"/>
                <a:ea typeface="Arial-BoldMT" charset="0"/>
                <a:cs typeface="Arial-BoldMT" charset="0"/>
                <a:sym typeface="Arial-BoldMT" charset="0"/>
              </a:rPr>
              <a:t>www.caemmerer-lenz.de</a:t>
            </a:r>
          </a:p>
        </p:txBody>
      </p:sp>
      <p:pic>
        <p:nvPicPr>
          <p:cNvPr id="7" name="Picture 2"/>
          <p:cNvPicPr>
            <a:picLocks noChangeAspect="1" noChangeArrowheads="1"/>
          </p:cNvPicPr>
          <p:nvPr/>
        </p:nvPicPr>
        <p:blipFill>
          <a:blip r:embed="rId2" cstate="print"/>
          <a:srcRect/>
          <a:stretch>
            <a:fillRect/>
          </a:stretch>
        </p:blipFill>
        <p:spPr bwMode="auto">
          <a:xfrm>
            <a:off x="6623685" y="308610"/>
            <a:ext cx="2078832" cy="697230"/>
          </a:xfrm>
          <a:prstGeom prst="rect">
            <a:avLst/>
          </a:prstGeom>
          <a:noFill/>
          <a:ln w="12700" cap="rnd">
            <a:noFill/>
            <a:round/>
            <a:headEnd/>
            <a:tailEnd/>
          </a:ln>
        </p:spPr>
      </p:pic>
      <p:sp>
        <p:nvSpPr>
          <p:cNvPr id="8" name="Textplatzhalter 12"/>
          <p:cNvSpPr>
            <a:spLocks noGrp="1"/>
          </p:cNvSpPr>
          <p:nvPr>
            <p:ph type="body" sz="quarter" idx="10" hasCustomPrompt="1"/>
          </p:nvPr>
        </p:nvSpPr>
        <p:spPr>
          <a:xfrm>
            <a:off x="891541" y="1628776"/>
            <a:ext cx="7640955" cy="760095"/>
          </a:xfrm>
          <a:prstGeom prst="rect">
            <a:avLst/>
          </a:prstGeom>
          <a:noFill/>
        </p:spPr>
        <p:txBody>
          <a:bodyPr lIns="82295" tIns="41148" rIns="82295" bIns="41148"/>
          <a:lstStyle>
            <a:lvl1pPr algn="l">
              <a:buNone/>
              <a:defRPr sz="3200">
                <a:solidFill>
                  <a:srgbClr val="1F386A"/>
                </a:solidFill>
                <a:latin typeface="+mn-lt"/>
              </a:defRPr>
            </a:lvl1pPr>
            <a:lvl2pPr algn="l">
              <a:buNone/>
              <a:defRPr sz="2300">
                <a:solidFill>
                  <a:srgbClr val="1F386A"/>
                </a:solidFill>
                <a:latin typeface="+mn-lt"/>
              </a:defRPr>
            </a:lvl2pPr>
            <a:lvl3pPr algn="l">
              <a:buNone/>
              <a:defRPr sz="2300">
                <a:solidFill>
                  <a:srgbClr val="1F386A"/>
                </a:solidFill>
                <a:latin typeface="+mn-lt"/>
              </a:defRPr>
            </a:lvl3pPr>
            <a:lvl4pPr algn="l">
              <a:buNone/>
              <a:defRPr sz="2300">
                <a:solidFill>
                  <a:srgbClr val="1F386A"/>
                </a:solidFill>
                <a:latin typeface="+mn-lt"/>
              </a:defRPr>
            </a:lvl4pPr>
            <a:lvl5pPr algn="l">
              <a:buNone/>
              <a:defRPr sz="2300">
                <a:solidFill>
                  <a:srgbClr val="1F386A"/>
                </a:solidFill>
                <a:latin typeface="+mn-lt"/>
              </a:defRPr>
            </a:lvl5pPr>
          </a:lstStyle>
          <a:p>
            <a:pPr lvl="0"/>
            <a:r>
              <a:rPr lang="de-DE" dirty="0"/>
              <a:t>Überschrift durch klicken hinzufügen</a:t>
            </a:r>
          </a:p>
        </p:txBody>
      </p:sp>
      <p:sp>
        <p:nvSpPr>
          <p:cNvPr id="12" name="Bildplatzhalter 10"/>
          <p:cNvSpPr>
            <a:spLocks noGrp="1"/>
          </p:cNvSpPr>
          <p:nvPr>
            <p:ph type="pic" sz="quarter" idx="12" hasCustomPrompt="1"/>
          </p:nvPr>
        </p:nvSpPr>
        <p:spPr>
          <a:xfrm>
            <a:off x="891541" y="2708911"/>
            <a:ext cx="7640955" cy="3480435"/>
          </a:xfrm>
          <a:prstGeom prst="rect">
            <a:avLst/>
          </a:prstGeom>
        </p:spPr>
        <p:txBody>
          <a:bodyPr lIns="82295" tIns="41148" rIns="82295" bIns="41148"/>
          <a:lstStyle>
            <a:lvl1pPr algn="l">
              <a:buNone/>
              <a:defRPr sz="2200" baseline="0">
                <a:solidFill>
                  <a:srgbClr val="1F386A"/>
                </a:solidFill>
                <a:latin typeface="+mn-lt"/>
              </a:defRPr>
            </a:lvl1pPr>
          </a:lstStyle>
          <a:p>
            <a:r>
              <a:rPr lang="de-DE" dirty="0"/>
              <a:t>Bild durch klicken hinzufügen</a:t>
            </a:r>
          </a:p>
        </p:txBody>
      </p:sp>
      <p:sp>
        <p:nvSpPr>
          <p:cNvPr id="10" name="Rectangle 5"/>
          <p:cNvSpPr>
            <a:spLocks/>
          </p:cNvSpPr>
          <p:nvPr/>
        </p:nvSpPr>
        <p:spPr bwMode="auto">
          <a:xfrm>
            <a:off x="7252335" y="6492240"/>
            <a:ext cx="960120" cy="36576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r>
              <a:rPr lang="en-US" sz="1000" dirty="0" err="1">
                <a:solidFill>
                  <a:srgbClr val="1F386A"/>
                </a:solidFill>
                <a:latin typeface="Arial-BoldMT" charset="0"/>
                <a:ea typeface="Arial-BoldMT" charset="0"/>
                <a:cs typeface="Arial-BoldMT" charset="0"/>
                <a:sym typeface="Arial-BoldMT" charset="0"/>
              </a:rPr>
              <a:t>xx.xx.xxxx</a:t>
            </a:r>
            <a:endParaRPr lang="en-US" sz="1000" dirty="0">
              <a:solidFill>
                <a:srgbClr val="1F386A"/>
              </a:solidFill>
              <a:latin typeface="Arial-BoldMT" charset="0"/>
              <a:ea typeface="Arial-BoldMT" charset="0"/>
              <a:cs typeface="Arial-BoldMT" charset="0"/>
              <a:sym typeface="Arial-BoldMT" charset="0"/>
            </a:endParaRPr>
          </a:p>
        </p:txBody>
      </p:sp>
      <p:sp>
        <p:nvSpPr>
          <p:cNvPr id="11" name="Rectangle 5"/>
          <p:cNvSpPr>
            <a:spLocks/>
          </p:cNvSpPr>
          <p:nvPr/>
        </p:nvSpPr>
        <p:spPr bwMode="auto">
          <a:xfrm>
            <a:off x="8332470" y="6492240"/>
            <a:ext cx="811530" cy="365760"/>
          </a:xfrm>
          <a:prstGeom prst="rect">
            <a:avLst/>
          </a:prstGeom>
          <a:noFill/>
          <a:ln w="12700" cap="rnd">
            <a:noFill/>
            <a:round/>
            <a:headEnd type="none" w="med" len="med"/>
            <a:tailEnd type="none" w="med" len="med"/>
          </a:ln>
        </p:spPr>
        <p:txBody>
          <a:bodyPr lIns="0" tIns="0" rIns="0" bIns="0"/>
          <a:lstStyle/>
          <a:p>
            <a:pPr algn="l">
              <a:lnSpc>
                <a:spcPct val="120000"/>
              </a:lnSpc>
              <a:spcBef>
                <a:spcPts val="383"/>
              </a:spcBef>
              <a:defRPr/>
            </a:pPr>
            <a:fld id="{B78BDE8E-DA41-4BC8-BD31-35A143325FE4}" type="slidenum">
              <a:rPr lang="en-US" sz="1000" smtClean="0">
                <a:solidFill>
                  <a:srgbClr val="1F386A"/>
                </a:solidFill>
                <a:latin typeface="Arial-BoldMT" charset="0"/>
                <a:ea typeface="Arial-BoldMT" charset="0"/>
                <a:cs typeface="Arial-BoldMT" charset="0"/>
                <a:sym typeface="Arial-BoldMT" charset="0"/>
              </a:rPr>
              <a:pPr algn="l">
                <a:lnSpc>
                  <a:spcPct val="120000"/>
                </a:lnSpc>
                <a:spcBef>
                  <a:spcPts val="383"/>
                </a:spcBef>
                <a:defRPr/>
              </a:pPr>
              <a:t>‹Nr.›</a:t>
            </a:fld>
            <a:endParaRPr lang="en-US" sz="1000" dirty="0">
              <a:solidFill>
                <a:srgbClr val="1F386A"/>
              </a:solidFill>
              <a:latin typeface="Arial-BoldMT" charset="0"/>
              <a:ea typeface="Arial-BoldMT" charset="0"/>
              <a:cs typeface="Arial-BoldMT" charset="0"/>
              <a:sym typeface="Arial-BoldMT"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a:prstGeom prst="rect">
            <a:avLst/>
          </a:prstGeom>
        </p:spPr>
        <p:txBody>
          <a:bodyPr lIns="91439" tIns="45719" rIns="91439" bIns="45719"/>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lIns="91439" tIns="45719" rIns="91439" bIns="45719"/>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1" y="6356351"/>
            <a:ext cx="2133600" cy="365125"/>
          </a:xfrm>
          <a:prstGeom prst="rect">
            <a:avLst/>
          </a:prstGeom>
        </p:spPr>
        <p:txBody>
          <a:bodyPr lIns="91439" tIns="45719" rIns="91439" bIns="45719"/>
          <a:lstStyle/>
          <a:p>
            <a:fld id="{752D5A23-C88C-4880-B1CA-03D8E39C12DE}" type="datetime1">
              <a:rPr lang="de-DE" smtClean="0"/>
              <a:t>16.03.2021</a:t>
            </a:fld>
            <a:endParaRPr lang="de-DE"/>
          </a:p>
        </p:txBody>
      </p:sp>
      <p:sp>
        <p:nvSpPr>
          <p:cNvPr id="5" name="Fußzeilenplatzhalter 4"/>
          <p:cNvSpPr>
            <a:spLocks noGrp="1"/>
          </p:cNvSpPr>
          <p:nvPr>
            <p:ph type="ftr" sz="quarter" idx="11"/>
          </p:nvPr>
        </p:nvSpPr>
        <p:spPr>
          <a:xfrm>
            <a:off x="3124201" y="6356351"/>
            <a:ext cx="2895600" cy="365125"/>
          </a:xfrm>
          <a:prstGeom prst="rect">
            <a:avLst/>
          </a:prstGeom>
        </p:spPr>
        <p:txBody>
          <a:bodyPr lIns="91439" tIns="45719" rIns="91439" bIns="45719"/>
          <a:lstStyle/>
          <a:p>
            <a:endParaRPr lang="de-DE"/>
          </a:p>
        </p:txBody>
      </p:sp>
      <p:sp>
        <p:nvSpPr>
          <p:cNvPr id="6" name="Foliennummernplatzhalter 5"/>
          <p:cNvSpPr>
            <a:spLocks noGrp="1"/>
          </p:cNvSpPr>
          <p:nvPr>
            <p:ph type="sldNum" sz="quarter" idx="12"/>
          </p:nvPr>
        </p:nvSpPr>
        <p:spPr>
          <a:xfrm>
            <a:off x="6553200" y="6356351"/>
            <a:ext cx="2133600" cy="365125"/>
          </a:xfrm>
          <a:prstGeom prst="rect">
            <a:avLst/>
          </a:prstGeom>
        </p:spPr>
        <p:txBody>
          <a:bodyPr lIns="91439" tIns="45719" rIns="91439" bIns="45719"/>
          <a:lstStyle/>
          <a:p>
            <a:fld id="{FAE97508-B05F-44C4-B72E-E1F8F0707CB8}" type="slidenum">
              <a:rPr lang="de-DE" smtClean="0"/>
              <a:t>‹Nr.›</a:t>
            </a:fld>
            <a:endParaRPr lang="de-DE"/>
          </a:p>
        </p:txBody>
      </p:sp>
    </p:spTree>
    <p:extLst>
      <p:ext uri="{BB962C8B-B14F-4D97-AF65-F5344CB8AC3E}">
        <p14:creationId xmlns:p14="http://schemas.microsoft.com/office/powerpoint/2010/main" val="3980152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sldNum="0" hdr="0" ftr="0"/>
  <p:txStyles>
    <p:titleStyle>
      <a:lvl1pPr algn="ctr" rtl="0" eaLnBrk="1" fontAlgn="base" hangingPunct="1">
        <a:spcBef>
          <a:spcPct val="0"/>
        </a:spcBef>
        <a:spcAft>
          <a:spcPct val="0"/>
        </a:spcAft>
        <a:defRPr sz="5800">
          <a:solidFill>
            <a:schemeClr val="tx1"/>
          </a:solidFill>
          <a:latin typeface="+mj-lt"/>
          <a:ea typeface="+mj-ea"/>
          <a:cs typeface="+mj-cs"/>
          <a:sym typeface="Gill Sans" charset="0"/>
        </a:defRPr>
      </a:lvl1pPr>
      <a:lvl2pPr algn="ctr" rtl="0" eaLnBrk="1" fontAlgn="base" hangingPunct="1">
        <a:spcBef>
          <a:spcPct val="0"/>
        </a:spcBef>
        <a:spcAft>
          <a:spcPct val="0"/>
        </a:spcAft>
        <a:defRPr sz="5800">
          <a:solidFill>
            <a:schemeClr val="tx1"/>
          </a:solidFill>
          <a:latin typeface="Franklin Gothic Book" pitchFamily="34"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800">
          <a:solidFill>
            <a:schemeClr val="tx1"/>
          </a:solidFill>
          <a:latin typeface="Franklin Gothic Book" pitchFamily="34"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800">
          <a:solidFill>
            <a:schemeClr val="tx1"/>
          </a:solidFill>
          <a:latin typeface="Franklin Gothic Book" pitchFamily="34"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800">
          <a:solidFill>
            <a:schemeClr val="tx1"/>
          </a:solidFill>
          <a:latin typeface="Franklin Gothic Book" pitchFamily="34" charset="0"/>
          <a:ea typeface="ヒラギノ角ゴ ProN W3" charset="0"/>
          <a:cs typeface="ヒラギノ角ゴ ProN W3" charset="0"/>
          <a:sym typeface="Gill Sans" charset="0"/>
        </a:defRPr>
      </a:lvl5pPr>
      <a:lvl6pPr marL="411476" algn="ctr" rtl="0" eaLnBrk="1" fontAlgn="base" hangingPunct="1">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822952" algn="ctr" rtl="0" eaLnBrk="1" fontAlgn="base" hangingPunct="1">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234427" algn="ctr" rtl="0" eaLnBrk="1" fontAlgn="base" hangingPunct="1">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645904" algn="ctr" rtl="0" eaLnBrk="1" fontAlgn="base" hangingPunct="1">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308607" indent="-308607" algn="ctr" rtl="0" eaLnBrk="1" fontAlgn="base" hangingPunct="1">
        <a:spcBef>
          <a:spcPct val="0"/>
        </a:spcBef>
        <a:spcAft>
          <a:spcPct val="0"/>
        </a:spcAft>
        <a:buChar char="•"/>
        <a:defRPr sz="2500">
          <a:solidFill>
            <a:schemeClr val="tx1"/>
          </a:solidFill>
          <a:latin typeface="+mn-lt"/>
          <a:ea typeface="+mn-ea"/>
          <a:cs typeface="+mn-cs"/>
          <a:sym typeface="Gill Sans" charset="0"/>
        </a:defRPr>
      </a:lvl1pPr>
      <a:lvl2pPr marL="668649" indent="-257172" algn="ctr" rtl="0" eaLnBrk="1" fontAlgn="base" hangingPunct="1">
        <a:spcBef>
          <a:spcPct val="0"/>
        </a:spcBef>
        <a:spcAft>
          <a:spcPct val="0"/>
        </a:spcAft>
        <a:buChar char="–"/>
        <a:defRPr sz="2500">
          <a:solidFill>
            <a:schemeClr val="tx1"/>
          </a:solidFill>
          <a:latin typeface="+mn-lt"/>
          <a:ea typeface="+mn-ea"/>
          <a:cs typeface="+mn-cs"/>
          <a:sym typeface="Gill Sans" charset="0"/>
        </a:defRPr>
      </a:lvl2pPr>
      <a:lvl3pPr marL="1028690" indent="-205738" algn="ctr" rtl="0" eaLnBrk="1" fontAlgn="base" hangingPunct="1">
        <a:spcBef>
          <a:spcPct val="0"/>
        </a:spcBef>
        <a:spcAft>
          <a:spcPct val="0"/>
        </a:spcAft>
        <a:buChar char="•"/>
        <a:defRPr sz="2500">
          <a:solidFill>
            <a:schemeClr val="tx1"/>
          </a:solidFill>
          <a:latin typeface="+mn-lt"/>
          <a:ea typeface="+mn-ea"/>
          <a:cs typeface="+mn-cs"/>
          <a:sym typeface="Gill Sans" charset="0"/>
        </a:defRPr>
      </a:lvl3pPr>
      <a:lvl4pPr marL="1440166" indent="-205738" algn="ctr" rtl="0" eaLnBrk="1" fontAlgn="base" hangingPunct="1">
        <a:spcBef>
          <a:spcPct val="0"/>
        </a:spcBef>
        <a:spcAft>
          <a:spcPct val="0"/>
        </a:spcAft>
        <a:buChar char="–"/>
        <a:defRPr sz="2500">
          <a:solidFill>
            <a:schemeClr val="tx1"/>
          </a:solidFill>
          <a:latin typeface="+mn-lt"/>
          <a:ea typeface="+mn-ea"/>
          <a:cs typeface="+mn-cs"/>
          <a:sym typeface="Gill Sans" charset="0"/>
        </a:defRPr>
      </a:lvl4pPr>
      <a:lvl5pPr marL="1851641" indent="-205738" algn="ctr" rtl="0" eaLnBrk="1" fontAlgn="base" hangingPunct="1">
        <a:spcBef>
          <a:spcPct val="0"/>
        </a:spcBef>
        <a:spcAft>
          <a:spcPct val="0"/>
        </a:spcAft>
        <a:buChar char="»"/>
        <a:defRPr sz="2500">
          <a:solidFill>
            <a:schemeClr val="tx1"/>
          </a:solidFill>
          <a:latin typeface="+mn-lt"/>
          <a:ea typeface="+mn-ea"/>
          <a:cs typeface="+mn-cs"/>
          <a:sym typeface="Gill Sans" charset="0"/>
        </a:defRPr>
      </a:lvl5pPr>
      <a:lvl6pPr marL="411476" algn="ctr" rtl="0" eaLnBrk="1" fontAlgn="base" hangingPunct="1">
        <a:spcBef>
          <a:spcPct val="0"/>
        </a:spcBef>
        <a:spcAft>
          <a:spcPct val="0"/>
        </a:spcAft>
        <a:defRPr sz="2500">
          <a:solidFill>
            <a:schemeClr val="tx1"/>
          </a:solidFill>
          <a:latin typeface="+mn-lt"/>
          <a:ea typeface="+mn-ea"/>
          <a:cs typeface="+mn-cs"/>
          <a:sym typeface="Gill Sans" charset="0"/>
        </a:defRPr>
      </a:lvl6pPr>
      <a:lvl7pPr marL="822952" algn="ctr" rtl="0" eaLnBrk="1" fontAlgn="base" hangingPunct="1">
        <a:spcBef>
          <a:spcPct val="0"/>
        </a:spcBef>
        <a:spcAft>
          <a:spcPct val="0"/>
        </a:spcAft>
        <a:defRPr sz="2500">
          <a:solidFill>
            <a:schemeClr val="tx1"/>
          </a:solidFill>
          <a:latin typeface="+mn-lt"/>
          <a:ea typeface="+mn-ea"/>
          <a:cs typeface="+mn-cs"/>
          <a:sym typeface="Gill Sans" charset="0"/>
        </a:defRPr>
      </a:lvl7pPr>
      <a:lvl8pPr marL="1234427"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645904" algn="ctr" rtl="0" eaLnBrk="1" fontAlgn="base" hangingPunct="1">
        <a:spcBef>
          <a:spcPct val="0"/>
        </a:spcBef>
        <a:spcAft>
          <a:spcPct val="0"/>
        </a:spcAft>
        <a:defRPr sz="2500">
          <a:solidFill>
            <a:schemeClr val="tx1"/>
          </a:solidFill>
          <a:latin typeface="+mn-lt"/>
          <a:ea typeface="+mn-ea"/>
          <a:cs typeface="+mn-cs"/>
          <a:sym typeface="Gill Sans" charset="0"/>
        </a:defRPr>
      </a:lvl9pPr>
    </p:bodyStyle>
    <p:otherStyle>
      <a:defPPr>
        <a:defRPr lang="de-DE"/>
      </a:defPPr>
      <a:lvl1pPr marL="0" algn="l" defTabSz="822952" rtl="0" eaLnBrk="1" latinLnBrk="0" hangingPunct="1">
        <a:defRPr sz="1600" kern="1200">
          <a:solidFill>
            <a:schemeClr val="tx1"/>
          </a:solidFill>
          <a:latin typeface="+mn-lt"/>
          <a:ea typeface="+mn-ea"/>
          <a:cs typeface="+mn-cs"/>
        </a:defRPr>
      </a:lvl1pPr>
      <a:lvl2pPr marL="411476" algn="l" defTabSz="822952" rtl="0" eaLnBrk="1" latinLnBrk="0" hangingPunct="1">
        <a:defRPr sz="1600" kern="1200">
          <a:solidFill>
            <a:schemeClr val="tx1"/>
          </a:solidFill>
          <a:latin typeface="+mn-lt"/>
          <a:ea typeface="+mn-ea"/>
          <a:cs typeface="+mn-cs"/>
        </a:defRPr>
      </a:lvl2pPr>
      <a:lvl3pPr marL="822952" algn="l" defTabSz="822952" rtl="0" eaLnBrk="1" latinLnBrk="0" hangingPunct="1">
        <a:defRPr sz="1600" kern="1200">
          <a:solidFill>
            <a:schemeClr val="tx1"/>
          </a:solidFill>
          <a:latin typeface="+mn-lt"/>
          <a:ea typeface="+mn-ea"/>
          <a:cs typeface="+mn-cs"/>
        </a:defRPr>
      </a:lvl3pPr>
      <a:lvl4pPr marL="1234427" algn="l" defTabSz="822952" rtl="0" eaLnBrk="1" latinLnBrk="0" hangingPunct="1">
        <a:defRPr sz="1600" kern="1200">
          <a:solidFill>
            <a:schemeClr val="tx1"/>
          </a:solidFill>
          <a:latin typeface="+mn-lt"/>
          <a:ea typeface="+mn-ea"/>
          <a:cs typeface="+mn-cs"/>
        </a:defRPr>
      </a:lvl4pPr>
      <a:lvl5pPr marL="1645904" algn="l" defTabSz="822952" rtl="0" eaLnBrk="1" latinLnBrk="0" hangingPunct="1">
        <a:defRPr sz="1600" kern="1200">
          <a:solidFill>
            <a:schemeClr val="tx1"/>
          </a:solidFill>
          <a:latin typeface="+mn-lt"/>
          <a:ea typeface="+mn-ea"/>
          <a:cs typeface="+mn-cs"/>
        </a:defRPr>
      </a:lvl5pPr>
      <a:lvl6pPr marL="2057379" algn="l" defTabSz="822952" rtl="0" eaLnBrk="1" latinLnBrk="0" hangingPunct="1">
        <a:defRPr sz="1600" kern="1200">
          <a:solidFill>
            <a:schemeClr val="tx1"/>
          </a:solidFill>
          <a:latin typeface="+mn-lt"/>
          <a:ea typeface="+mn-ea"/>
          <a:cs typeface="+mn-cs"/>
        </a:defRPr>
      </a:lvl6pPr>
      <a:lvl7pPr marL="2468856" algn="l" defTabSz="822952" rtl="0" eaLnBrk="1" latinLnBrk="0" hangingPunct="1">
        <a:defRPr sz="1600" kern="1200">
          <a:solidFill>
            <a:schemeClr val="tx1"/>
          </a:solidFill>
          <a:latin typeface="+mn-lt"/>
          <a:ea typeface="+mn-ea"/>
          <a:cs typeface="+mn-cs"/>
        </a:defRPr>
      </a:lvl7pPr>
      <a:lvl8pPr marL="2880331" algn="l" defTabSz="822952" rtl="0" eaLnBrk="1" latinLnBrk="0" hangingPunct="1">
        <a:defRPr sz="1600" kern="1200">
          <a:solidFill>
            <a:schemeClr val="tx1"/>
          </a:solidFill>
          <a:latin typeface="+mn-lt"/>
          <a:ea typeface="+mn-ea"/>
          <a:cs typeface="+mn-cs"/>
        </a:defRPr>
      </a:lvl8pPr>
      <a:lvl9pPr marL="3291807" algn="l" defTabSz="8229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0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caemmerer-lenz.d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body" sz="quarter" idx="10"/>
          </p:nvPr>
        </p:nvSpPr>
        <p:spPr>
          <a:xfrm>
            <a:off x="683568" y="2708640"/>
            <a:ext cx="7992888" cy="3479760"/>
          </a:xfrm>
        </p:spPr>
        <p:txBody>
          <a:bodyPr/>
          <a:lstStyle/>
          <a:p>
            <a:pPr algn="ctr"/>
            <a:r>
              <a:rPr lang="de-DE" altLang="de-DE" sz="3600" b="1" dirty="0">
                <a:solidFill>
                  <a:srgbClr val="002060"/>
                </a:solidFill>
              </a:rPr>
              <a:t>Gesellschaftsrecht und Unternehmenstransaktionen</a:t>
            </a:r>
          </a:p>
          <a:p>
            <a:pPr algn="ctr"/>
            <a:endParaRPr lang="de-DE" altLang="de-DE" sz="1100" dirty="0">
              <a:solidFill>
                <a:srgbClr val="002060"/>
              </a:solidFill>
            </a:endParaRPr>
          </a:p>
          <a:p>
            <a:pPr algn="ctr"/>
            <a:endParaRPr lang="de-DE" altLang="de-DE" sz="1800" dirty="0">
              <a:solidFill>
                <a:srgbClr val="002060"/>
              </a:solidFill>
            </a:endParaRPr>
          </a:p>
          <a:p>
            <a:pPr algn="ctr"/>
            <a:r>
              <a:rPr lang="de-DE" altLang="de-DE" sz="1800" dirty="0">
                <a:solidFill>
                  <a:srgbClr val="002060"/>
                </a:solidFill>
              </a:rPr>
              <a:t>Vorlesung Sommersemester 2021</a:t>
            </a:r>
          </a:p>
          <a:p>
            <a:pPr algn="ctr"/>
            <a:endParaRPr lang="de-DE" altLang="de-DE" sz="1000" dirty="0">
              <a:solidFill>
                <a:srgbClr val="002060"/>
              </a:solidFill>
            </a:endParaRPr>
          </a:p>
          <a:p>
            <a:pPr algn="ctr"/>
            <a:r>
              <a:rPr lang="de-DE" altLang="de-DE" sz="1800" dirty="0">
                <a:solidFill>
                  <a:srgbClr val="002060"/>
                </a:solidFill>
              </a:rPr>
              <a:t>Hochschule Karlsruhe Technik und Wirtschaft</a:t>
            </a:r>
          </a:p>
          <a:p>
            <a:pPr algn="ctr"/>
            <a:endParaRPr lang="de-DE" sz="1000" dirty="0">
              <a:solidFill>
                <a:srgbClr val="002060"/>
              </a:solidFill>
            </a:endParaRPr>
          </a:p>
          <a:p>
            <a:pPr algn="ctr"/>
            <a:r>
              <a:rPr lang="de-DE" sz="1800" dirty="0">
                <a:solidFill>
                  <a:srgbClr val="002060"/>
                </a:solidFill>
              </a:rPr>
              <a:t>Rechtsanwalt Jörg Schröder </a:t>
            </a:r>
          </a:p>
          <a:p>
            <a:pPr algn="ctr"/>
            <a:r>
              <a:rPr lang="de-DE" sz="1800" dirty="0">
                <a:solidFill>
                  <a:srgbClr val="002060"/>
                </a:solidFill>
              </a:rPr>
              <a:t>Fachanwalt für Handels- und Gesellschaftsrecht </a:t>
            </a:r>
          </a:p>
          <a:p>
            <a:pPr algn="ctr"/>
            <a:r>
              <a:rPr lang="de-DE" sz="1800" dirty="0">
                <a:solidFill>
                  <a:srgbClr val="002060"/>
                </a:solidFill>
              </a:rPr>
              <a:t>Fachanwalt für Steuerrecht</a:t>
            </a:r>
            <a:endParaRPr lang="de-DE" sz="2400" dirty="0"/>
          </a:p>
        </p:txBody>
      </p:sp>
    </p:spTree>
    <p:extLst>
      <p:ext uri="{BB962C8B-B14F-4D97-AF65-F5344CB8AC3E}">
        <p14:creationId xmlns:p14="http://schemas.microsoft.com/office/powerpoint/2010/main" val="127949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a:t>
            </a:r>
          </a:p>
          <a:p>
            <a:r>
              <a:rPr lang="de-DE" b="1" dirty="0"/>
              <a:t>Einführung</a:t>
            </a:r>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Normen des Kapitalgesellschaftsrechts (z.B. aus dem GmbHG oder AktG) können grundsätzlich nicht auf </a:t>
            </a:r>
            <a:r>
              <a:rPr lang="de-DE" dirty="0" err="1"/>
              <a:t>PersG</a:t>
            </a:r>
            <a:r>
              <a:rPr lang="de-DE" dirty="0"/>
              <a:t> angewendet werden, aber solche des </a:t>
            </a:r>
            <a:r>
              <a:rPr lang="de-DE" dirty="0" err="1"/>
              <a:t>PersG</a:t>
            </a:r>
            <a:r>
              <a:rPr lang="de-DE" dirty="0"/>
              <a:t>-Rechts teilweise auf </a:t>
            </a:r>
            <a:r>
              <a:rPr lang="de-DE" dirty="0" err="1"/>
              <a:t>KapG</a:t>
            </a:r>
            <a:r>
              <a:rPr lang="de-DE" dirty="0"/>
              <a:t>.</a:t>
            </a:r>
          </a:p>
        </p:txBody>
      </p:sp>
    </p:spTree>
    <p:extLst>
      <p:ext uri="{BB962C8B-B14F-4D97-AF65-F5344CB8AC3E}">
        <p14:creationId xmlns:p14="http://schemas.microsoft.com/office/powerpoint/2010/main" val="4161780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 </a:t>
            </a:r>
            <a:endParaRPr lang="en-GB" b="1" dirty="0"/>
          </a:p>
        </p:txBody>
      </p:sp>
      <p:sp>
        <p:nvSpPr>
          <p:cNvPr id="3" name="Textplatzhalter 2"/>
          <p:cNvSpPr>
            <a:spLocks noGrp="1"/>
          </p:cNvSpPr>
          <p:nvPr>
            <p:ph type="body" sz="quarter" idx="11"/>
          </p:nvPr>
        </p:nvSpPr>
        <p:spPr/>
        <p:txBody>
          <a:bodyPr/>
          <a:lstStyle/>
          <a:p>
            <a:pPr marL="742950" lvl="2" indent="-342900">
              <a:buFont typeface="Arial" panose="020B0604020202020204" pitchFamily="34" charset="0"/>
              <a:buChar char="•"/>
            </a:pPr>
            <a:r>
              <a:rPr lang="de-DE" altLang="en-US" dirty="0"/>
              <a:t>Körperschaftliche Struktur – Geschäftsführung und Vertretung durch Organe (Geschäftsführer, Vorstand – auch „Drittorganschaft“)</a:t>
            </a:r>
          </a:p>
          <a:p>
            <a:pPr marL="742950" lvl="2" indent="-342900">
              <a:buFont typeface="Arial" panose="020B0604020202020204" pitchFamily="34" charset="0"/>
              <a:buChar char="•"/>
            </a:pPr>
            <a:r>
              <a:rPr lang="de-DE" altLang="en-US" dirty="0"/>
              <a:t>Kapitalgesellschaft ist Formkaufmann – siehe § 6 HGB, auch wenn kein Handelsgewerbe betrieben wird</a:t>
            </a:r>
          </a:p>
          <a:p>
            <a:pPr marL="742950" lvl="2" indent="-342900">
              <a:buFont typeface="Arial" panose="020B0604020202020204" pitchFamily="34" charset="0"/>
              <a:buChar char="•"/>
            </a:pPr>
            <a:r>
              <a:rPr lang="de-DE" altLang="en-US" b="1" dirty="0"/>
              <a:t>Gesetzestext! BGB, HGB, GmbHG, AktG – vergleichen Sie – wo liegen die wesentlichen Unterschiede zwischen Personen- und Kapitalgesellschaften?  </a:t>
            </a:r>
          </a:p>
          <a:p>
            <a:endParaRPr lang="en-GB" dirty="0"/>
          </a:p>
          <a:p>
            <a:endParaRPr lang="en-GB" dirty="0"/>
          </a:p>
          <a:p>
            <a:endParaRPr lang="en-GB" dirty="0"/>
          </a:p>
        </p:txBody>
      </p:sp>
    </p:spTree>
    <p:extLst>
      <p:ext uri="{BB962C8B-B14F-4D97-AF65-F5344CB8AC3E}">
        <p14:creationId xmlns:p14="http://schemas.microsoft.com/office/powerpoint/2010/main" val="318603253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 </a:t>
            </a:r>
            <a:endParaRPr lang="en-GB" b="1" dirty="0"/>
          </a:p>
        </p:txBody>
      </p:sp>
      <p:sp>
        <p:nvSpPr>
          <p:cNvPr id="3" name="Textplatzhalter 2"/>
          <p:cNvSpPr>
            <a:spLocks noGrp="1"/>
          </p:cNvSpPr>
          <p:nvPr>
            <p:ph type="body" sz="quarter" idx="11"/>
          </p:nvPr>
        </p:nvSpPr>
        <p:spPr/>
        <p:txBody>
          <a:bodyPr/>
          <a:lstStyle/>
          <a:p>
            <a:pPr marL="285750" lvl="1">
              <a:buFont typeface="Wingdings" panose="05000000000000000000" pitchFamily="2" charset="2"/>
              <a:buChar char="§"/>
            </a:pPr>
            <a:r>
              <a:rPr lang="de-DE" altLang="en-US" sz="2000" dirty="0"/>
              <a:t>Wesentliche Unterschiede zwischen Personen- und Kapitalgesellschaften:</a:t>
            </a:r>
          </a:p>
          <a:p>
            <a:pPr marL="0" lvl="1" indent="0">
              <a:buNone/>
            </a:pPr>
            <a:endParaRPr lang="de-DE" altLang="en-US" sz="1100" dirty="0"/>
          </a:p>
          <a:p>
            <a:pPr marL="742950" lvl="2" indent="-285750">
              <a:buFont typeface="Arial" panose="020B0604020202020204" pitchFamily="34" charset="0"/>
              <a:buChar char="•"/>
            </a:pPr>
            <a:r>
              <a:rPr lang="de-DE" altLang="en-US" dirty="0"/>
              <a:t>Gründung: Personengesellschaften durch Gesellschaftsvertrag, nur teilweise Eintragung in ein Register erforderlich (OHG, KG; PartG), keine juristische Person</a:t>
            </a:r>
          </a:p>
          <a:p>
            <a:pPr marL="457200" lvl="2" indent="0">
              <a:buNone/>
            </a:pPr>
            <a:endParaRPr lang="de-DE" altLang="en-US" sz="1100" dirty="0"/>
          </a:p>
          <a:p>
            <a:pPr marL="742950" lvl="2" indent="-285750">
              <a:buFont typeface="Arial" panose="020B0604020202020204" pitchFamily="34" charset="0"/>
              <a:buChar char="•"/>
            </a:pPr>
            <a:r>
              <a:rPr lang="de-DE" altLang="en-US" dirty="0"/>
              <a:t>Kapital: Gesamthand bei Personengesellschaften, Stamm- bzw. Grundkapital bei Kapitalgesellschaften</a:t>
            </a:r>
          </a:p>
          <a:p>
            <a:pPr marL="457200" lvl="2" indent="0">
              <a:buNone/>
            </a:pPr>
            <a:endParaRPr lang="de-DE" altLang="en-US" sz="1100" dirty="0"/>
          </a:p>
        </p:txBody>
      </p:sp>
    </p:spTree>
    <p:extLst>
      <p:ext uri="{BB962C8B-B14F-4D97-AF65-F5344CB8AC3E}">
        <p14:creationId xmlns:p14="http://schemas.microsoft.com/office/powerpoint/2010/main" val="105826693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 </a:t>
            </a:r>
            <a:endParaRPr lang="en-GB" b="1" dirty="0"/>
          </a:p>
        </p:txBody>
      </p:sp>
      <p:sp>
        <p:nvSpPr>
          <p:cNvPr id="3" name="Textplatzhalter 2"/>
          <p:cNvSpPr>
            <a:spLocks noGrp="1"/>
          </p:cNvSpPr>
          <p:nvPr>
            <p:ph type="body" sz="quarter" idx="11"/>
          </p:nvPr>
        </p:nvSpPr>
        <p:spPr/>
        <p:txBody>
          <a:bodyPr/>
          <a:lstStyle/>
          <a:p>
            <a:pPr marL="742950" lvl="2" indent="-285750">
              <a:buFont typeface="Arial" panose="020B0604020202020204" pitchFamily="34" charset="0"/>
              <a:buChar char="•"/>
            </a:pPr>
            <a:r>
              <a:rPr lang="de-DE" altLang="en-US" dirty="0"/>
              <a:t>Geschäftsführung: Gesellschafter bei Personengesellschaften, Organe GF und V bei Kapitalgesellschaften</a:t>
            </a:r>
          </a:p>
          <a:p>
            <a:pPr marL="457200" lvl="2" indent="0">
              <a:buNone/>
            </a:pPr>
            <a:endParaRPr lang="de-DE" altLang="en-US" dirty="0"/>
          </a:p>
          <a:p>
            <a:pPr marL="742950" lvl="2" indent="-285750">
              <a:buFont typeface="Arial" panose="020B0604020202020204" pitchFamily="34" charset="0"/>
              <a:buChar char="•"/>
            </a:pPr>
            <a:r>
              <a:rPr lang="de-DE" altLang="en-US" dirty="0"/>
              <a:t>Haftung: Gesellschafter bei Personengesellschaften, Gesellschaftsvermögen, Organe bei </a:t>
            </a:r>
            <a:r>
              <a:rPr lang="de-DE" altLang="en-US" dirty="0" err="1"/>
              <a:t>KapG</a:t>
            </a:r>
            <a:r>
              <a:rPr lang="de-DE" altLang="en-US" dirty="0"/>
              <a:t>, kein Durchgriff</a:t>
            </a:r>
          </a:p>
          <a:p>
            <a:endParaRPr lang="en-GB" dirty="0"/>
          </a:p>
          <a:p>
            <a:endParaRPr lang="en-GB" dirty="0"/>
          </a:p>
        </p:txBody>
      </p:sp>
    </p:spTree>
    <p:extLst>
      <p:ext uri="{BB962C8B-B14F-4D97-AF65-F5344CB8AC3E}">
        <p14:creationId xmlns:p14="http://schemas.microsoft.com/office/powerpoint/2010/main" val="2885951253"/>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 </a:t>
            </a:r>
            <a:endParaRPr lang="en-GB" b="1" dirty="0"/>
          </a:p>
        </p:txBody>
      </p:sp>
      <p:sp>
        <p:nvSpPr>
          <p:cNvPr id="3" name="Textplatzhalter 2"/>
          <p:cNvSpPr>
            <a:spLocks noGrp="1"/>
          </p:cNvSpPr>
          <p:nvPr>
            <p:ph type="body" sz="quarter" idx="11"/>
          </p:nvPr>
        </p:nvSpPr>
        <p:spPr/>
        <p:txBody>
          <a:bodyPr/>
          <a:lstStyle/>
          <a:p>
            <a:r>
              <a:rPr lang="de-DE" altLang="en-US" dirty="0"/>
              <a:t>Rechtsformübergreifende Themen:</a:t>
            </a:r>
          </a:p>
          <a:p>
            <a:pPr marL="0" indent="0"/>
            <a:endParaRPr lang="de-DE" altLang="en-US" sz="1100" dirty="0"/>
          </a:p>
          <a:p>
            <a:pPr lvl="1"/>
            <a:r>
              <a:rPr lang="de-DE" altLang="en-US" dirty="0"/>
              <a:t>Gläubigerschutz: Tendenz, das Gesellschaftsvermögen gering zu halten – BGB-Gesellschaft, OHG, KG (persönliche Haftung), GmbH, AG (nur Kapital – Prinzip der realen Kapitalaufbringung – aufbringen und nicht wieder abziehen)</a:t>
            </a:r>
          </a:p>
          <a:p>
            <a:pPr marL="457200" lvl="1" indent="0">
              <a:buNone/>
            </a:pPr>
            <a:endParaRPr lang="de-DE" altLang="en-US" sz="1100" dirty="0"/>
          </a:p>
        </p:txBody>
      </p:sp>
    </p:spTree>
    <p:extLst>
      <p:ext uri="{BB962C8B-B14F-4D97-AF65-F5344CB8AC3E}">
        <p14:creationId xmlns:p14="http://schemas.microsoft.com/office/powerpoint/2010/main" val="4343182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a:t>
            </a:r>
            <a:endParaRPr lang="en-GB" b="1" dirty="0"/>
          </a:p>
        </p:txBody>
      </p:sp>
      <p:sp>
        <p:nvSpPr>
          <p:cNvPr id="3" name="Textplatzhalter 2"/>
          <p:cNvSpPr>
            <a:spLocks noGrp="1"/>
          </p:cNvSpPr>
          <p:nvPr>
            <p:ph type="body" sz="quarter" idx="11"/>
          </p:nvPr>
        </p:nvSpPr>
        <p:spPr/>
        <p:txBody>
          <a:bodyPr/>
          <a:lstStyle/>
          <a:p>
            <a:pPr lvl="1"/>
            <a:r>
              <a:rPr lang="de-DE" altLang="en-US" dirty="0"/>
              <a:t>Minderheitenschutz:</a:t>
            </a:r>
          </a:p>
          <a:p>
            <a:pPr lvl="2"/>
            <a:r>
              <a:rPr lang="de-DE" altLang="en-US" dirty="0"/>
              <a:t>Mehrheit kann durch Ausübung der Stimmrechte die Minderheit „dominieren“ – Konzepte: Einstimmigkeit (BGB-Gesellschaft, OHG, KG, PartG – jeweils dispositiv), Abstimmung nach Kapitalanteilen und Weisung (GmbH) oder GF durch V und Kontrolle durch AR und HV – Abstimmung in HV nach Kapitalanteilen (AG) – </a:t>
            </a:r>
            <a:r>
              <a:rPr lang="de-DE" altLang="en-US" b="1" dirty="0"/>
              <a:t>Gesetzestext! Welche Stimmrechte und Abstimmungsprozesse sieht das Gesetz jeweils vor?</a:t>
            </a:r>
          </a:p>
        </p:txBody>
      </p:sp>
    </p:spTree>
    <p:extLst>
      <p:ext uri="{BB962C8B-B14F-4D97-AF65-F5344CB8AC3E}">
        <p14:creationId xmlns:p14="http://schemas.microsoft.com/office/powerpoint/2010/main" val="189820905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a:t>
            </a:r>
            <a:endParaRPr lang="en-GB" b="1" dirty="0"/>
          </a:p>
        </p:txBody>
      </p:sp>
      <p:sp>
        <p:nvSpPr>
          <p:cNvPr id="3" name="Textplatzhalter 2"/>
          <p:cNvSpPr>
            <a:spLocks noGrp="1"/>
          </p:cNvSpPr>
          <p:nvPr>
            <p:ph type="body" sz="quarter" idx="11"/>
          </p:nvPr>
        </p:nvSpPr>
        <p:spPr/>
        <p:txBody>
          <a:bodyPr/>
          <a:lstStyle/>
          <a:p>
            <a:pPr lvl="2"/>
            <a:r>
              <a:rPr lang="de-DE" altLang="en-US" dirty="0"/>
              <a:t>Inhaltskontrolle von Beschlüssen im </a:t>
            </a:r>
            <a:r>
              <a:rPr lang="de-DE" altLang="en-US" dirty="0" err="1"/>
              <a:t>KapGR</a:t>
            </a:r>
            <a:r>
              <a:rPr lang="de-DE" altLang="en-US" dirty="0"/>
              <a:t> – Gleichbehandlung und Treuepflicht; Teilnahme an der GF und Überwachung (Personengesellschaften: alle Gesellschafter, aber dispositiv; </a:t>
            </a:r>
            <a:r>
              <a:rPr lang="de-DE" altLang="en-US" dirty="0" err="1"/>
              <a:t>KapG</a:t>
            </a:r>
            <a:r>
              <a:rPr lang="de-DE" altLang="en-US" dirty="0"/>
              <a:t> auch Fremdorganschaft); Organstreit, </a:t>
            </a:r>
            <a:r>
              <a:rPr lang="de-DE" altLang="en-US" i="1" dirty="0" err="1"/>
              <a:t>actio</a:t>
            </a:r>
            <a:r>
              <a:rPr lang="de-DE" altLang="en-US" i="1" dirty="0"/>
              <a:t> pro </a:t>
            </a:r>
            <a:r>
              <a:rPr lang="de-DE" altLang="en-US" i="1" dirty="0" err="1"/>
              <a:t>socio</a:t>
            </a:r>
            <a:r>
              <a:rPr lang="de-DE" altLang="en-US" i="1" dirty="0"/>
              <a:t> </a:t>
            </a:r>
            <a:r>
              <a:rPr lang="de-DE" altLang="en-US" dirty="0"/>
              <a:t>(Anspruch jedes Gesellschafters, Ansprüche der Gesellschaft im eigenen Namen durchzusetzen)</a:t>
            </a:r>
          </a:p>
          <a:p>
            <a:endParaRPr lang="en-GB" dirty="0"/>
          </a:p>
          <a:p>
            <a:endParaRPr lang="en-GB" dirty="0"/>
          </a:p>
          <a:p>
            <a:endParaRPr lang="en-GB" dirty="0"/>
          </a:p>
        </p:txBody>
      </p:sp>
    </p:spTree>
    <p:extLst>
      <p:ext uri="{BB962C8B-B14F-4D97-AF65-F5344CB8AC3E}">
        <p14:creationId xmlns:p14="http://schemas.microsoft.com/office/powerpoint/2010/main" val="242013618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a:t>
            </a:r>
            <a:endParaRPr lang="en-GB" b="1" dirty="0"/>
          </a:p>
        </p:txBody>
      </p:sp>
      <p:sp>
        <p:nvSpPr>
          <p:cNvPr id="3" name="Textplatzhalter 2"/>
          <p:cNvSpPr>
            <a:spLocks noGrp="1"/>
          </p:cNvSpPr>
          <p:nvPr>
            <p:ph type="body" sz="quarter" idx="11"/>
          </p:nvPr>
        </p:nvSpPr>
        <p:spPr/>
        <p:txBody>
          <a:bodyPr/>
          <a:lstStyle/>
          <a:p>
            <a:pPr lvl="2"/>
            <a:r>
              <a:rPr lang="de-DE" altLang="en-US" dirty="0"/>
              <a:t>Informationsrechte - </a:t>
            </a:r>
            <a:r>
              <a:rPr lang="de-DE" altLang="en-US" b="1" dirty="0"/>
              <a:t>Gesetzestext! Wie schätzen Sie das Schutzniveau für die jeweilige Gesellschaftsform ein?</a:t>
            </a:r>
          </a:p>
          <a:p>
            <a:pPr lvl="2"/>
            <a:r>
              <a:rPr lang="de-DE" altLang="en-US" dirty="0"/>
              <a:t>Möglichkeit zum Ausscheiden – im Personengesellschaftsrecht i.d.R. Kündigung der Gesellschaft (</a:t>
            </a:r>
            <a:r>
              <a:rPr lang="de-DE" altLang="en-US" b="1" dirty="0"/>
              <a:t>§ 723 BGB – Gesetzestext! Folgen?</a:t>
            </a:r>
            <a:r>
              <a:rPr lang="de-DE" altLang="en-US" dirty="0"/>
              <a:t>) – im Kapitalgesellschaftsrecht Veräußerung des Anteils (</a:t>
            </a:r>
            <a:r>
              <a:rPr lang="de-DE" altLang="en-US" b="1" dirty="0"/>
              <a:t>Gesetzestext</a:t>
            </a:r>
            <a:r>
              <a:rPr lang="de-DE" altLang="en-US" dirty="0"/>
              <a:t>! </a:t>
            </a:r>
            <a:r>
              <a:rPr lang="de-DE" altLang="en-US" b="1" dirty="0"/>
              <a:t>– Unterschied Veräußerung Aktie/GmbH-Anteil?</a:t>
            </a:r>
            <a:r>
              <a:rPr lang="de-DE" altLang="en-US" dirty="0"/>
              <a:t>) oder Ausschluss (GmbH) – gemeinsames Thema: Bewertung, Abfindungsguthaben etc.</a:t>
            </a:r>
          </a:p>
          <a:p>
            <a:endParaRPr lang="en-GB" dirty="0"/>
          </a:p>
        </p:txBody>
      </p:sp>
    </p:spTree>
    <p:extLst>
      <p:ext uri="{BB962C8B-B14F-4D97-AF65-F5344CB8AC3E}">
        <p14:creationId xmlns:p14="http://schemas.microsoft.com/office/powerpoint/2010/main" val="10841822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 </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95129239"/>
              </p:ext>
            </p:extLst>
          </p:nvPr>
        </p:nvGraphicFramePr>
        <p:xfrm>
          <a:off x="323528" y="2348880"/>
          <a:ext cx="7344816" cy="4010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54120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1541" y="1628776"/>
            <a:ext cx="7640899" cy="4608536"/>
          </a:xfrm>
        </p:spPr>
        <p:txBody>
          <a:bodyPr anchor="ctr"/>
          <a:lstStyle/>
          <a:p>
            <a:pPr algn="ctr"/>
            <a:r>
              <a:rPr lang="de-DE" b="1" dirty="0"/>
              <a:t>GmbH-Recht</a:t>
            </a:r>
            <a:endParaRPr lang="en-GB" b="1" dirty="0"/>
          </a:p>
        </p:txBody>
      </p:sp>
      <p:sp>
        <p:nvSpPr>
          <p:cNvPr id="3" name="Textplatzhalt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89599627"/>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Geschichte und Bedeutung</a:t>
            </a:r>
            <a:endParaRPr lang="en-GB" b="1" dirty="0"/>
          </a:p>
        </p:txBody>
      </p:sp>
      <p:sp>
        <p:nvSpPr>
          <p:cNvPr id="3" name="Textplatzhalter 2"/>
          <p:cNvSpPr>
            <a:spLocks noGrp="1"/>
          </p:cNvSpPr>
          <p:nvPr>
            <p:ph type="body" sz="quarter" idx="11"/>
          </p:nvPr>
        </p:nvSpPr>
        <p:spPr/>
        <p:txBody>
          <a:bodyPr/>
          <a:lstStyle/>
          <a:p>
            <a:pPr marL="363538" lvl="1" indent="-333375">
              <a:buFont typeface="Wingdings" panose="05000000000000000000" pitchFamily="2" charset="2"/>
              <a:buChar char="§"/>
            </a:pPr>
            <a:r>
              <a:rPr lang="de-DE" altLang="en-US" sz="2000" dirty="0"/>
              <a:t>Vom Gesetzgeber ohne geschichtliches Vorbild 1892 geschaffen </a:t>
            </a:r>
          </a:p>
          <a:p>
            <a:pPr marL="342900" lvl="1" indent="-342900">
              <a:buFont typeface="Wingdings" panose="05000000000000000000" pitchFamily="2" charset="2"/>
              <a:buChar char="§"/>
            </a:pPr>
            <a:r>
              <a:rPr lang="de-DE" altLang="en-US" sz="2000" dirty="0"/>
              <a:t>Wurde in abgewandelter Form in vielen Ländern übernommen (z. B. S.A.R.L., BV ,etc.)</a:t>
            </a:r>
          </a:p>
          <a:p>
            <a:pPr marL="342900" lvl="1" indent="-342900">
              <a:buFont typeface="Wingdings" panose="05000000000000000000" pitchFamily="2" charset="2"/>
              <a:buChar char="§"/>
            </a:pPr>
            <a:r>
              <a:rPr lang="de-DE" altLang="en-US" sz="2000" dirty="0"/>
              <a:t>In Deutschland schon 1911 über 20.000 GmbH</a:t>
            </a:r>
          </a:p>
          <a:p>
            <a:pPr marL="342900" lvl="1" indent="-342900">
              <a:buFont typeface="Wingdings" panose="05000000000000000000" pitchFamily="2" charset="2"/>
              <a:buChar char="§"/>
            </a:pPr>
            <a:r>
              <a:rPr lang="de-DE" altLang="en-US" sz="2000" dirty="0"/>
              <a:t>Im Nationalsozialismus Abkehr von der „anonymen“ Kapitalgesellschaft und Umwandlung in </a:t>
            </a:r>
            <a:r>
              <a:rPr lang="de-DE" altLang="en-US" sz="2000" dirty="0" err="1"/>
              <a:t>PersGes</a:t>
            </a:r>
            <a:endParaRPr lang="de-DE" altLang="en-US" sz="2000" dirty="0"/>
          </a:p>
          <a:p>
            <a:pPr marL="342900" lvl="1" indent="-342900">
              <a:buFont typeface="Wingdings" panose="05000000000000000000" pitchFamily="2" charset="2"/>
              <a:buChar char="§"/>
            </a:pPr>
            <a:r>
              <a:rPr lang="de-DE" altLang="en-US" sz="2000" dirty="0"/>
              <a:t>Reform des GmbH-Rechts 1980 (nach Scheitern der großen GmbH-Reform) und einschneidende Veränderung: </a:t>
            </a:r>
            <a:r>
              <a:rPr lang="de-DE" altLang="en-US" sz="2000" dirty="0" err="1"/>
              <a:t>MoMiG</a:t>
            </a:r>
            <a:r>
              <a:rPr lang="de-DE" altLang="en-US" sz="2000" dirty="0"/>
              <a:t> (= Gesetz zur Modernisierung des GmbH-Rechts und zur Bekämpfung von Missbräuchen) von 2008</a:t>
            </a:r>
          </a:p>
        </p:txBody>
      </p:sp>
    </p:spTree>
    <p:extLst>
      <p:ext uri="{BB962C8B-B14F-4D97-AF65-F5344CB8AC3E}">
        <p14:creationId xmlns:p14="http://schemas.microsoft.com/office/powerpoint/2010/main" val="17794855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a:t>
            </a:r>
          </a:p>
          <a:p>
            <a:r>
              <a:rPr lang="de-DE" b="1" dirty="0"/>
              <a:t>Einführung</a:t>
            </a:r>
          </a:p>
        </p:txBody>
      </p:sp>
      <p:sp>
        <p:nvSpPr>
          <p:cNvPr id="3" name="Textplatzhalter 2"/>
          <p:cNvSpPr>
            <a:spLocks noGrp="1"/>
          </p:cNvSpPr>
          <p:nvPr>
            <p:ph type="body" sz="quarter" idx="11"/>
          </p:nvPr>
        </p:nvSpPr>
        <p:spPr/>
        <p:txBody>
          <a:bodyPr/>
          <a:lstStyle/>
          <a:p>
            <a:pPr marL="355600" indent="-355600">
              <a:buFont typeface="Arial" panose="020B0604020202020204" pitchFamily="34" charset="0"/>
              <a:buChar char="•"/>
            </a:pPr>
            <a:endParaRPr lang="de-DE" altLang="de-DE" dirty="0"/>
          </a:p>
        </p:txBody>
      </p:sp>
      <p:graphicFrame>
        <p:nvGraphicFramePr>
          <p:cNvPr id="6" name="Diagramm 5"/>
          <p:cNvGraphicFramePr/>
          <p:nvPr>
            <p:extLst>
              <p:ext uri="{D42A27DB-BD31-4B8C-83A1-F6EECF244321}">
                <p14:modId xmlns:p14="http://schemas.microsoft.com/office/powerpoint/2010/main" val="1355600525"/>
              </p:ext>
            </p:extLst>
          </p:nvPr>
        </p:nvGraphicFramePr>
        <p:xfrm>
          <a:off x="467544" y="2708920"/>
          <a:ext cx="770485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391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Geschichte und Bedeutung</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Gesellschaft für kleinere und mittlere Unternehmen (nur 2 % mit Stammkapital von mehr als € 2 Mio.)</a:t>
            </a:r>
          </a:p>
          <a:p>
            <a:pPr marL="342900" lvl="1" indent="-342900">
              <a:buFont typeface="Wingdings" panose="05000000000000000000" pitchFamily="2" charset="2"/>
              <a:buChar char="§"/>
            </a:pPr>
            <a:r>
              <a:rPr lang="de-DE" altLang="en-US" sz="2000" dirty="0"/>
              <a:t>Haftungsabschottung einer Kapitalgesellschaf gewollt, aber wegen Unternehmensgröße und Zahl der Gesellschafter AG ungeeignet</a:t>
            </a:r>
          </a:p>
          <a:p>
            <a:pPr marL="342900" lvl="1" indent="-342900">
              <a:buFont typeface="Wingdings" panose="05000000000000000000" pitchFamily="2" charset="2"/>
              <a:buChar char="§"/>
            </a:pPr>
            <a:r>
              <a:rPr lang="de-DE" altLang="en-US" sz="2000" dirty="0"/>
              <a:t>Prinzip der Drittorganschaft wird de facto zur Selbstorganschaft -Ansehen aber wegen Insolvenzanfälligkeit nicht besonders hoch (</a:t>
            </a:r>
            <a:r>
              <a:rPr lang="de-DE" altLang="en-US" sz="2000" b="1" dirty="0"/>
              <a:t>Gesellschaft mit beschränkter Hochachtung, „</a:t>
            </a:r>
            <a:r>
              <a:rPr lang="de-DE" altLang="en-US" sz="2000" b="1" dirty="0" err="1"/>
              <a:t>Gehste</a:t>
            </a:r>
            <a:r>
              <a:rPr lang="de-DE" altLang="en-US" sz="2000" b="1" dirty="0"/>
              <a:t> mit, biste hin</a:t>
            </a:r>
            <a:r>
              <a:rPr lang="de-DE" altLang="en-US" sz="2000" dirty="0"/>
              <a:t>“)</a:t>
            </a:r>
          </a:p>
          <a:p>
            <a:endParaRPr lang="en-GB" dirty="0"/>
          </a:p>
          <a:p>
            <a:endParaRPr lang="en-GB" dirty="0"/>
          </a:p>
        </p:txBody>
      </p:sp>
    </p:spTree>
    <p:extLst>
      <p:ext uri="{BB962C8B-B14F-4D97-AF65-F5344CB8AC3E}">
        <p14:creationId xmlns:p14="http://schemas.microsoft.com/office/powerpoint/2010/main" val="2972313724"/>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Rechtsnatur und Kapital</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Körperschaft und damit vom Mitgliederbestand unabhängig</a:t>
            </a:r>
          </a:p>
          <a:p>
            <a:pPr marL="342900" lvl="1" indent="-342900">
              <a:buFont typeface="Wingdings" panose="05000000000000000000" pitchFamily="2" charset="2"/>
              <a:buChar char="§"/>
            </a:pPr>
            <a:r>
              <a:rPr lang="de-DE" altLang="en-US" sz="2000" dirty="0"/>
              <a:t>Handelsgesellschaft, § 13 Abs. 3 GmbHG und Formkaufmann, § 6 Abs. 2 HGB</a:t>
            </a:r>
          </a:p>
          <a:p>
            <a:pPr marL="342900" lvl="1" indent="-342900">
              <a:buFont typeface="Wingdings" panose="05000000000000000000" pitchFamily="2" charset="2"/>
              <a:buChar char="§"/>
            </a:pPr>
            <a:r>
              <a:rPr lang="de-DE" altLang="en-US" sz="2000" dirty="0"/>
              <a:t>Kapitalgesellschaft und damit strenge Rechnungslegungsvorschriften nach § 264 ff. HGB</a:t>
            </a:r>
          </a:p>
          <a:p>
            <a:pPr marL="342900" lvl="1" indent="-342900">
              <a:buFont typeface="Wingdings" panose="05000000000000000000" pitchFamily="2" charset="2"/>
              <a:buChar char="§"/>
            </a:pPr>
            <a:r>
              <a:rPr lang="de-DE" altLang="en-US" sz="2000" dirty="0"/>
              <a:t>Juristische Person, § 13 Abs. 1 GmbHG</a:t>
            </a:r>
          </a:p>
          <a:p>
            <a:pPr marL="342900" lvl="1" indent="-342900">
              <a:buFont typeface="Wingdings" panose="05000000000000000000" pitchFamily="2" charset="2"/>
              <a:buChar char="§"/>
            </a:pPr>
            <a:r>
              <a:rPr lang="de-DE" altLang="en-US" sz="2000" dirty="0"/>
              <a:t>GmbH haftet entgegen ihrem Namen unbeschränkt für alle Gesellschaftsschulden</a:t>
            </a:r>
          </a:p>
          <a:p>
            <a:pPr marL="342900" lvl="1" indent="-342900">
              <a:buFont typeface="Wingdings" panose="05000000000000000000" pitchFamily="2" charset="2"/>
              <a:buChar char="§"/>
            </a:pPr>
            <a:r>
              <a:rPr lang="de-DE" altLang="en-US" sz="2000" dirty="0"/>
              <a:t>Organisation mit verselbständigten Organen und Organhaftung nach § 31 BGB</a:t>
            </a:r>
          </a:p>
        </p:txBody>
      </p:sp>
    </p:spTree>
    <p:extLst>
      <p:ext uri="{BB962C8B-B14F-4D97-AF65-F5344CB8AC3E}">
        <p14:creationId xmlns:p14="http://schemas.microsoft.com/office/powerpoint/2010/main" val="3096189724"/>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Rechtsnatur und Kapital</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Stammkapital muss in der Satzung festgelegt sein, § 3 Abs. 1 Nr. 3 GmbHG</a:t>
            </a:r>
          </a:p>
          <a:p>
            <a:pPr marL="342900" lvl="1" indent="-342900">
              <a:buFont typeface="Wingdings" panose="05000000000000000000" pitchFamily="2" charset="2"/>
              <a:buChar char="§"/>
            </a:pPr>
            <a:r>
              <a:rPr lang="de-DE" altLang="en-US" sz="2000" dirty="0"/>
              <a:t>Stammkapital muss mindestens € 25.000,- betragen [Ausnahme: UG (haftungsbeschränkt)]</a:t>
            </a:r>
          </a:p>
          <a:p>
            <a:pPr marL="342900" lvl="1" indent="-342900">
              <a:buFont typeface="Wingdings" panose="05000000000000000000" pitchFamily="2" charset="2"/>
              <a:buChar char="§"/>
            </a:pPr>
            <a:r>
              <a:rPr lang="de-DE" altLang="en-US" sz="2000" dirty="0"/>
              <a:t>Geschäftsanteil ist frei veräußerlich und frei vererblich aber Vinkulierung möglich (§ 15 Abs. 5 GmbHG)</a:t>
            </a:r>
          </a:p>
          <a:p>
            <a:pPr marL="342900" lvl="1" indent="-342900">
              <a:buFont typeface="Wingdings" panose="05000000000000000000" pitchFamily="2" charset="2"/>
              <a:buChar char="§"/>
            </a:pPr>
            <a:r>
              <a:rPr lang="de-DE" altLang="en-US" sz="2000" dirty="0"/>
              <a:t>Geschäftsanteil kann nicht in einem Wertpapier verbrieft werden</a:t>
            </a:r>
          </a:p>
          <a:p>
            <a:endParaRPr lang="en-GB" dirty="0"/>
          </a:p>
          <a:p>
            <a:endParaRPr lang="en-GB" dirty="0"/>
          </a:p>
        </p:txBody>
      </p:sp>
    </p:spTree>
    <p:extLst>
      <p:ext uri="{BB962C8B-B14F-4D97-AF65-F5344CB8AC3E}">
        <p14:creationId xmlns:p14="http://schemas.microsoft.com/office/powerpoint/2010/main" val="2640888787"/>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Gründung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Notariell beurkundeter Gesellschaftsvertrag (§ 2 Abs. 1 und 1 a GmbHG) – eine oder mehrere Personen; ggf. „Musterprotokoll“ (Anlage GmbHG) bei max. 3 Gesellschaftern und einem GF</a:t>
            </a:r>
            <a:endParaRPr lang="de-DE" altLang="en-US" sz="2000" b="1" dirty="0"/>
          </a:p>
          <a:p>
            <a:pPr marL="342900" lvl="1" indent="-342900">
              <a:buFont typeface="Wingdings" panose="05000000000000000000" pitchFamily="2" charset="2"/>
              <a:buChar char="§"/>
            </a:pPr>
            <a:r>
              <a:rPr lang="de-DE" altLang="en-US" sz="2000" dirty="0"/>
              <a:t>Übernahme der Geschäftsanteile, die zusammen den Betrag des Stammkapitals ausmachen durch Gründer (§ 5 Abs. 3 Satz 2 GmbHG)</a:t>
            </a:r>
          </a:p>
          <a:p>
            <a:pPr marL="342900" lvl="1" indent="-342900">
              <a:buFont typeface="Wingdings" panose="05000000000000000000" pitchFamily="2" charset="2"/>
              <a:buChar char="§"/>
            </a:pPr>
            <a:r>
              <a:rPr lang="de-DE" altLang="en-US" sz="2000" dirty="0"/>
              <a:t>Leistung der Einlage, mindestens ein Viertel pro GA und die Hälfte des Stammkapitals, um anmelden zu können – Einlageleistungen endgültig zur freien Verfügung der Gesellschaft; bei UG nach § 5a Abs. 1 S. 1: voll</a:t>
            </a:r>
          </a:p>
        </p:txBody>
      </p:sp>
    </p:spTree>
    <p:extLst>
      <p:ext uri="{BB962C8B-B14F-4D97-AF65-F5344CB8AC3E}">
        <p14:creationId xmlns:p14="http://schemas.microsoft.com/office/powerpoint/2010/main" val="1227976377"/>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Gründung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Sämtliche Geschäftsführer melden unter Nachweis ihrer Vertretungsbefugnis beim Handelsregister an (§§ 7 Abs. 1, 8 Abs. 4 GmbHG)</a:t>
            </a:r>
          </a:p>
          <a:p>
            <a:pPr marL="342900" lvl="1" indent="-342900">
              <a:buFont typeface="Wingdings" panose="05000000000000000000" pitchFamily="2" charset="2"/>
              <a:buChar char="§"/>
            </a:pPr>
            <a:r>
              <a:rPr lang="de-DE" altLang="en-US" sz="2000" dirty="0"/>
              <a:t>Anforderungen an GV (§ 3 GmbHG): Betrag des </a:t>
            </a:r>
            <a:r>
              <a:rPr lang="de-DE" altLang="en-US" sz="2000" dirty="0" err="1"/>
              <a:t>StK</a:t>
            </a:r>
            <a:r>
              <a:rPr lang="de-DE" altLang="en-US" sz="2000" dirty="0"/>
              <a:t>, Firma, Sitz, Gegenstand der G; weitere Regelungen, insbesondere zur GF, Gesellschafterversammlung, Ausschluss von Gesellschaftern, Einziehung von Anteilen, Bewertung von GA</a:t>
            </a:r>
          </a:p>
          <a:p>
            <a:pPr marL="342900" lvl="1" indent="-342900">
              <a:buFont typeface="Wingdings" panose="05000000000000000000" pitchFamily="2" charset="2"/>
              <a:buChar char="§"/>
            </a:pPr>
            <a:r>
              <a:rPr lang="de-DE" altLang="en-US" sz="2000" dirty="0"/>
              <a:t>Nebenpflichten (z.B. Leistungspflichten) schuldrechtlich oder korporationsrechtlich (im GV) – Wirkung bilateral oder für alle zukünftigen Gesellschafter</a:t>
            </a:r>
          </a:p>
        </p:txBody>
      </p:sp>
    </p:spTree>
    <p:extLst>
      <p:ext uri="{BB962C8B-B14F-4D97-AF65-F5344CB8AC3E}">
        <p14:creationId xmlns:p14="http://schemas.microsoft.com/office/powerpoint/2010/main" val="3558673608"/>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Vorgründungs- und Vorgesellschaft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Unterschied: Vorgründungsgesellschaft, wenn noch kein GmbH-Vertrag geschlossen worden ist, aber eine Geschäftstätigkeit stattfindet (dann BGB-Gesellschaft oder OHG), Vor-Gesellschaft mit notariellem GV (Zweck der </a:t>
            </a:r>
            <a:r>
              <a:rPr lang="de-DE" altLang="en-US" sz="2000" dirty="0" err="1"/>
              <a:t>VorG</a:t>
            </a:r>
            <a:r>
              <a:rPr lang="de-DE" altLang="en-US" sz="2000" dirty="0"/>
              <a:t> liegt dann in der Herbeiführung der Eintragung) – </a:t>
            </a:r>
            <a:r>
              <a:rPr lang="de-DE" altLang="en-US" sz="2000" b="1" dirty="0"/>
              <a:t>Gesetzestext! – Was passiert mit einer </a:t>
            </a:r>
            <a:r>
              <a:rPr lang="de-DE" altLang="en-US" sz="2000" b="1" dirty="0" err="1"/>
              <a:t>VorgründungsG</a:t>
            </a:r>
            <a:r>
              <a:rPr lang="de-DE" altLang="en-US" sz="2000" b="1" dirty="0"/>
              <a:t> </a:t>
            </a:r>
            <a:r>
              <a:rPr lang="de-DE" altLang="en-US" sz="2000" b="1" dirty="0" err="1"/>
              <a:t>i.d.Form</a:t>
            </a:r>
            <a:r>
              <a:rPr lang="de-DE" altLang="en-US" sz="2000" b="1" dirty="0"/>
              <a:t> der BGBG, wenn der GmbH-Vertrag geschlossen wird?</a:t>
            </a:r>
          </a:p>
          <a:p>
            <a:pPr marL="342900" lvl="1" indent="-342900">
              <a:buFont typeface="Wingdings" panose="05000000000000000000" pitchFamily="2" charset="2"/>
              <a:buChar char="§"/>
            </a:pPr>
            <a:r>
              <a:rPr lang="de-DE" altLang="en-US" sz="2000" dirty="0" err="1"/>
              <a:t>VorG</a:t>
            </a:r>
            <a:r>
              <a:rPr lang="de-DE" altLang="en-US" sz="2000" dirty="0"/>
              <a:t> ist zumindest </a:t>
            </a:r>
            <a:r>
              <a:rPr lang="de-DE" altLang="en-US" sz="2000" dirty="0" err="1"/>
              <a:t>teilrechtsfäig</a:t>
            </a:r>
            <a:r>
              <a:rPr lang="de-DE" altLang="en-US" sz="2000" dirty="0"/>
              <a:t> (teilweise wird auch von voller Rechtsfähigkeit ausgegangen) – Folge: </a:t>
            </a:r>
            <a:r>
              <a:rPr lang="de-DE" altLang="en-US" sz="2000" dirty="0" err="1"/>
              <a:t>VorG</a:t>
            </a:r>
            <a:r>
              <a:rPr lang="de-DE" altLang="en-US" sz="2000" dirty="0"/>
              <a:t> ist grundbuchfähig, parteifähig, firmenrechtsfähig und insolvenzrechtsfähig</a:t>
            </a:r>
          </a:p>
        </p:txBody>
      </p:sp>
    </p:spTree>
    <p:extLst>
      <p:ext uri="{BB962C8B-B14F-4D97-AF65-F5344CB8AC3E}">
        <p14:creationId xmlns:p14="http://schemas.microsoft.com/office/powerpoint/2010/main" val="172899661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Vorgründungs- und Vorgesellschaft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Anwendbares Recht: grundsätzlich GmbH-Recht, nach BGH reicht die Vertretungsmacht in Abweichung von § 37 Abs. 2 GmbHG nur so weit, wie es dem Zweck der </a:t>
            </a:r>
            <a:r>
              <a:rPr lang="de-DE" altLang="en-US" sz="2000" dirty="0" err="1"/>
              <a:t>VorG</a:t>
            </a:r>
            <a:r>
              <a:rPr lang="de-DE" altLang="en-US" sz="2000" dirty="0"/>
              <a:t> entspricht</a:t>
            </a:r>
          </a:p>
          <a:p>
            <a:pPr marL="342900" lvl="1" indent="-342900">
              <a:buFont typeface="Wingdings" panose="05000000000000000000" pitchFamily="2" charset="2"/>
              <a:buChar char="§"/>
            </a:pPr>
            <a:r>
              <a:rPr lang="de-DE" altLang="en-US" sz="2000" dirty="0"/>
              <a:t>Haftung: </a:t>
            </a:r>
            <a:r>
              <a:rPr lang="de-DE" altLang="en-US" sz="2000" dirty="0" err="1"/>
              <a:t>VorG</a:t>
            </a:r>
            <a:r>
              <a:rPr lang="de-DE" altLang="en-US" sz="2000" dirty="0"/>
              <a:t> mit ihrem Vermögen; Haftung Gesellschafter </a:t>
            </a:r>
            <a:r>
              <a:rPr lang="de-DE" altLang="en-US" sz="2000" dirty="0" err="1"/>
              <a:t>str.</a:t>
            </a:r>
            <a:r>
              <a:rPr lang="de-DE" altLang="en-US" sz="2000" dirty="0"/>
              <a:t>, nach BGH: Haftung </a:t>
            </a:r>
            <a:r>
              <a:rPr lang="de-DE" altLang="en-US" sz="2000" dirty="0" err="1"/>
              <a:t>ggü</a:t>
            </a:r>
            <a:r>
              <a:rPr lang="de-DE" altLang="en-US" sz="2000" dirty="0"/>
              <a:t>. </a:t>
            </a:r>
            <a:r>
              <a:rPr lang="de-DE" altLang="en-US" sz="2000" dirty="0" err="1"/>
              <a:t>VorG</a:t>
            </a:r>
            <a:r>
              <a:rPr lang="de-DE" altLang="en-US" sz="2000" dirty="0"/>
              <a:t> (Verlustdeckungspflicht), aber nicht </a:t>
            </a:r>
            <a:r>
              <a:rPr lang="de-DE" altLang="en-US" sz="2000" dirty="0" err="1"/>
              <a:t>ggü</a:t>
            </a:r>
            <a:r>
              <a:rPr lang="de-DE" altLang="en-US" sz="2000" dirty="0"/>
              <a:t>. Gläubigern – Ausnahme bei Einmann-Gründung, mit Eintragung: Unterbilanzhaftung (Differenz Vermögen Stammkapital)</a:t>
            </a:r>
          </a:p>
          <a:p>
            <a:pPr marL="342900" lvl="1" indent="-342900">
              <a:buFont typeface="Wingdings" panose="05000000000000000000" pitchFamily="2" charset="2"/>
              <a:buChar char="§"/>
            </a:pPr>
            <a:r>
              <a:rPr lang="de-DE" altLang="en-US" sz="2000" dirty="0"/>
              <a:t>Mit Eintragung: Rechte und Pflichten per GRNF auf GmbH </a:t>
            </a:r>
          </a:p>
          <a:p>
            <a:endParaRPr lang="en-GB" dirty="0"/>
          </a:p>
        </p:txBody>
      </p:sp>
    </p:spTree>
    <p:extLst>
      <p:ext uri="{BB962C8B-B14F-4D97-AF65-F5344CB8AC3E}">
        <p14:creationId xmlns:p14="http://schemas.microsoft.com/office/powerpoint/2010/main" val="391504149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Vorgründungs- und Vorgesellschaft </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1"/>
          <p:cNvGraphicFramePr>
            <a:graphicFrameLocks noGrp="1"/>
          </p:cNvGraphicFramePr>
          <p:nvPr>
            <p:ph idx="1"/>
            <p:extLst>
              <p:ext uri="{D42A27DB-BD31-4B8C-83A1-F6EECF244321}">
                <p14:modId xmlns:p14="http://schemas.microsoft.com/office/powerpoint/2010/main" val="3866791838"/>
              </p:ext>
            </p:extLst>
          </p:nvPr>
        </p:nvGraphicFramePr>
        <p:xfrm>
          <a:off x="395536" y="2564904"/>
          <a:ext cx="864096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08569"/>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Kapitalaufbringung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Bargründung: es ist zur freien Verfügung der Geschäftsführer zu leisten; problematisch z.B. wenn auf </a:t>
            </a:r>
            <a:r>
              <a:rPr lang="de-DE" altLang="en-US" sz="2000" dirty="0" err="1"/>
              <a:t>debitorisches</a:t>
            </a:r>
            <a:r>
              <a:rPr lang="de-DE" altLang="en-US" sz="2000" dirty="0"/>
              <a:t> Bankkonto gezahlt wird und Verrechnung mit Soll-Saldo erfolgt – nach BGH nur, wenn der Kredit weiter verfügbar ist</a:t>
            </a:r>
          </a:p>
          <a:p>
            <a:pPr marL="342900" lvl="1" indent="-342900">
              <a:buFont typeface="Wingdings" panose="05000000000000000000" pitchFamily="2" charset="2"/>
              <a:buChar char="§"/>
            </a:pPr>
            <a:r>
              <a:rPr lang="de-DE" altLang="en-US" sz="2000" dirty="0"/>
              <a:t>Sacheinlagen: „Etwas anderes als Geld“ – Benennung im GV (§ 5 Abs. 4 Satz 1 GmbHG), Sachgründungsbericht mit Bewertung (§ 5 Abs. 4 Satz 2 GmbHG – bei Unternehmen Jahresergebnisse 2 Jahre) – Keine Gründungsprüfung ! Aber: Prüfung der eingereichten Unterlagen bei Gericht</a:t>
            </a:r>
          </a:p>
        </p:txBody>
      </p:sp>
    </p:spTree>
    <p:extLst>
      <p:ext uri="{BB962C8B-B14F-4D97-AF65-F5344CB8AC3E}">
        <p14:creationId xmlns:p14="http://schemas.microsoft.com/office/powerpoint/2010/main" val="2527794003"/>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Kapitalaufbringung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Haftung für Sacheinlage über § 9 a Abs. 1 GmbHG – Richtigkeit der Angaben </a:t>
            </a:r>
            <a:r>
              <a:rPr lang="de-DE" altLang="en-US" sz="2000" dirty="0" err="1"/>
              <a:t>isbs</a:t>
            </a:r>
            <a:r>
              <a:rPr lang="de-DE" altLang="en-US" sz="2000" dirty="0"/>
              <a:t>. im SG-Bericht; Differenzhaftung (§ 9 GmbHG – Nachzahlung in bar bis zum Betrag des übernommenen GA)</a:t>
            </a:r>
          </a:p>
          <a:p>
            <a:pPr marL="342900" lvl="1" indent="-342900">
              <a:buFont typeface="Wingdings" panose="05000000000000000000" pitchFamily="2" charset="2"/>
              <a:buChar char="§"/>
            </a:pPr>
            <a:r>
              <a:rPr lang="de-DE" altLang="en-US" sz="2000" dirty="0"/>
              <a:t>Verdeckte Sacheinlage: „Etwas anderes als Geld“ ohne Bezeichnung als Sacheinlage (z.B. Forderung, Hin-und-Her-Zahlen); RF: § 19 Abs. 4 GmbHG – Anrechnung mit Beweislastumkehr (Einleger beweist) – darüber hinaus: Differenzhaftung</a:t>
            </a:r>
          </a:p>
          <a:p>
            <a:pPr marL="342900" lvl="1" indent="-342900">
              <a:buFont typeface="Wingdings" panose="05000000000000000000" pitchFamily="2" charset="2"/>
              <a:buChar char="§"/>
            </a:pPr>
            <a:r>
              <a:rPr lang="de-DE" altLang="en-US" sz="2000" dirty="0"/>
              <a:t>Heilung? Nach BGH durch Satzungsänderung; aber: Beweislastumkehr des § 19 Abs. 4 GmbHG wird „ausgehebelt“</a:t>
            </a:r>
            <a:endParaRPr lang="en-GB" dirty="0"/>
          </a:p>
          <a:p>
            <a:endParaRPr lang="en-GB" dirty="0"/>
          </a:p>
        </p:txBody>
      </p:sp>
    </p:spTree>
    <p:extLst>
      <p:ext uri="{BB962C8B-B14F-4D97-AF65-F5344CB8AC3E}">
        <p14:creationId xmlns:p14="http://schemas.microsoft.com/office/powerpoint/2010/main" val="21790976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1541" y="1628776"/>
            <a:ext cx="7640899" cy="4608536"/>
          </a:xfrm>
        </p:spPr>
        <p:txBody>
          <a:bodyPr anchor="ctr"/>
          <a:lstStyle/>
          <a:p>
            <a:pPr algn="ctr"/>
            <a:r>
              <a:rPr lang="de-DE" b="1" dirty="0"/>
              <a:t>Personengesellschaftsrecht – </a:t>
            </a:r>
            <a:br>
              <a:rPr lang="de-DE" b="1" dirty="0"/>
            </a:br>
            <a:r>
              <a:rPr lang="de-DE" b="1" dirty="0"/>
              <a:t>Gesellschaft bürgerlichen Rechts (GbR)</a:t>
            </a:r>
          </a:p>
        </p:txBody>
      </p:sp>
      <p:sp>
        <p:nvSpPr>
          <p:cNvPr id="7" name="Textplatzhalter 6"/>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484491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Fall 5:</a:t>
            </a:r>
          </a:p>
          <a:p>
            <a:pPr marL="0" lvl="1" indent="0">
              <a:buNone/>
            </a:pPr>
            <a:endParaRPr lang="de-DE" altLang="en-US" sz="1100" dirty="0"/>
          </a:p>
          <a:p>
            <a:pPr marL="0" lvl="1" indent="0">
              <a:buNone/>
            </a:pPr>
            <a:r>
              <a:rPr lang="de-DE" altLang="en-US" sz="2000" dirty="0"/>
              <a:t>A, B und C wollen eine GmbH gründen, das Stammkapital soll EUR 25.000 betragen. A soll 10.000 GA übernehmen, B 7.500 GA und C ebenfalls 7.500 GA. Nach der Beurkundung des üblichen Gesellschaftsvertrages  beim Notar zahlt A EUR 2.000 ein. B und C zahlen jeweils EUR 7.500 auf ein vom Notar in ihrem Namen geführten Kontos ein und bitten den Notar, die Gesellschaft beim Handelsregister eintragen zu lassen. Geschäftsführer der GmbH soll A sein, entsprechende Beschlüsse sind gefasst. </a:t>
            </a:r>
            <a:endParaRPr lang="en-GB" dirty="0"/>
          </a:p>
        </p:txBody>
      </p:sp>
    </p:spTree>
    <p:extLst>
      <p:ext uri="{BB962C8B-B14F-4D97-AF65-F5344CB8AC3E}">
        <p14:creationId xmlns:p14="http://schemas.microsoft.com/office/powerpoint/2010/main" val="2245901854"/>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dirty="0"/>
              <a:t>Im nächsten Schritt besucht A den örtlichen Mercedes-Händler und bestellt im Namen der A, B und C GmbH einen S 500, der kurze Zeit später auf Rechnung an die GmbH ausgeliefert und dem A übergeben wird.</a:t>
            </a:r>
          </a:p>
          <a:p>
            <a:pPr marL="0" lvl="1" indent="0">
              <a:buNone/>
            </a:pPr>
            <a:r>
              <a:rPr lang="de-DE" altLang="en-US" sz="2000" dirty="0"/>
              <a:t>Nachdem der Mercedes-Händler weder von der GmbH noch vom A eine Zahlung erhält, fragt er nach seinen Rechten.</a:t>
            </a:r>
          </a:p>
          <a:p>
            <a:endParaRPr lang="en-GB" dirty="0"/>
          </a:p>
          <a:p>
            <a:endParaRPr lang="en-GB" dirty="0"/>
          </a:p>
        </p:txBody>
      </p:sp>
    </p:spTree>
    <p:extLst>
      <p:ext uri="{BB962C8B-B14F-4D97-AF65-F5344CB8AC3E}">
        <p14:creationId xmlns:p14="http://schemas.microsoft.com/office/powerpoint/2010/main" val="79865423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Lösungsskizze:</a:t>
            </a:r>
          </a:p>
          <a:p>
            <a:pPr marL="0" lvl="1" indent="0">
              <a:buNone/>
            </a:pPr>
            <a:endParaRPr lang="de-DE" altLang="en-US" sz="2000" u="sng" dirty="0"/>
          </a:p>
          <a:p>
            <a:pPr marL="342900" lvl="1" indent="-342900">
              <a:buFont typeface="+mj-lt"/>
              <a:buAutoNum type="arabicPeriod"/>
            </a:pPr>
            <a:r>
              <a:rPr lang="de-DE" altLang="en-US" sz="2000" dirty="0"/>
              <a:t>Anspruch des MB gegen B und C auf Zahlung des Kaufpreises aus § 433 Abs. 2 BGB</a:t>
            </a:r>
          </a:p>
          <a:p>
            <a:pPr marL="742950" lvl="2" indent="-342900">
              <a:buFont typeface="Arial" panose="020B0604020202020204" pitchFamily="34" charset="0"/>
              <a:buChar char="•"/>
            </a:pPr>
            <a:r>
              <a:rPr lang="de-DE" altLang="en-US" sz="2000" dirty="0"/>
              <a:t>Kaufvertrag wirksam geschlossen? Direkt (-)</a:t>
            </a:r>
          </a:p>
          <a:p>
            <a:pPr marL="742950" lvl="2" indent="-342900">
              <a:buFont typeface="Arial" panose="020B0604020202020204" pitchFamily="34" charset="0"/>
              <a:buChar char="•"/>
            </a:pPr>
            <a:r>
              <a:rPr lang="de-DE" altLang="en-US" sz="2000" dirty="0"/>
              <a:t>Stellvertretung durch A? (-), Geschäft im Namen der GmbH</a:t>
            </a:r>
          </a:p>
          <a:p>
            <a:pPr marL="742950" lvl="2" indent="-342900">
              <a:buFont typeface="Arial" panose="020B0604020202020204" pitchFamily="34" charset="0"/>
              <a:buChar char="•"/>
            </a:pPr>
            <a:endParaRPr lang="de-DE" altLang="en-US" sz="2000" dirty="0"/>
          </a:p>
          <a:p>
            <a:pPr marL="457200" lvl="1" indent="-457200">
              <a:buFont typeface="+mj-lt"/>
              <a:buAutoNum type="arabicPeriod"/>
            </a:pPr>
            <a:r>
              <a:rPr lang="de-DE" altLang="en-US" sz="2000" dirty="0"/>
              <a:t>Anspruch des MB gegen B und C auf Zahlung des Kaufpreises aus § 433 Abs. 2 BGB </a:t>
            </a:r>
            <a:r>
              <a:rPr lang="de-DE" altLang="en-US" sz="2000" dirty="0" err="1"/>
              <a:t>i.V.m</a:t>
            </a:r>
            <a:r>
              <a:rPr lang="de-DE" altLang="en-US" sz="2000" dirty="0"/>
              <a:t>. § 11 Abs. 2 GmbHG</a:t>
            </a:r>
          </a:p>
          <a:p>
            <a:pPr marL="742950" lvl="2" indent="-342900">
              <a:buFont typeface="Arial" panose="020B0604020202020204" pitchFamily="34" charset="0"/>
              <a:buChar char="•"/>
            </a:pPr>
            <a:r>
              <a:rPr lang="de-DE" altLang="en-US" sz="2000" dirty="0"/>
              <a:t>Vertragsschluss mit der GmbH noch nicht möglich, weil nicht existent (Handelsregister)</a:t>
            </a:r>
          </a:p>
        </p:txBody>
      </p:sp>
    </p:spTree>
    <p:extLst>
      <p:ext uri="{BB962C8B-B14F-4D97-AF65-F5344CB8AC3E}">
        <p14:creationId xmlns:p14="http://schemas.microsoft.com/office/powerpoint/2010/main" val="137708828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Kapitalaufbringung </a:t>
            </a:r>
            <a:endParaRPr lang="en-GB" b="1" dirty="0"/>
          </a:p>
        </p:txBody>
      </p:sp>
      <p:sp>
        <p:nvSpPr>
          <p:cNvPr id="3" name="Textplatzhalter 2"/>
          <p:cNvSpPr>
            <a:spLocks noGrp="1"/>
          </p:cNvSpPr>
          <p:nvPr>
            <p:ph type="body" sz="quarter" idx="11"/>
          </p:nvPr>
        </p:nvSpPr>
        <p:spPr/>
        <p:txBody>
          <a:bodyPr/>
          <a:lstStyle/>
          <a:p>
            <a:pPr marL="742950" lvl="2" indent="-342900">
              <a:buFont typeface="Arial" panose="020B0604020202020204" pitchFamily="34" charset="0"/>
              <a:buChar char="•"/>
            </a:pPr>
            <a:r>
              <a:rPr lang="de-DE" altLang="en-US" sz="2000" dirty="0"/>
              <a:t>Aber: Gesamtschuldnerische Haftung der Handelnden nach § 11 Abs. 2 GmbHG ab Gründung</a:t>
            </a:r>
          </a:p>
          <a:p>
            <a:pPr marL="742950" lvl="2" indent="-342900">
              <a:buFont typeface="Arial" panose="020B0604020202020204" pitchFamily="34" charset="0"/>
              <a:buChar char="•"/>
            </a:pPr>
            <a:r>
              <a:rPr lang="de-DE" altLang="en-US" sz="2000" dirty="0"/>
              <a:t>Hier (-), B und C haben nicht gehandelt</a:t>
            </a:r>
          </a:p>
          <a:p>
            <a:pPr marL="742950" lvl="2" indent="-342900">
              <a:buFont typeface="Arial" panose="020B0604020202020204" pitchFamily="34" charset="0"/>
              <a:buChar char="•"/>
            </a:pPr>
            <a:endParaRPr lang="de-DE" altLang="en-US" sz="2000" dirty="0"/>
          </a:p>
          <a:p>
            <a:pPr marL="457200" lvl="1" indent="-457200">
              <a:buFont typeface="+mj-lt"/>
              <a:buAutoNum type="arabicPeriod" startAt="3"/>
            </a:pPr>
            <a:r>
              <a:rPr lang="de-DE" altLang="en-US" sz="2000" dirty="0"/>
              <a:t>Anspruch des MB gegen den B und C auf Zahlung des Kaufpreises aus § 433 Abs. 2 BGB </a:t>
            </a:r>
            <a:r>
              <a:rPr lang="de-DE" altLang="en-US" sz="2000" dirty="0" err="1"/>
              <a:t>i.V.m</a:t>
            </a:r>
            <a:r>
              <a:rPr lang="de-DE" altLang="en-US" sz="2000" dirty="0"/>
              <a:t>. § 128 HGB (-), nach BGH nur Innenhaftung</a:t>
            </a:r>
            <a:r>
              <a:rPr lang="de-DE" altLang="en-US" dirty="0"/>
              <a:t>	</a:t>
            </a:r>
          </a:p>
          <a:p>
            <a:endParaRPr lang="en-GB" dirty="0"/>
          </a:p>
          <a:p>
            <a:endParaRPr lang="en-GB" dirty="0"/>
          </a:p>
        </p:txBody>
      </p:sp>
    </p:spTree>
    <p:extLst>
      <p:ext uri="{BB962C8B-B14F-4D97-AF65-F5344CB8AC3E}">
        <p14:creationId xmlns:p14="http://schemas.microsoft.com/office/powerpoint/2010/main" val="1615329745"/>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Erwerb und Veräußerung von Geschäftsanteilen</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Gründung, Übernahme von GA bei </a:t>
            </a:r>
            <a:r>
              <a:rPr lang="de-DE" altLang="en-US" sz="2000" dirty="0" err="1"/>
              <a:t>KapE</a:t>
            </a:r>
            <a:r>
              <a:rPr lang="de-DE" altLang="en-US" sz="2000" dirty="0"/>
              <a:t>, Erwerb von GA</a:t>
            </a:r>
          </a:p>
          <a:p>
            <a:pPr marL="342900" lvl="1" indent="-342900">
              <a:buFont typeface="Wingdings" panose="05000000000000000000" pitchFamily="2" charset="2"/>
              <a:buChar char="§"/>
            </a:pPr>
            <a:r>
              <a:rPr lang="de-DE" altLang="en-US" sz="2000" dirty="0"/>
              <a:t>Erwerb besteht aus Verpflichtungsgeschäft (Notar! - § 15 Abs. 4 Satz 1 GmbHG) und Verfügungsgeschäft (Abtretung - §§ 398 ff. BGB - § 413 BGB – Notar!, § 15 Abs. 3 GmbHG) – praktisch immer in der selben Urkunde</a:t>
            </a:r>
          </a:p>
          <a:p>
            <a:pPr marL="342900" lvl="1" indent="-342900">
              <a:buFont typeface="Wingdings" panose="05000000000000000000" pitchFamily="2" charset="2"/>
              <a:buChar char="§"/>
            </a:pPr>
            <a:r>
              <a:rPr lang="de-DE" altLang="en-US" sz="2000" dirty="0"/>
              <a:t>Vinkulierung: Abtretung des GA wird an die Zustimmung der G, der </a:t>
            </a:r>
            <a:r>
              <a:rPr lang="de-DE" altLang="en-US" sz="2000" dirty="0" err="1"/>
              <a:t>GesellschafterV</a:t>
            </a:r>
            <a:r>
              <a:rPr lang="de-DE" altLang="en-US" sz="2000" dirty="0"/>
              <a:t> oder einzelner Gesellschafter gebunden (§ 15 Abs. 5 GmbHG)</a:t>
            </a:r>
          </a:p>
          <a:p>
            <a:pPr marL="342900" lvl="1" indent="-342900">
              <a:buFont typeface="Wingdings" panose="05000000000000000000" pitchFamily="2" charset="2"/>
              <a:buChar char="§"/>
            </a:pPr>
            <a:r>
              <a:rPr lang="de-DE" altLang="en-US" sz="2000" dirty="0"/>
              <a:t>Vor </a:t>
            </a:r>
            <a:r>
              <a:rPr lang="de-DE" altLang="en-US" sz="2000" dirty="0" err="1"/>
              <a:t>MoMiG</a:t>
            </a:r>
            <a:r>
              <a:rPr lang="de-DE" altLang="en-US" sz="2000" dirty="0"/>
              <a:t> 2008 und in Altfällen: Prüfung der gesamten Kette von Anteilserwerben z. B. bei Unternehmenskauf, Umwandlung, Börsengang (nach Umwandlung in AG)</a:t>
            </a:r>
          </a:p>
        </p:txBody>
      </p:sp>
    </p:spTree>
    <p:extLst>
      <p:ext uri="{BB962C8B-B14F-4D97-AF65-F5344CB8AC3E}">
        <p14:creationId xmlns:p14="http://schemas.microsoft.com/office/powerpoint/2010/main" val="182169137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Erwerb und Veräußerung von Geschäftsanteilen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Gesellschafterliste und gutgläubiger Erwerb: Ausübung der Gesellschafterrechte nach § 16 Abs. 1 GmbHG mit Eintragung in GL; GF muss veränderten G-Bestand wie auch der Notar nach § 40 GmbHG zur Eintragung bringen</a:t>
            </a:r>
          </a:p>
          <a:p>
            <a:pPr marL="342900" lvl="1" indent="-342900">
              <a:buFont typeface="Wingdings" panose="05000000000000000000" pitchFamily="2" charset="2"/>
              <a:buChar char="§"/>
            </a:pPr>
            <a:r>
              <a:rPr lang="de-DE" altLang="en-US" sz="2000" dirty="0"/>
              <a:t>Gutgläubiger Erwerb: Erwerber erwirbt von der in der GL eingetragenen Person, auch wenn diese nicht G ist (§ 16 Abs. 2 GmbHG); GA muss aber existieren, und: kein „Wegerwerb“ von Belastungen</a:t>
            </a:r>
            <a:endParaRPr lang="en-GB" dirty="0"/>
          </a:p>
          <a:p>
            <a:endParaRPr lang="en-GB" dirty="0"/>
          </a:p>
        </p:txBody>
      </p:sp>
    </p:spTree>
    <p:extLst>
      <p:ext uri="{BB962C8B-B14F-4D97-AF65-F5344CB8AC3E}">
        <p14:creationId xmlns:p14="http://schemas.microsoft.com/office/powerpoint/2010/main" val="1295148389"/>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Organe im Normalfall: Gesellschafterversammlung und GF, in Ausnahmefällen mit AR und/oder Beirat</a:t>
            </a:r>
          </a:p>
          <a:p>
            <a:pPr marL="342900" lvl="1" indent="-342900">
              <a:buFont typeface="Wingdings" panose="05000000000000000000" pitchFamily="2" charset="2"/>
              <a:buChar char="§"/>
            </a:pPr>
            <a:r>
              <a:rPr lang="de-DE" altLang="en-US" sz="2000" dirty="0"/>
              <a:t>Geschäftsführungsbefugnis (Innenverhältnis): GF – nach § 37 Abs. 1 GmbHG an Weisungen der Gesellschafterversammlung gebunden (auch u.U. Übertragung an einzelne G oder Beirat); grundsätzlich bei mehreren GF </a:t>
            </a:r>
            <a:r>
              <a:rPr lang="de-DE" altLang="en-US" sz="2000" dirty="0" err="1"/>
              <a:t>GesamtGF</a:t>
            </a:r>
            <a:r>
              <a:rPr lang="de-DE" altLang="en-US" sz="2000" dirty="0"/>
              <a:t> (wie § 35 Abs. 2 Satz 2 GmbHG für Vertretung)</a:t>
            </a:r>
          </a:p>
          <a:p>
            <a:pPr marL="342900" lvl="1" indent="-342900">
              <a:buFont typeface="Wingdings" panose="05000000000000000000" pitchFamily="2" charset="2"/>
              <a:buChar char="§"/>
            </a:pPr>
            <a:r>
              <a:rPr lang="de-DE" altLang="en-US" sz="2000" dirty="0"/>
              <a:t>Vertretung: GF (</a:t>
            </a:r>
            <a:r>
              <a:rPr lang="de-DE" altLang="en-US" sz="2000" dirty="0" err="1"/>
              <a:t>GesamtV</a:t>
            </a:r>
            <a:r>
              <a:rPr lang="de-DE" altLang="en-US" sz="2000" dirty="0"/>
              <a:t> - § 35 GmbHG)</a:t>
            </a:r>
          </a:p>
          <a:p>
            <a:pPr marL="342900" lvl="1" indent="-342900">
              <a:buFont typeface="Wingdings" panose="05000000000000000000" pitchFamily="2" charset="2"/>
              <a:buChar char="§"/>
            </a:pPr>
            <a:r>
              <a:rPr lang="de-DE" altLang="en-US" sz="2000" dirty="0"/>
              <a:t>Gesellschafterversammlung bestellt GF (§ 46 Nr. 5 GmbHG) und beruft GF ab (§§ 46 Nr. 5, 38 Abs. 1 GmbHG „jederzeit“) –  ACHTUNG: Anstellungsvertrag überlagert korporationsrechtlichen Bestellungs- und Abberufungsakt</a:t>
            </a:r>
          </a:p>
        </p:txBody>
      </p:sp>
    </p:spTree>
    <p:extLst>
      <p:ext uri="{BB962C8B-B14F-4D97-AF65-F5344CB8AC3E}">
        <p14:creationId xmlns:p14="http://schemas.microsoft.com/office/powerpoint/2010/main" val="1419607536"/>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Haftung für fehlerhafte GF: § 43 Abs. 2 GmbHG, Maßstab: § 43 Abs. 1 GmbHG („Sorgfalt eines ordentlichen Geschäftsmannes“ – Business </a:t>
            </a:r>
            <a:r>
              <a:rPr lang="de-DE" altLang="en-US" sz="2000" dirty="0" err="1"/>
              <a:t>Judgement</a:t>
            </a:r>
            <a:r>
              <a:rPr lang="de-DE" altLang="en-US" sz="2000" dirty="0"/>
              <a:t> </a:t>
            </a:r>
            <a:r>
              <a:rPr lang="de-DE" altLang="en-US" sz="2000" dirty="0" err="1"/>
              <a:t>Rule</a:t>
            </a:r>
            <a:r>
              <a:rPr lang="de-DE" altLang="en-US" sz="2000" dirty="0"/>
              <a:t>; Maßstab: Prognoseentscheidung auf der Grundlage aller verfügbaren Informationen = Ermessen</a:t>
            </a:r>
          </a:p>
          <a:p>
            <a:pPr marL="342900" lvl="1" indent="-342900">
              <a:buFont typeface="Wingdings" panose="05000000000000000000" pitchFamily="2" charset="2"/>
              <a:buChar char="§"/>
            </a:pPr>
            <a:r>
              <a:rPr lang="de-DE" altLang="en-US" sz="2000" dirty="0"/>
              <a:t>„Faktischer GF“: tritt nach außen wie GF auf, Haftung nach § 43 GmbHG</a:t>
            </a:r>
            <a:endParaRPr lang="en-GB" dirty="0"/>
          </a:p>
          <a:p>
            <a:endParaRPr lang="en-GB" dirty="0"/>
          </a:p>
        </p:txBody>
      </p:sp>
    </p:spTree>
    <p:extLst>
      <p:ext uri="{BB962C8B-B14F-4D97-AF65-F5344CB8AC3E}">
        <p14:creationId xmlns:p14="http://schemas.microsoft.com/office/powerpoint/2010/main" val="3371907268"/>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GF unterliegt Wettbewerbsverbot (Gestaltung in Satzung und </a:t>
            </a:r>
            <a:r>
              <a:rPr lang="de-DE" altLang="en-US" sz="2000" dirty="0" err="1"/>
              <a:t>AnstellungsV</a:t>
            </a:r>
            <a:r>
              <a:rPr lang="de-DE" altLang="en-US" sz="2000" dirty="0"/>
              <a:t> entscheidend</a:t>
            </a:r>
          </a:p>
          <a:p>
            <a:pPr marL="0" lvl="1" indent="0">
              <a:buNone/>
            </a:pPr>
            <a:endParaRPr lang="de-DE" altLang="en-US" sz="1100" dirty="0"/>
          </a:p>
          <a:p>
            <a:pPr marL="342900" lvl="1" indent="-342900">
              <a:buFont typeface="Wingdings" panose="05000000000000000000" pitchFamily="2" charset="2"/>
              <a:buChar char="§"/>
            </a:pPr>
            <a:r>
              <a:rPr lang="de-DE" altLang="en-US" sz="2000" dirty="0"/>
              <a:t>GF haftet nicht, wenn er auf Weisung der Gesellschafterversammlung handelt – Grenze: nichtige Weisungen, z.B. § 30 GmbHG – Auszahlung von gebundenen Finanzmitteln</a:t>
            </a:r>
          </a:p>
          <a:p>
            <a:pPr marL="0" lvl="1" indent="0">
              <a:buNone/>
            </a:pPr>
            <a:endParaRPr lang="de-DE" altLang="en-US" sz="1100" dirty="0"/>
          </a:p>
          <a:p>
            <a:pPr marL="342900" lvl="1" indent="-342900">
              <a:buFont typeface="Wingdings" panose="05000000000000000000" pitchFamily="2" charset="2"/>
              <a:buChar char="§"/>
            </a:pPr>
            <a:r>
              <a:rPr lang="de-DE" altLang="en-US" sz="2000" dirty="0"/>
              <a:t>Schadenersatzansprüche gegen GF werden von der Gesellschafterversammlung beschlossen; einzelne Gesellschafter können den Anspruch nicht geltend machen (</a:t>
            </a:r>
            <a:r>
              <a:rPr lang="de-DE" altLang="en-US" sz="2000" dirty="0" err="1"/>
              <a:t>str.</a:t>
            </a:r>
            <a:r>
              <a:rPr lang="de-DE" altLang="en-US" sz="2000" dirty="0"/>
              <a:t>, </a:t>
            </a:r>
            <a:r>
              <a:rPr lang="de-DE" altLang="en-US" sz="2000" dirty="0" err="1"/>
              <a:t>tvA</a:t>
            </a:r>
            <a:r>
              <a:rPr lang="de-DE" altLang="en-US" sz="2000" dirty="0"/>
              <a:t>: </a:t>
            </a:r>
            <a:r>
              <a:rPr lang="de-DE" altLang="en-US" sz="2000" dirty="0" err="1"/>
              <a:t>actio</a:t>
            </a:r>
            <a:r>
              <a:rPr lang="de-DE" altLang="en-US" sz="2000" dirty="0"/>
              <a:t> pro </a:t>
            </a:r>
            <a:r>
              <a:rPr lang="de-DE" altLang="en-US" sz="2000" dirty="0" err="1"/>
              <a:t>socio</a:t>
            </a:r>
            <a:r>
              <a:rPr lang="de-DE" altLang="en-US" sz="2000" dirty="0"/>
              <a:t>)</a:t>
            </a:r>
          </a:p>
          <a:p>
            <a:pPr marL="0" lvl="1" indent="0">
              <a:buNone/>
            </a:pPr>
            <a:endParaRPr lang="de-DE" altLang="en-US" sz="2000" dirty="0"/>
          </a:p>
        </p:txBody>
      </p:sp>
    </p:spTree>
    <p:extLst>
      <p:ext uri="{BB962C8B-B14F-4D97-AF65-F5344CB8AC3E}">
        <p14:creationId xmlns:p14="http://schemas.microsoft.com/office/powerpoint/2010/main" val="242502766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Haftung des GF gegenüber Dritten: culpa in </a:t>
            </a:r>
            <a:r>
              <a:rPr lang="de-DE" altLang="en-US" sz="2000" dirty="0" err="1"/>
              <a:t>contrahendo</a:t>
            </a:r>
            <a:r>
              <a:rPr lang="de-DE" altLang="en-US" sz="2000" dirty="0"/>
              <a:t> (§§ 311 Abs. 2, 280 BGB) bei wirtschaftlichem Eigeninteresse und besonderem Vertrauen; Delikt (§§ 823 ff. BGB) entweder durch eigenes Verhalten oder durch Angestellte der GmbH (Unterlassen)</a:t>
            </a:r>
          </a:p>
          <a:p>
            <a:pPr marL="0" lvl="1" indent="0">
              <a:buNone/>
            </a:pPr>
            <a:endParaRPr lang="de-DE" altLang="en-US" sz="2000" dirty="0"/>
          </a:p>
          <a:p>
            <a:pPr marL="342900" lvl="1" indent="-342900">
              <a:buFont typeface="Wingdings" panose="05000000000000000000" pitchFamily="2" charset="2"/>
              <a:buChar char="§"/>
            </a:pPr>
            <a:r>
              <a:rPr lang="de-DE" altLang="en-US" sz="2000" dirty="0"/>
              <a:t>Weitere Haftung des GF im Umfeld der Insolvenz: § 823 Abs. 2 </a:t>
            </a:r>
            <a:r>
              <a:rPr lang="de-DE" altLang="en-US" sz="2000" dirty="0" err="1"/>
              <a:t>i.V.m</a:t>
            </a:r>
            <a:r>
              <a:rPr lang="de-DE" altLang="en-US" sz="2000" dirty="0"/>
              <a:t>. § 15 a Abs. 1 InsO; § 64 Satz 1 GmbHG – Zahlungen nach Eintritt der Insolvenzreife; ggf. aus § 826 BGB	</a:t>
            </a:r>
          </a:p>
          <a:p>
            <a:endParaRPr lang="en-GB" dirty="0"/>
          </a:p>
          <a:p>
            <a:endParaRPr lang="en-GB" dirty="0"/>
          </a:p>
        </p:txBody>
      </p:sp>
    </p:spTree>
    <p:extLst>
      <p:ext uri="{BB962C8B-B14F-4D97-AF65-F5344CB8AC3E}">
        <p14:creationId xmlns:p14="http://schemas.microsoft.com/office/powerpoint/2010/main" val="12162201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GbR ist vertragliche Verbindung mehrerer Personen zur Förderung eines gemeinsamen Zwecks (§ 705 BGB)</a:t>
            </a:r>
          </a:p>
          <a:p>
            <a:pPr marL="342900" indent="-342900">
              <a:buFont typeface="Wingdings" panose="05000000000000000000" pitchFamily="2" charset="2"/>
              <a:buChar char="Ø"/>
            </a:pPr>
            <a:r>
              <a:rPr lang="de-DE" dirty="0"/>
              <a:t>GbR ist keine juristische Person, aber im Außenverhältnis (teilweise) rechtsfähig:</a:t>
            </a:r>
          </a:p>
          <a:p>
            <a:pPr lvl="1"/>
            <a:r>
              <a:rPr lang="de-DE" dirty="0"/>
              <a:t>Im Zivilprozess aktiv und passiv parteifähig</a:t>
            </a:r>
          </a:p>
          <a:p>
            <a:pPr lvl="1"/>
            <a:r>
              <a:rPr lang="de-DE" dirty="0"/>
              <a:t>Im Grundbuch neben den Gesellschaftern eintragungspflichtig</a:t>
            </a:r>
          </a:p>
          <a:p>
            <a:pPr marL="342900" indent="-342900">
              <a:buFont typeface="Wingdings" panose="05000000000000000000" pitchFamily="2" charset="2"/>
              <a:buChar char="Ø"/>
            </a:pPr>
            <a:r>
              <a:rPr lang="de-DE" dirty="0"/>
              <a:t>GbR kann eine Geschäftsbezeichnung, nicht aber eine Firma führen (z.B. „Maier &amp; Schulze Grundstücks-GbR“</a:t>
            </a:r>
          </a:p>
          <a:p>
            <a:endParaRPr lang="de-DE" dirty="0"/>
          </a:p>
        </p:txBody>
      </p:sp>
    </p:spTree>
    <p:extLst>
      <p:ext uri="{BB962C8B-B14F-4D97-AF65-F5344CB8AC3E}">
        <p14:creationId xmlns:p14="http://schemas.microsoft.com/office/powerpoint/2010/main" val="365387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Aufsichtsrat: ab 500 MA (501 bis 2000 – </a:t>
            </a:r>
            <a:r>
              <a:rPr lang="de-DE" altLang="en-US" sz="2000" dirty="0" err="1"/>
              <a:t>DrittelbG</a:t>
            </a:r>
            <a:r>
              <a:rPr lang="de-DE" altLang="en-US" sz="2000" dirty="0"/>
              <a:t>, &gt; 2000 – MitbestG), oder freiwillig (Anwendung von </a:t>
            </a:r>
            <a:r>
              <a:rPr lang="de-DE" altLang="en-US" sz="2000" dirty="0" err="1"/>
              <a:t>AktR</a:t>
            </a:r>
            <a:r>
              <a:rPr lang="de-DE" altLang="en-US" sz="2000" dirty="0"/>
              <a:t> über § 52 GmbHG)</a:t>
            </a:r>
          </a:p>
          <a:p>
            <a:pPr marL="342900" lvl="1" indent="-342900">
              <a:buFont typeface="Wingdings" panose="05000000000000000000" pitchFamily="2" charset="2"/>
              <a:buChar char="§"/>
            </a:pPr>
            <a:r>
              <a:rPr lang="de-DE" altLang="en-US" sz="2000" dirty="0"/>
              <a:t>Besetzung: ein Drittel AN (</a:t>
            </a:r>
            <a:r>
              <a:rPr lang="de-DE" altLang="en-US" sz="2000" dirty="0" err="1"/>
              <a:t>DrittelbG</a:t>
            </a:r>
            <a:r>
              <a:rPr lang="de-DE" altLang="en-US" sz="2000" dirty="0"/>
              <a:t>), die Hälfte AN (MitbestG), nach Satzung (fakultativer AR)</a:t>
            </a:r>
          </a:p>
          <a:p>
            <a:pPr marL="342900" lvl="1" indent="-342900">
              <a:buFont typeface="Wingdings" panose="05000000000000000000" pitchFamily="2" charset="2"/>
              <a:buChar char="§"/>
            </a:pPr>
            <a:r>
              <a:rPr lang="de-DE" altLang="en-US" sz="2000" dirty="0"/>
              <a:t>ACHTUNG: im mitbestimmtem AR entsprechen die Kompetenzen denjenigen des AG-AR (§ 25 Abs. 1 MitbestG) – v.a. Recht zur Bestellung und Anstellung der GF</a:t>
            </a:r>
          </a:p>
          <a:p>
            <a:endParaRPr lang="en-GB" dirty="0"/>
          </a:p>
        </p:txBody>
      </p:sp>
    </p:spTree>
    <p:extLst>
      <p:ext uri="{BB962C8B-B14F-4D97-AF65-F5344CB8AC3E}">
        <p14:creationId xmlns:p14="http://schemas.microsoft.com/office/powerpoint/2010/main" val="1272818202"/>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ACHTUNG: „Frauenquote“, § 36 GmbHG</a:t>
            </a:r>
          </a:p>
          <a:p>
            <a:pPr marL="342900" lvl="1" indent="-342900">
              <a:buFont typeface="Wingdings" panose="05000000000000000000" pitchFamily="2" charset="2"/>
              <a:buChar char="§"/>
            </a:pPr>
            <a:r>
              <a:rPr lang="de-DE" altLang="en-US" sz="2000" dirty="0"/>
              <a:t>Beirat: fakultativ; Kompetenz nur soweit übertragbar, wie nicht zwingendes Recht entgegensteht (keine Übertragung von Kernbefugnissen der jeweiligen gesetzlich vorgesehenen Organe)</a:t>
            </a:r>
          </a:p>
          <a:p>
            <a:pPr marL="0" lvl="1" indent="0">
              <a:buNone/>
            </a:pPr>
            <a:r>
              <a:rPr lang="de-DE" altLang="en-US" sz="2000" dirty="0"/>
              <a:t>	</a:t>
            </a:r>
          </a:p>
          <a:p>
            <a:endParaRPr lang="en-GB" dirty="0"/>
          </a:p>
        </p:txBody>
      </p:sp>
    </p:spTree>
    <p:extLst>
      <p:ext uri="{BB962C8B-B14F-4D97-AF65-F5344CB8AC3E}">
        <p14:creationId xmlns:p14="http://schemas.microsoft.com/office/powerpoint/2010/main" val="130034550"/>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5" name="Rechteck 4"/>
          <p:cNvSpPr/>
          <p:nvPr/>
        </p:nvSpPr>
        <p:spPr bwMode="auto">
          <a:xfrm>
            <a:off x="3183270" y="2420888"/>
            <a:ext cx="2952328" cy="50405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2400" dirty="0">
                <a:solidFill>
                  <a:srgbClr val="000000"/>
                </a:solidFill>
                <a:ea typeface="ヒラギノ角ゴ ProN W3" charset="0"/>
                <a:cs typeface="Arial" panose="020B0604020202020204" pitchFamily="34" charset="0"/>
                <a:sym typeface="Gill Sans" charset="0"/>
              </a:rPr>
              <a:t>GF/Vertretung</a:t>
            </a:r>
            <a:endParaRPr kumimoji="0" lang="en-GB" sz="2400" b="0" i="0" u="none" strike="noStrike" cap="none" normalizeH="0" baseline="0" dirty="0">
              <a:ln>
                <a:noFill/>
              </a:ln>
              <a:solidFill>
                <a:srgbClr val="000000"/>
              </a:solidFill>
              <a:effectLst/>
              <a:ea typeface="ヒラギノ角ゴ ProN W3" charset="0"/>
              <a:cs typeface="Arial" panose="020B0604020202020204" pitchFamily="34" charset="0"/>
              <a:sym typeface="Gill Sans" charset="0"/>
            </a:endParaRPr>
          </a:p>
        </p:txBody>
      </p:sp>
      <p:sp>
        <p:nvSpPr>
          <p:cNvPr id="6" name="Ellipse 5"/>
          <p:cNvSpPr/>
          <p:nvPr/>
        </p:nvSpPr>
        <p:spPr>
          <a:xfrm>
            <a:off x="3496252" y="2924944"/>
            <a:ext cx="252028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Calibri Light" panose="020F0302020204030204" pitchFamily="34" charset="0"/>
              </a:rPr>
              <a:t>Geschäfts-führer</a:t>
            </a:r>
            <a:endParaRPr lang="de-DE" dirty="0">
              <a:latin typeface="Calibri Light" panose="020F0302020204030204" pitchFamily="34" charset="0"/>
            </a:endParaRPr>
          </a:p>
        </p:txBody>
      </p:sp>
      <p:sp>
        <p:nvSpPr>
          <p:cNvPr id="7" name="Textfeld 6"/>
          <p:cNvSpPr txBox="1"/>
          <p:nvPr/>
        </p:nvSpPr>
        <p:spPr>
          <a:xfrm>
            <a:off x="1836394" y="3768959"/>
            <a:ext cx="1372524" cy="461665"/>
          </a:xfrm>
          <a:prstGeom prst="rect">
            <a:avLst/>
          </a:prstGeom>
          <a:noFill/>
        </p:spPr>
        <p:txBody>
          <a:bodyPr wrap="square" rtlCol="0">
            <a:spAutoFit/>
          </a:bodyPr>
          <a:lstStyle/>
          <a:p>
            <a:r>
              <a:rPr lang="de-DE" sz="2400" dirty="0"/>
              <a:t>Weisung</a:t>
            </a:r>
            <a:endParaRPr lang="en-GB" dirty="0"/>
          </a:p>
        </p:txBody>
      </p:sp>
      <p:sp>
        <p:nvSpPr>
          <p:cNvPr id="8" name="Textfeld 7"/>
          <p:cNvSpPr txBox="1"/>
          <p:nvPr/>
        </p:nvSpPr>
        <p:spPr>
          <a:xfrm>
            <a:off x="5744316" y="3749462"/>
            <a:ext cx="2299884" cy="461665"/>
          </a:xfrm>
          <a:prstGeom prst="rect">
            <a:avLst/>
          </a:prstGeom>
          <a:noFill/>
        </p:spPr>
        <p:txBody>
          <a:bodyPr wrap="square" rtlCol="0">
            <a:spAutoFit/>
          </a:bodyPr>
          <a:lstStyle/>
          <a:p>
            <a:r>
              <a:rPr lang="de-DE" sz="2400" dirty="0"/>
              <a:t>Überwachung</a:t>
            </a:r>
            <a:endParaRPr lang="en-GB" sz="2400" dirty="0"/>
          </a:p>
        </p:txBody>
      </p:sp>
      <p:sp>
        <p:nvSpPr>
          <p:cNvPr id="10" name="Gleichschenkliges Dreieck 9"/>
          <p:cNvSpPr/>
          <p:nvPr/>
        </p:nvSpPr>
        <p:spPr bwMode="auto">
          <a:xfrm>
            <a:off x="5133375" y="4389742"/>
            <a:ext cx="2232248" cy="892359"/>
          </a:xfrm>
          <a:prstGeom prst="triangle">
            <a:avLst/>
          </a:prstGeom>
          <a:solidFill>
            <a:schemeClr val="accent2"/>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feld 10"/>
          <p:cNvSpPr txBox="1"/>
          <p:nvPr/>
        </p:nvSpPr>
        <p:spPr>
          <a:xfrm>
            <a:off x="5638558" y="4835248"/>
            <a:ext cx="1221882" cy="461665"/>
          </a:xfrm>
          <a:prstGeom prst="rect">
            <a:avLst/>
          </a:prstGeom>
          <a:noFill/>
        </p:spPr>
        <p:txBody>
          <a:bodyPr wrap="square" rtlCol="0">
            <a:spAutoFit/>
          </a:bodyPr>
          <a:lstStyle/>
          <a:p>
            <a:pPr algn="ctr"/>
            <a:r>
              <a:rPr lang="de-DE" sz="2400" dirty="0">
                <a:solidFill>
                  <a:schemeClr val="bg1"/>
                </a:solidFill>
              </a:rPr>
              <a:t>AR</a:t>
            </a:r>
            <a:endParaRPr lang="en-GB" dirty="0">
              <a:solidFill>
                <a:schemeClr val="bg1"/>
              </a:solidFill>
            </a:endParaRPr>
          </a:p>
        </p:txBody>
      </p:sp>
      <p:sp>
        <p:nvSpPr>
          <p:cNvPr id="13" name="Textfeld 12"/>
          <p:cNvSpPr txBox="1"/>
          <p:nvPr/>
        </p:nvSpPr>
        <p:spPr>
          <a:xfrm>
            <a:off x="5133375" y="5877272"/>
            <a:ext cx="2232248" cy="461665"/>
          </a:xfrm>
          <a:prstGeom prst="rect">
            <a:avLst/>
          </a:prstGeom>
          <a:solidFill>
            <a:schemeClr val="accent2"/>
          </a:solidFill>
        </p:spPr>
        <p:txBody>
          <a:bodyPr wrap="square" rtlCol="0">
            <a:spAutoFit/>
          </a:bodyPr>
          <a:lstStyle/>
          <a:p>
            <a:pPr algn="ctr"/>
            <a:r>
              <a:rPr lang="de-DE" sz="2400" dirty="0">
                <a:solidFill>
                  <a:schemeClr val="bg1"/>
                </a:solidFill>
              </a:rPr>
              <a:t>Arbeitnehmer</a:t>
            </a:r>
            <a:endParaRPr lang="en-GB" dirty="0">
              <a:solidFill>
                <a:schemeClr val="bg1"/>
              </a:solidFill>
            </a:endParaRPr>
          </a:p>
        </p:txBody>
      </p:sp>
      <p:sp>
        <p:nvSpPr>
          <p:cNvPr id="16" name="Textfeld 15"/>
          <p:cNvSpPr txBox="1"/>
          <p:nvPr/>
        </p:nvSpPr>
        <p:spPr>
          <a:xfrm>
            <a:off x="1115616" y="4509120"/>
            <a:ext cx="2380636" cy="830997"/>
          </a:xfrm>
          <a:prstGeom prst="rect">
            <a:avLst/>
          </a:prstGeom>
          <a:solidFill>
            <a:schemeClr val="accent2"/>
          </a:solidFill>
        </p:spPr>
        <p:txBody>
          <a:bodyPr wrap="square" rtlCol="0">
            <a:spAutoFit/>
          </a:bodyPr>
          <a:lstStyle/>
          <a:p>
            <a:r>
              <a:rPr lang="de-DE" sz="2400" dirty="0">
                <a:solidFill>
                  <a:schemeClr val="bg1"/>
                </a:solidFill>
              </a:rPr>
              <a:t>Gesellschafter-versammlung </a:t>
            </a:r>
            <a:endParaRPr lang="en-GB" sz="2000" dirty="0">
              <a:solidFill>
                <a:schemeClr val="bg1"/>
              </a:solidFill>
            </a:endParaRPr>
          </a:p>
        </p:txBody>
      </p:sp>
      <p:sp>
        <p:nvSpPr>
          <p:cNvPr id="17" name="Textfeld 16"/>
          <p:cNvSpPr txBox="1"/>
          <p:nvPr/>
        </p:nvSpPr>
        <p:spPr>
          <a:xfrm>
            <a:off x="1115751" y="5877271"/>
            <a:ext cx="2380636" cy="461665"/>
          </a:xfrm>
          <a:prstGeom prst="rect">
            <a:avLst/>
          </a:prstGeom>
          <a:solidFill>
            <a:schemeClr val="accent2"/>
          </a:solidFill>
        </p:spPr>
        <p:txBody>
          <a:bodyPr wrap="square" rtlCol="0">
            <a:spAutoFit/>
          </a:bodyPr>
          <a:lstStyle/>
          <a:p>
            <a:r>
              <a:rPr lang="de-DE" sz="2400" dirty="0">
                <a:solidFill>
                  <a:schemeClr val="bg1"/>
                </a:solidFill>
              </a:rPr>
              <a:t>Gesellschafter</a:t>
            </a:r>
            <a:endParaRPr lang="en-GB" dirty="0">
              <a:solidFill>
                <a:schemeClr val="bg1"/>
              </a:solidFill>
            </a:endParaRPr>
          </a:p>
        </p:txBody>
      </p:sp>
      <p:cxnSp>
        <p:nvCxnSpPr>
          <p:cNvPr id="19" name="Gerade Verbindung mit Pfeil 18"/>
          <p:cNvCxnSpPr/>
          <p:nvPr/>
        </p:nvCxnSpPr>
        <p:spPr bwMode="auto">
          <a:xfrm flipV="1">
            <a:off x="6249499" y="5296913"/>
            <a:ext cx="0" cy="595169"/>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21" name="Gerade Verbindung 20"/>
          <p:cNvCxnSpPr/>
          <p:nvPr/>
        </p:nvCxnSpPr>
        <p:spPr bwMode="auto">
          <a:xfrm flipH="1" flipV="1">
            <a:off x="5364088" y="3839344"/>
            <a:ext cx="652444" cy="669776"/>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25" name="Gerade Verbindung 24"/>
          <p:cNvCxnSpPr/>
          <p:nvPr/>
        </p:nvCxnSpPr>
        <p:spPr bwMode="auto">
          <a:xfrm flipV="1">
            <a:off x="2925394" y="3749462"/>
            <a:ext cx="864096" cy="740160"/>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28" name="Gerade Verbindung mit Pfeil 27"/>
          <p:cNvCxnSpPr/>
          <p:nvPr/>
        </p:nvCxnSpPr>
        <p:spPr bwMode="auto">
          <a:xfrm flipV="1">
            <a:off x="2128370" y="5340117"/>
            <a:ext cx="0" cy="53715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30" name="Gerade Verbindung mit Pfeil 29"/>
          <p:cNvCxnSpPr>
            <a:endCxn id="10" idx="2"/>
          </p:cNvCxnSpPr>
          <p:nvPr/>
        </p:nvCxnSpPr>
        <p:spPr bwMode="auto">
          <a:xfrm flipV="1">
            <a:off x="3357442" y="5282101"/>
            <a:ext cx="1775933" cy="59517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sp>
        <p:nvSpPr>
          <p:cNvPr id="31" name="Textfeld 30"/>
          <p:cNvSpPr txBox="1"/>
          <p:nvPr/>
        </p:nvSpPr>
        <p:spPr>
          <a:xfrm>
            <a:off x="3534819" y="4669371"/>
            <a:ext cx="1574598" cy="646331"/>
          </a:xfrm>
          <a:prstGeom prst="rect">
            <a:avLst/>
          </a:prstGeom>
          <a:noFill/>
        </p:spPr>
        <p:txBody>
          <a:bodyPr wrap="square" rtlCol="0">
            <a:spAutoFit/>
          </a:bodyPr>
          <a:lstStyle/>
          <a:p>
            <a:r>
              <a:rPr lang="de-DE" dirty="0"/>
              <a:t>Entsenden </a:t>
            </a:r>
          </a:p>
          <a:p>
            <a:r>
              <a:rPr lang="de-DE" dirty="0"/>
              <a:t>AG-Vertreter</a:t>
            </a:r>
            <a:endParaRPr lang="en-GB" dirty="0"/>
          </a:p>
        </p:txBody>
      </p:sp>
    </p:spTree>
    <p:extLst>
      <p:ext uri="{BB962C8B-B14F-4D97-AF65-F5344CB8AC3E}">
        <p14:creationId xmlns:p14="http://schemas.microsoft.com/office/powerpoint/2010/main" val="2213487241"/>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Gesellschafterversammlung: </a:t>
            </a:r>
            <a:r>
              <a:rPr lang="de-DE" altLang="en-US" sz="2000" b="1" dirty="0"/>
              <a:t>Gesetzestext! § 46 GmbHG enthält den Katalog der Zuständigkeiten</a:t>
            </a:r>
          </a:p>
          <a:p>
            <a:pPr marL="342900" lvl="1" indent="-342900">
              <a:buFont typeface="Wingdings" panose="05000000000000000000" pitchFamily="2" charset="2"/>
              <a:buChar char="§"/>
            </a:pPr>
            <a:r>
              <a:rPr lang="de-DE" altLang="en-US" sz="2000" dirty="0"/>
              <a:t>Einberufung und Durchführung der GV lückenhaft durch § 49 GmbHG geregelt; zu ergänzen durch Satzungsbestimmungen!</a:t>
            </a:r>
          </a:p>
          <a:p>
            <a:pPr marL="342900" lvl="1" indent="-342900">
              <a:buFont typeface="Wingdings" panose="05000000000000000000" pitchFamily="2" charset="2"/>
              <a:buChar char="§"/>
            </a:pPr>
            <a:r>
              <a:rPr lang="de-DE" altLang="en-US" sz="2000" dirty="0"/>
              <a:t>Besonderheiten der Stimmabgabe: § 47 Abs. 4 GmbHG - Interessenkonflikt, keine Stimmabgabe infolge Weisung d. Gesellschaft, § 136 Abs. 2 AktG analog</a:t>
            </a:r>
          </a:p>
          <a:p>
            <a:pPr marL="342900" lvl="1" indent="-342900">
              <a:buFont typeface="Wingdings" panose="05000000000000000000" pitchFamily="2" charset="2"/>
              <a:buChar char="§"/>
            </a:pPr>
            <a:r>
              <a:rPr lang="de-DE" altLang="en-US" sz="2000" dirty="0"/>
              <a:t>Beschlussmängel: keine Regelungen im GmbHG, AktG analog?</a:t>
            </a:r>
          </a:p>
        </p:txBody>
      </p:sp>
    </p:spTree>
    <p:extLst>
      <p:ext uri="{BB962C8B-B14F-4D97-AF65-F5344CB8AC3E}">
        <p14:creationId xmlns:p14="http://schemas.microsoft.com/office/powerpoint/2010/main" val="3776913818"/>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H.M.: auch im GmbH-Recht Anknüpfung an </a:t>
            </a:r>
            <a:r>
              <a:rPr lang="de-DE" altLang="en-US" sz="2000" i="1" dirty="0"/>
              <a:t>anfechtbare</a:t>
            </a:r>
            <a:r>
              <a:rPr lang="de-DE" altLang="en-US" sz="2000" dirty="0"/>
              <a:t> oder </a:t>
            </a:r>
            <a:r>
              <a:rPr lang="de-DE" altLang="en-US" sz="2000" i="1" dirty="0"/>
              <a:t>nichtige</a:t>
            </a:r>
            <a:r>
              <a:rPr lang="de-DE" altLang="en-US" sz="2000" dirty="0"/>
              <a:t> Beschlüsse, siehe v.a. § 241 AktG (Nichtigkeitsgründe)</a:t>
            </a:r>
          </a:p>
          <a:p>
            <a:pPr marL="342900" lvl="1" indent="-342900">
              <a:buFont typeface="Wingdings" panose="05000000000000000000" pitchFamily="2" charset="2"/>
              <a:buChar char="§"/>
            </a:pPr>
            <a:r>
              <a:rPr lang="de-DE" altLang="en-US" sz="2000" dirty="0"/>
              <a:t>Nichtigkeit analog § 241 AktG: Einberufungsmängel, Beurkundungsmängel, Verstoß gegen Kapitalaufbringungsregeln</a:t>
            </a:r>
          </a:p>
          <a:p>
            <a:pPr marL="342900" lvl="1" indent="-342900">
              <a:buFont typeface="Wingdings" panose="05000000000000000000" pitchFamily="2" charset="2"/>
              <a:buChar char="§"/>
            </a:pPr>
            <a:r>
              <a:rPr lang="de-DE" altLang="en-US" sz="2000" dirty="0"/>
              <a:t>Anfechtbarkeit: zu unterscheiden zwischen Verfahrens- und Inhaltsmängeln. Anfechtbarkeit nur bei „relevanten“ Mängeln (Prüfung: Beschluss rechtswidrig und konkrete, belastende Auswirkung?)</a:t>
            </a:r>
          </a:p>
        </p:txBody>
      </p:sp>
    </p:spTree>
    <p:extLst>
      <p:ext uri="{BB962C8B-B14F-4D97-AF65-F5344CB8AC3E}">
        <p14:creationId xmlns:p14="http://schemas.microsoft.com/office/powerpoint/2010/main" val="3391030690"/>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Anfechten kann jeder Gesellschafter, der gegen den Beschluss gestimmt hat, auch ohne Widerspruch zu Protokoll (§ 245 AktG gilt nicht); </a:t>
            </a:r>
            <a:r>
              <a:rPr lang="de-DE" altLang="en-US" sz="2000" dirty="0" err="1"/>
              <a:t>str.</a:t>
            </a:r>
            <a:r>
              <a:rPr lang="de-DE" altLang="en-US" sz="2000" dirty="0"/>
              <a:t> für GF (BGH dagegen); Frist: § 246 Abs. 1 AktG mit Berücksichtigung der Umstände des Einzelfalles </a:t>
            </a:r>
          </a:p>
          <a:p>
            <a:endParaRPr lang="en-GB" dirty="0"/>
          </a:p>
          <a:p>
            <a:endParaRPr lang="en-GB" dirty="0"/>
          </a:p>
          <a:p>
            <a:endParaRPr lang="en-GB" dirty="0"/>
          </a:p>
        </p:txBody>
      </p:sp>
    </p:spTree>
    <p:extLst>
      <p:ext uri="{BB962C8B-B14F-4D97-AF65-F5344CB8AC3E}">
        <p14:creationId xmlns:p14="http://schemas.microsoft.com/office/powerpoint/2010/main" val="1080303695"/>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Organisationsverfassung Organe</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Informationsrechte: sichern die Wahrnehmung der Gesellschafter- und Organrechte</a:t>
            </a:r>
          </a:p>
          <a:p>
            <a:pPr marL="0" lvl="1" indent="0">
              <a:buNone/>
            </a:pPr>
            <a:endParaRPr lang="de-DE" altLang="en-US" sz="2000" dirty="0"/>
          </a:p>
          <a:p>
            <a:pPr marL="342900" lvl="1" indent="-342900">
              <a:buFont typeface="Wingdings" panose="05000000000000000000" pitchFamily="2" charset="2"/>
              <a:buChar char="§"/>
            </a:pPr>
            <a:r>
              <a:rPr lang="de-DE" altLang="en-US" sz="2000" dirty="0"/>
              <a:t>Gesellschafter: § 51 a Abs. 1 GmbHG – GF muss jederzeit Auskunft über die Angelegenheiten der Gesellschaft erteilen; § 51 a Abs. 2 GmbHG: Einschränkung, wenn Schaden abzuwenden ist – aber nur mit Beschluss der Gesellschafterversammlung (§ 51 a Abs. 2 Satz 2 – zwingend!)</a:t>
            </a:r>
          </a:p>
          <a:p>
            <a:pPr marL="0" lvl="1" indent="0">
              <a:buNone/>
            </a:pPr>
            <a:endParaRPr lang="de-DE" altLang="en-US" sz="2000" dirty="0"/>
          </a:p>
          <a:p>
            <a:pPr marL="342900" lvl="1" indent="-342900">
              <a:buFont typeface="Wingdings" panose="05000000000000000000" pitchFamily="2" charset="2"/>
              <a:buChar char="§"/>
            </a:pPr>
            <a:r>
              <a:rPr lang="de-DE" altLang="en-US" sz="2000" dirty="0"/>
              <a:t>Bei Verweigerung der Informationen: Informationserzwingungsverfahren nach § 51 b GmbHG</a:t>
            </a:r>
          </a:p>
        </p:txBody>
      </p:sp>
    </p:spTree>
    <p:extLst>
      <p:ext uri="{BB962C8B-B14F-4D97-AF65-F5344CB8AC3E}">
        <p14:creationId xmlns:p14="http://schemas.microsoft.com/office/powerpoint/2010/main" val="3087345719"/>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Organisationsverfassung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Fall 6:</a:t>
            </a:r>
          </a:p>
          <a:p>
            <a:pPr marL="0" lvl="1" indent="0">
              <a:buNone/>
            </a:pPr>
            <a:endParaRPr lang="de-DE" altLang="en-US" sz="1100" dirty="0"/>
          </a:p>
          <a:p>
            <a:pPr marL="0" lvl="1" indent="0">
              <a:buNone/>
            </a:pPr>
            <a:r>
              <a:rPr lang="de-DE" altLang="en-US" sz="2000" dirty="0"/>
              <a:t>Wie in Fall 5 gründen A, B und C eine GmbH mit einem Stammkapital von EUR 25.000, das vor Anmeldung voll in bar aufgebracht wird, so dass die GmbH kurz nach der Gründung eingetragen wird. A ist Geschäftsführer der Gesellschaft. Im Gesellschaftsvertrag findet sich folgende Regelung: </a:t>
            </a:r>
          </a:p>
          <a:p>
            <a:pPr marL="0" lvl="1" indent="0">
              <a:buNone/>
            </a:pPr>
            <a:endParaRPr lang="de-DE" altLang="en-US" sz="1100" dirty="0"/>
          </a:p>
          <a:p>
            <a:pPr marL="400050" lvl="2" indent="0">
              <a:buNone/>
            </a:pPr>
            <a:r>
              <a:rPr lang="de-DE" altLang="en-US" sz="2000" dirty="0"/>
              <a:t>„Verträge zwischen der Gesellschaft und ihren Gesellschaftern mit einem Vertragswert von über EUR 10.000 bedürfen der Zustimmung der Gesellschafterversammlung.“ </a:t>
            </a:r>
          </a:p>
          <a:p>
            <a:pPr marL="0" lvl="1" indent="0">
              <a:buNone/>
            </a:pPr>
            <a:endParaRPr lang="de-DE" altLang="en-US" sz="2000" dirty="0"/>
          </a:p>
        </p:txBody>
      </p:sp>
    </p:spTree>
    <p:extLst>
      <p:ext uri="{BB962C8B-B14F-4D97-AF65-F5344CB8AC3E}">
        <p14:creationId xmlns:p14="http://schemas.microsoft.com/office/powerpoint/2010/main" val="3156323437"/>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Organisationsverfassung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dirty="0"/>
              <a:t>Nach ordnungsgemäßer Eintragung der Gesellschaft schließt A mit dem Gesellschafter B einen Mietvertrag über dessen repräsentative Villa für einen Zeitraum von 5 Jahren zu einem marktüblichen Mietzins von EUR 9.999 im Monat.</a:t>
            </a:r>
          </a:p>
          <a:p>
            <a:pPr marL="0" lvl="1" indent="0">
              <a:buNone/>
            </a:pPr>
            <a:endParaRPr lang="de-DE" altLang="en-US" sz="2000" dirty="0"/>
          </a:p>
          <a:p>
            <a:pPr marL="0" lvl="1" indent="0">
              <a:buNone/>
            </a:pPr>
            <a:r>
              <a:rPr lang="de-DE" altLang="en-US" sz="2000" dirty="0"/>
              <a:t>C möchte A und B loswerden und fragt nach seinen Rechten. </a:t>
            </a:r>
            <a:r>
              <a:rPr lang="de-DE" altLang="en-US" dirty="0"/>
              <a:t>	</a:t>
            </a:r>
          </a:p>
          <a:p>
            <a:endParaRPr lang="en-GB" dirty="0"/>
          </a:p>
        </p:txBody>
      </p:sp>
    </p:spTree>
    <p:extLst>
      <p:ext uri="{BB962C8B-B14F-4D97-AF65-F5344CB8AC3E}">
        <p14:creationId xmlns:p14="http://schemas.microsoft.com/office/powerpoint/2010/main" val="1628062009"/>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Organisationsverfassung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Lösungsskizze:</a:t>
            </a:r>
          </a:p>
          <a:p>
            <a:pPr marL="0" lvl="1" indent="0">
              <a:buNone/>
            </a:pPr>
            <a:endParaRPr lang="de-DE" altLang="en-US" sz="1100" u="sng" dirty="0"/>
          </a:p>
          <a:p>
            <a:pPr marL="342900" lvl="1" indent="-342900">
              <a:buFont typeface="Wingdings" panose="05000000000000000000" pitchFamily="2" charset="2"/>
              <a:buChar char="§"/>
            </a:pPr>
            <a:r>
              <a:rPr lang="de-DE" altLang="en-US" sz="2000" dirty="0"/>
              <a:t>Ausschließung des A und des B nach §§ 133, 140 HGB analog</a:t>
            </a:r>
          </a:p>
          <a:p>
            <a:pPr marL="742950" lvl="2" indent="-342900">
              <a:buFont typeface="Arial" panose="020B0604020202020204" pitchFamily="34" charset="0"/>
              <a:buChar char="•"/>
            </a:pPr>
            <a:r>
              <a:rPr lang="de-DE" altLang="en-US" sz="2000" dirty="0"/>
              <a:t>Gesellschafterbeschluss; C hat keine Mehrheit</a:t>
            </a:r>
          </a:p>
          <a:p>
            <a:pPr marL="742950" lvl="2" indent="-342900">
              <a:buFont typeface="Arial" panose="020B0604020202020204" pitchFamily="34" charset="0"/>
              <a:buChar char="•"/>
            </a:pPr>
            <a:r>
              <a:rPr lang="de-DE" altLang="en-US" sz="2000" dirty="0"/>
              <a:t>Stimmverbot nach § 47 Abs. 4 GmbHG (+); Mehrheit sichergestellt</a:t>
            </a:r>
          </a:p>
          <a:p>
            <a:pPr marL="742950" lvl="2" indent="-342900">
              <a:buFont typeface="Arial" panose="020B0604020202020204" pitchFamily="34" charset="0"/>
              <a:buChar char="•"/>
            </a:pPr>
            <a:r>
              <a:rPr lang="de-DE" altLang="en-US" sz="2000" dirty="0"/>
              <a:t>Materielle Beschlusskontrolle:</a:t>
            </a:r>
          </a:p>
          <a:p>
            <a:pPr marL="1200150" lvl="3" indent="-342900"/>
            <a:r>
              <a:rPr lang="de-DE" altLang="en-US" sz="1800" dirty="0"/>
              <a:t>Ausschluss, wenn „wichtiger Grund“ vorliegt</a:t>
            </a:r>
          </a:p>
          <a:p>
            <a:pPr marL="1200150" lvl="3" indent="-342900"/>
            <a:r>
              <a:rPr lang="de-DE" altLang="en-US" sz="1800" dirty="0"/>
              <a:t>Hier: Verstoß gegen den GV (und seine GF-Pflichten) durch A denkbar; Ausschluss wegen Verstoße gegen GF-Pflichten?</a:t>
            </a:r>
          </a:p>
          <a:p>
            <a:pPr marL="1200150" lvl="3" indent="-342900"/>
            <a:r>
              <a:rPr lang="de-DE" altLang="en-US" sz="1800" dirty="0"/>
              <a:t>Ausschluss des B? B hat ggf. seine Treuepflicht gegenüber der Gesellschaft verletzt; Intensität des Verstoßes ausreichend?</a:t>
            </a:r>
          </a:p>
        </p:txBody>
      </p:sp>
    </p:spTree>
    <p:extLst>
      <p:ext uri="{BB962C8B-B14F-4D97-AF65-F5344CB8AC3E}">
        <p14:creationId xmlns:p14="http://schemas.microsoft.com/office/powerpoint/2010/main" val="36218963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Merkmale der GbR:</a:t>
            </a:r>
          </a:p>
          <a:p>
            <a:pPr lvl="1"/>
            <a:r>
              <a:rPr lang="de-DE" dirty="0"/>
              <a:t>Mehrere Gesellschafter</a:t>
            </a:r>
          </a:p>
          <a:p>
            <a:pPr lvl="1"/>
            <a:r>
              <a:rPr lang="de-DE" dirty="0"/>
              <a:t>Gesellschaftsvertrag (auch mündlich, konkludent…)</a:t>
            </a:r>
          </a:p>
          <a:p>
            <a:pPr lvl="1"/>
            <a:r>
              <a:rPr lang="de-DE" dirty="0"/>
              <a:t>Gemeinsamer Zweck</a:t>
            </a:r>
          </a:p>
          <a:p>
            <a:pPr lvl="1"/>
            <a:r>
              <a:rPr lang="de-DE" dirty="0"/>
              <a:t>Förderungspflicht der Gesellschafter</a:t>
            </a:r>
          </a:p>
          <a:p>
            <a:pPr lvl="1"/>
            <a:r>
              <a:rPr lang="de-DE" dirty="0"/>
              <a:t>Keine Haftungsbeschränkung</a:t>
            </a:r>
          </a:p>
          <a:p>
            <a:pPr lvl="1"/>
            <a:r>
              <a:rPr lang="de-DE" dirty="0"/>
              <a:t>Kein Handelsgewerbe (sonst OHG)</a:t>
            </a:r>
          </a:p>
        </p:txBody>
      </p:sp>
    </p:spTree>
    <p:extLst>
      <p:ext uri="{BB962C8B-B14F-4D97-AF65-F5344CB8AC3E}">
        <p14:creationId xmlns:p14="http://schemas.microsoft.com/office/powerpoint/2010/main" val="2050598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Organisationsverfassung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Eher SE-Anspruch gegen den A aus § 43 Abs. 2 GmbHG (steht aber der Gesellschaft zu)</a:t>
            </a:r>
          </a:p>
          <a:p>
            <a:endParaRPr lang="en-GB" dirty="0"/>
          </a:p>
          <a:p>
            <a:endParaRPr lang="en-GB" dirty="0"/>
          </a:p>
        </p:txBody>
      </p:sp>
    </p:spTree>
    <p:extLst>
      <p:ext uri="{BB962C8B-B14F-4D97-AF65-F5344CB8AC3E}">
        <p14:creationId xmlns:p14="http://schemas.microsoft.com/office/powerpoint/2010/main" val="3941036267"/>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Kapitalaufbringung: Grundsatz der realen Kapitalaufbringung, weil Gesellschafter den Gläubigern </a:t>
            </a:r>
            <a:r>
              <a:rPr lang="de-DE" altLang="en-US" sz="2000" dirty="0" err="1"/>
              <a:t>ggü</a:t>
            </a:r>
            <a:r>
              <a:rPr lang="de-DE" altLang="en-US" sz="2000" dirty="0"/>
              <a:t>. nicht haften; Ausprägung bei Gründung (§ 5 Abs. 1 GmbHG) und </a:t>
            </a:r>
            <a:r>
              <a:rPr lang="de-DE" altLang="en-US" sz="2000" dirty="0" err="1"/>
              <a:t>KapE</a:t>
            </a:r>
            <a:r>
              <a:rPr lang="de-DE" altLang="en-US" sz="2000" dirty="0"/>
              <a:t> (§§ 55 f. GmbHG, die wiederum Gründungsrecht zur Anwendung bringen)</a:t>
            </a:r>
          </a:p>
          <a:p>
            <a:pPr marL="342900" lvl="1" indent="-342900">
              <a:buFont typeface="Wingdings" panose="05000000000000000000" pitchFamily="2" charset="2"/>
              <a:buChar char="§"/>
            </a:pPr>
            <a:r>
              <a:rPr lang="de-DE" altLang="en-US" sz="2000" dirty="0"/>
              <a:t>Kapitalerhaltung: Grundregel ist § 30 Abs. 1 Satz 1 GmbHG („Das zur Erhaltung des Stammkapitals erforderliche Vermögen darf nicht an die Gesellschafter ausgezahlt werden“)</a:t>
            </a:r>
          </a:p>
          <a:p>
            <a:pPr marL="342900" lvl="1" indent="-342900">
              <a:buFont typeface="Wingdings" panose="05000000000000000000" pitchFamily="2" charset="2"/>
              <a:buChar char="§"/>
            </a:pPr>
            <a:r>
              <a:rPr lang="de-DE" altLang="en-US" sz="2000" dirty="0"/>
              <a:t>Auszahlungssperre, wenn die Aktiva nach Abzug der Verbindlichkeiten den Nennbetrag des </a:t>
            </a:r>
            <a:r>
              <a:rPr lang="de-DE" altLang="en-US" sz="2000" dirty="0" err="1"/>
              <a:t>StK</a:t>
            </a:r>
            <a:r>
              <a:rPr lang="de-DE" altLang="en-US" sz="2000" dirty="0"/>
              <a:t> nicht mehr erreichen („bilanzielle Betrachtungsweise“)</a:t>
            </a:r>
          </a:p>
        </p:txBody>
      </p:sp>
    </p:spTree>
    <p:extLst>
      <p:ext uri="{BB962C8B-B14F-4D97-AF65-F5344CB8AC3E}">
        <p14:creationId xmlns:p14="http://schemas.microsoft.com/office/powerpoint/2010/main" val="2049797231"/>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PROBLEM: Zeitpunkt der Feststellung. Bilanz auf den Stichtag 31.12., i.d.R. fertig gestellt April/Mai d. Folgejahres; fraglich, ob auf 	den Auszahlungszeitpunkt fortgeführte Buchwerte oder Zerschlagungswerte anzusetzen sind</a:t>
            </a:r>
          </a:p>
          <a:p>
            <a:pPr marL="342900" lvl="1" indent="-342900">
              <a:buFont typeface="Wingdings" panose="05000000000000000000" pitchFamily="2" charset="2"/>
              <a:buChar char="§"/>
            </a:pPr>
            <a:r>
              <a:rPr lang="de-DE" altLang="en-US" sz="2000" dirty="0"/>
              <a:t>ACHTUNG: Auszahlungen treten häufig nicht als direkte Geldleistungen auf, sondern auf andere Art und Weise; häufiger Praxisfall: Bestellung von Sicherheiten durch die Gesellschaft; beachte auch die steuerlichen Konsequenzen der </a:t>
            </a:r>
            <a:r>
              <a:rPr lang="de-DE" altLang="en-US" sz="2000" dirty="0" err="1"/>
              <a:t>vGA</a:t>
            </a:r>
            <a:r>
              <a:rPr lang="de-DE" altLang="en-US" sz="2000" dirty="0"/>
              <a:t> </a:t>
            </a:r>
          </a:p>
          <a:p>
            <a:endParaRPr lang="en-GB" dirty="0"/>
          </a:p>
        </p:txBody>
      </p:sp>
    </p:spTree>
    <p:extLst>
      <p:ext uri="{BB962C8B-B14F-4D97-AF65-F5344CB8AC3E}">
        <p14:creationId xmlns:p14="http://schemas.microsoft.com/office/powerpoint/2010/main" val="3649159567"/>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Rückerstattungsanspruch aus § 31 Abs. 1 GmbHG, sofern gegen § 30 Abs. 1 GmbHG verstoßen worden ist (mit Wertausgleichspflicht!)</a:t>
            </a:r>
          </a:p>
          <a:p>
            <a:pPr marL="342900" lvl="1" indent="-342900">
              <a:buFont typeface="Wingdings" panose="05000000000000000000" pitchFamily="2" charset="2"/>
              <a:buChar char="§"/>
            </a:pPr>
            <a:r>
              <a:rPr lang="de-DE" altLang="en-US" sz="2000" dirty="0"/>
              <a:t>Gesamtschuldnerische Haftung sämtlicher Gesellschafter, wenn der Gegenstand nicht zu erlangen ist, § 31 Abs. 3 GmbHG; auch ggf. GF-Haftung </a:t>
            </a:r>
            <a:r>
              <a:rPr lang="de-DE" altLang="en-US" sz="2000" dirty="0" err="1"/>
              <a:t>ggü</a:t>
            </a:r>
            <a:r>
              <a:rPr lang="de-DE" altLang="en-US" sz="2000" dirty="0"/>
              <a:t>. Gesellschaft, § 43 Abs. 3 GmbHG</a:t>
            </a:r>
          </a:p>
          <a:p>
            <a:pPr marL="342900" lvl="1" indent="-342900">
              <a:buFont typeface="Wingdings" panose="05000000000000000000" pitchFamily="2" charset="2"/>
              <a:buChar char="§"/>
            </a:pPr>
            <a:r>
              <a:rPr lang="de-DE" altLang="en-US" sz="2000" dirty="0"/>
              <a:t>Kapitalerhöhung: durch Satzungsänderung (§§ 55 ff. GmbHG) – Gesellschafter sind frei, wie die </a:t>
            </a:r>
            <a:r>
              <a:rPr lang="de-DE" altLang="en-US" sz="2000" dirty="0" err="1"/>
              <a:t>KapE</a:t>
            </a:r>
            <a:r>
              <a:rPr lang="de-DE" altLang="en-US" sz="2000" dirty="0"/>
              <a:t> auszugestalten ist</a:t>
            </a:r>
          </a:p>
        </p:txBody>
      </p:sp>
    </p:spTree>
    <p:extLst>
      <p:ext uri="{BB962C8B-B14F-4D97-AF65-F5344CB8AC3E}">
        <p14:creationId xmlns:p14="http://schemas.microsoft.com/office/powerpoint/2010/main" val="1443962902"/>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PROBLEM: Verwässerung der Altgesellschafter (Minderheitenschutz) - im </a:t>
            </a:r>
            <a:r>
              <a:rPr lang="de-DE" altLang="en-US" sz="2000" dirty="0" err="1"/>
              <a:t>AktR</a:t>
            </a:r>
            <a:r>
              <a:rPr lang="de-DE" altLang="en-US" sz="2000" dirty="0"/>
              <a:t> gelöst durch Bezugsrecht, siehe § 186 Abs. 1 AktG; </a:t>
            </a:r>
            <a:r>
              <a:rPr lang="de-DE" altLang="en-US" sz="2000" dirty="0" err="1"/>
              <a:t>str.</a:t>
            </a:r>
            <a:r>
              <a:rPr lang="de-DE" altLang="en-US" sz="2000" dirty="0"/>
              <a:t>, ob analog auf GmbH anwendbar; wenn ja: anfechtbarer Beschluss</a:t>
            </a:r>
          </a:p>
          <a:p>
            <a:pPr marL="342900" lvl="1" indent="-342900">
              <a:buFont typeface="Wingdings" panose="05000000000000000000" pitchFamily="2" charset="2"/>
              <a:buChar char="§"/>
            </a:pPr>
            <a:r>
              <a:rPr lang="de-DE" altLang="en-US" sz="2000" dirty="0"/>
              <a:t>Neuerdings auch genehmigtes Kapital, § 55 a GmbHG (Vorratskapitalerhöhung)</a:t>
            </a:r>
          </a:p>
          <a:p>
            <a:pPr marL="342900" lvl="1" indent="-342900">
              <a:buFont typeface="Wingdings" panose="05000000000000000000" pitchFamily="2" charset="2"/>
              <a:buChar char="§"/>
            </a:pPr>
            <a:r>
              <a:rPr lang="de-DE" altLang="en-US" sz="2000" dirty="0"/>
              <a:t>Kapitalherabsetzung: Gesellschafterbeschluss, Nennwerte werden herabgesetzt, aber Beteiligungsquote bleibt erhalten; Gläubigersicherung nach § 58 GmbHG erforderlich </a:t>
            </a:r>
          </a:p>
          <a:p>
            <a:endParaRPr lang="en-GB" dirty="0"/>
          </a:p>
          <a:p>
            <a:endParaRPr lang="en-GB" dirty="0"/>
          </a:p>
        </p:txBody>
      </p:sp>
    </p:spTree>
    <p:extLst>
      <p:ext uri="{BB962C8B-B14F-4D97-AF65-F5344CB8AC3E}">
        <p14:creationId xmlns:p14="http://schemas.microsoft.com/office/powerpoint/2010/main" val="30649749"/>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Sonderfall Gesellschafterdarlehen – seit </a:t>
            </a:r>
            <a:r>
              <a:rPr lang="de-DE" altLang="en-US" sz="2000" dirty="0" err="1"/>
              <a:t>MoMiG</a:t>
            </a:r>
            <a:r>
              <a:rPr lang="de-DE" altLang="en-US" sz="2000" dirty="0"/>
              <a:t> ist § 30 GmbHG nicht mehr anwendbar – Gesellschafterdarlehen sind immer nachrangig, d.h. sie können in Krise und Insolvenz der Gesellschaft nicht mehr bedient werden; das gilt auch für Sicherheiten, die in diesem Zusammenhang gewährt worden sind (</a:t>
            </a:r>
            <a:r>
              <a:rPr lang="de-DE" altLang="en-US" sz="2000" b="1" dirty="0"/>
              <a:t>über § 44 a InsO – Gesetzestext!</a:t>
            </a:r>
            <a:r>
              <a:rPr lang="de-DE" altLang="en-US" sz="2000" dirty="0"/>
              <a:t>) oder wenn Dritte im Zusammenhang mit einem Gesellschafter geleistet haben (Zurechnungsfälle)</a:t>
            </a:r>
          </a:p>
        </p:txBody>
      </p:sp>
    </p:spTree>
    <p:extLst>
      <p:ext uri="{BB962C8B-B14F-4D97-AF65-F5344CB8AC3E}">
        <p14:creationId xmlns:p14="http://schemas.microsoft.com/office/powerpoint/2010/main" val="2285711475"/>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Cash-Pool im GmbH-Konzern: Bündelung der Liquidität zur Vermeidung von Kreditaufnahmen; rechtlich: Darlehen – bei positivem Saldo gewährt die Gesellschaft dem Cash-Pool-Führer Darlehen, bei negativem Saldo der Cash-Pool-Führer der Gesellschaft</a:t>
            </a:r>
          </a:p>
          <a:p>
            <a:pPr marL="342900" lvl="1" indent="-342900">
              <a:buFont typeface="Wingdings" panose="05000000000000000000" pitchFamily="2" charset="2"/>
              <a:buChar char="§"/>
            </a:pPr>
            <a:r>
              <a:rPr lang="de-DE" altLang="en-US" sz="2000" dirty="0"/>
              <a:t>Vor </a:t>
            </a:r>
            <a:r>
              <a:rPr lang="de-DE" altLang="en-US" sz="2000" dirty="0" err="1"/>
              <a:t>MoMiG</a:t>
            </a:r>
            <a:r>
              <a:rPr lang="de-DE" altLang="en-US" sz="2000" dirty="0"/>
              <a:t>: häufig Verstoß gegen Kapitalerhaltungsrecht (BGH: „November“-Entscheidung, Cash-Pool I; klargestellt in § 30 Abs. 1 Satz 2 GmbHG und § 18 Abs. 5 GmbHG (</a:t>
            </a:r>
            <a:r>
              <a:rPr lang="de-DE" altLang="en-US" sz="2000" b="1" dirty="0"/>
              <a:t>Gesetzestext</a:t>
            </a:r>
            <a:r>
              <a:rPr lang="de-DE" altLang="en-US" sz="2000" dirty="0"/>
              <a:t>!) – BGH in der Entscheidung „Cash Pool II“ aus 2009: verdeckte Sacheinlage, wenn negativer Saldo des Zentralkontos zum Zeitpunkt der Weiterleitung besteht, sonst „Hin-und-Herzahlen“</a:t>
            </a:r>
          </a:p>
        </p:txBody>
      </p:sp>
    </p:spTree>
    <p:extLst>
      <p:ext uri="{BB962C8B-B14F-4D97-AF65-F5344CB8AC3E}">
        <p14:creationId xmlns:p14="http://schemas.microsoft.com/office/powerpoint/2010/main" val="3308222580"/>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endParaRPr lang="en-GB" b="1" dirty="0"/>
          </a:p>
        </p:txBody>
      </p:sp>
      <p:sp>
        <p:nvSpPr>
          <p:cNvPr id="3" name="Textplatzhalter 2"/>
          <p:cNvSpPr>
            <a:spLocks noGrp="1"/>
          </p:cNvSpPr>
          <p:nvPr>
            <p:ph type="body" sz="quarter" idx="11"/>
          </p:nvPr>
        </p:nvSpPr>
        <p:spPr/>
        <p:txBody>
          <a:bodyPr/>
          <a:lstStyle/>
          <a:p>
            <a:pPr marL="308607" lvl="1" indent="-308607">
              <a:buNone/>
            </a:pPr>
            <a:r>
              <a:rPr lang="de-DE" altLang="en-US" sz="2000" dirty="0"/>
              <a:t>Konsequenzen aus der Cash-Pool II-Entscheidung des BGH: Synchronisierung des Pool-Kontos mit dem Anspruch auf Einlagenleistung</a:t>
            </a:r>
          </a:p>
          <a:p>
            <a:endParaRPr lang="en-GB" dirty="0"/>
          </a:p>
        </p:txBody>
      </p:sp>
    </p:spTree>
    <p:extLst>
      <p:ext uri="{BB962C8B-B14F-4D97-AF65-F5344CB8AC3E}">
        <p14:creationId xmlns:p14="http://schemas.microsoft.com/office/powerpoint/2010/main" val="886124536"/>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Finanzverfassung </a:t>
            </a:r>
          </a:p>
          <a:p>
            <a:r>
              <a:rPr lang="de-DE" b="1" dirty="0"/>
              <a:t>Exkurs Cash Pool-Gliederung </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Ausgangslage</a:t>
            </a:r>
          </a:p>
          <a:p>
            <a:pPr marL="514350" indent="-514350">
              <a:buFont typeface="+mj-lt"/>
              <a:buAutoNum type="arabicPeriod"/>
            </a:pPr>
            <a:r>
              <a:rPr lang="de-DE" dirty="0"/>
              <a:t>Cash Pool (wirtschaftlicher Hintergrund, rechtliche Einordnung, rechtliche Risiken)</a:t>
            </a:r>
          </a:p>
          <a:p>
            <a:pPr marL="514350" indent="-514350">
              <a:buFont typeface="+mj-lt"/>
              <a:buAutoNum type="arabicPeriod"/>
            </a:pPr>
            <a:r>
              <a:rPr lang="de-DE" dirty="0"/>
              <a:t>Handlungspflichten des GF</a:t>
            </a:r>
          </a:p>
          <a:p>
            <a:pPr marL="514350" indent="-514350">
              <a:buFont typeface="+mj-lt"/>
              <a:buAutoNum type="arabicPeriod"/>
            </a:pPr>
            <a:r>
              <a:rPr lang="de-DE" dirty="0"/>
              <a:t>Haftung</a:t>
            </a:r>
          </a:p>
          <a:p>
            <a:pPr marL="514350" indent="-514350">
              <a:buFont typeface="+mj-lt"/>
              <a:buAutoNum type="arabicPeriod"/>
            </a:pPr>
            <a:r>
              <a:rPr lang="de-DE" dirty="0"/>
              <a:t>Take-</a:t>
            </a:r>
            <a:r>
              <a:rPr lang="de-DE" dirty="0" err="1"/>
              <a:t>Away‘s</a:t>
            </a:r>
            <a:endParaRPr lang="de-DE" dirty="0"/>
          </a:p>
          <a:p>
            <a:endParaRPr lang="en-GB" dirty="0"/>
          </a:p>
        </p:txBody>
      </p:sp>
    </p:spTree>
    <p:extLst>
      <p:ext uri="{BB962C8B-B14F-4D97-AF65-F5344CB8AC3E}">
        <p14:creationId xmlns:p14="http://schemas.microsoft.com/office/powerpoint/2010/main" val="1307662728"/>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Ausgangslage: Faktischer GmbH-Konzern</a:t>
            </a:r>
            <a:endParaRPr lang="en-GB" b="1" dirty="0"/>
          </a:p>
        </p:txBody>
      </p:sp>
      <p:sp>
        <p:nvSpPr>
          <p:cNvPr id="8" name="Textplatzhalter 7"/>
          <p:cNvSpPr>
            <a:spLocks noGrp="1"/>
          </p:cNvSpPr>
          <p:nvPr>
            <p:ph type="body" sz="quarter" idx="11"/>
          </p:nvPr>
        </p:nvSpPr>
        <p:spPr>
          <a:xfrm>
            <a:off x="2987824" y="5157192"/>
            <a:ext cx="3600400" cy="108096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solidFill>
                  <a:schemeClr val="bg1"/>
                </a:solidFill>
                <a:latin typeface="Calibri Light" panose="020F0302020204030204" pitchFamily="34" charset="0"/>
              </a:rPr>
              <a:t>GmbH 2</a:t>
            </a:r>
          </a:p>
          <a:p>
            <a:pPr algn="ctr"/>
            <a:r>
              <a:rPr lang="de-DE" sz="2400" dirty="0">
                <a:solidFill>
                  <a:schemeClr val="bg1"/>
                </a:solidFill>
                <a:latin typeface="Calibri Light" panose="020F0302020204030204" pitchFamily="34" charset="0"/>
              </a:rPr>
              <a:t>Abhängige Gesellschaft</a:t>
            </a:r>
          </a:p>
        </p:txBody>
      </p:sp>
      <p:sp>
        <p:nvSpPr>
          <p:cNvPr id="10" name="Rechteck 9"/>
          <p:cNvSpPr/>
          <p:nvPr/>
        </p:nvSpPr>
        <p:spPr>
          <a:xfrm>
            <a:off x="2987824" y="2732697"/>
            <a:ext cx="3600400" cy="108096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latin typeface="Calibri Light" panose="020F0302020204030204" pitchFamily="34" charset="0"/>
              </a:rPr>
              <a:t>GmbH 1</a:t>
            </a:r>
          </a:p>
          <a:p>
            <a:pPr algn="ctr"/>
            <a:r>
              <a:rPr lang="de-DE" sz="2400" dirty="0">
                <a:latin typeface="Calibri Light" panose="020F0302020204030204" pitchFamily="34" charset="0"/>
              </a:rPr>
              <a:t>Cash Pool Führer (CPF)</a:t>
            </a:r>
          </a:p>
          <a:p>
            <a:pPr algn="ctr"/>
            <a:endParaRPr lang="de-DE" dirty="0"/>
          </a:p>
        </p:txBody>
      </p:sp>
      <p:cxnSp>
        <p:nvCxnSpPr>
          <p:cNvPr id="14" name="Gerade Verbindung mit Pfeil 13"/>
          <p:cNvCxnSpPr/>
          <p:nvPr/>
        </p:nvCxnSpPr>
        <p:spPr bwMode="auto">
          <a:xfrm flipV="1">
            <a:off x="4774073" y="3969060"/>
            <a:ext cx="0" cy="1152128"/>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16" name="Gerade Verbindung mit Pfeil 15"/>
          <p:cNvCxnSpPr/>
          <p:nvPr/>
        </p:nvCxnSpPr>
        <p:spPr bwMode="auto">
          <a:xfrm>
            <a:off x="5148064" y="3933056"/>
            <a:ext cx="0" cy="1224136"/>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sp>
        <p:nvSpPr>
          <p:cNvPr id="17" name="Textfeld 16"/>
          <p:cNvSpPr txBox="1"/>
          <p:nvPr/>
        </p:nvSpPr>
        <p:spPr>
          <a:xfrm>
            <a:off x="5292080" y="4121758"/>
            <a:ext cx="1440160" cy="646331"/>
          </a:xfrm>
          <a:prstGeom prst="rect">
            <a:avLst/>
          </a:prstGeom>
          <a:noFill/>
        </p:spPr>
        <p:txBody>
          <a:bodyPr wrap="square" rtlCol="0">
            <a:spAutoFit/>
          </a:bodyPr>
          <a:lstStyle/>
          <a:p>
            <a:r>
              <a:rPr lang="de-DE" dirty="0"/>
              <a:t>100 %</a:t>
            </a:r>
          </a:p>
          <a:p>
            <a:r>
              <a:rPr lang="de-DE" dirty="0"/>
              <a:t>Kein BEAV</a:t>
            </a:r>
            <a:endParaRPr lang="en-GB" dirty="0"/>
          </a:p>
        </p:txBody>
      </p:sp>
      <p:sp>
        <p:nvSpPr>
          <p:cNvPr id="18" name="Textfeld 17"/>
          <p:cNvSpPr txBox="1"/>
          <p:nvPr/>
        </p:nvSpPr>
        <p:spPr>
          <a:xfrm>
            <a:off x="2952733" y="3983259"/>
            <a:ext cx="1656184" cy="923330"/>
          </a:xfrm>
          <a:prstGeom prst="rect">
            <a:avLst/>
          </a:prstGeom>
          <a:noFill/>
        </p:spPr>
        <p:txBody>
          <a:bodyPr wrap="square" rtlCol="0">
            <a:spAutoFit/>
          </a:bodyPr>
          <a:lstStyle/>
          <a:p>
            <a:r>
              <a:rPr lang="de-DE" dirty="0"/>
              <a:t>GmbH 2 führt Liquidität ab (Cash-Pool)</a:t>
            </a:r>
            <a:endParaRPr lang="en-GB" dirty="0"/>
          </a:p>
        </p:txBody>
      </p:sp>
    </p:spTree>
    <p:extLst>
      <p:ext uri="{BB962C8B-B14F-4D97-AF65-F5344CB8AC3E}">
        <p14:creationId xmlns:p14="http://schemas.microsoft.com/office/powerpoint/2010/main" val="37616244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r>
              <a:rPr lang="de-DE" dirty="0"/>
              <a:t>Beispiele:</a:t>
            </a:r>
          </a:p>
          <a:p>
            <a:pPr marL="0" indent="0"/>
            <a:endParaRPr lang="de-DE" sz="1100" dirty="0"/>
          </a:p>
          <a:p>
            <a:pPr lvl="1"/>
            <a:r>
              <a:rPr lang="de-DE" dirty="0"/>
              <a:t>Anwälte, Steuerberater, Wirtschaftsprüfer, Architekten, Ärzte etc. – aber: Partnerschaftsgesellschaft und Partnerschaftsgesellschaft mit beschränkter Berufshaftung (</a:t>
            </a:r>
            <a:r>
              <a:rPr lang="de-DE" dirty="0" err="1"/>
              <a:t>mbB</a:t>
            </a:r>
            <a:r>
              <a:rPr lang="de-DE" dirty="0"/>
              <a:t>) im Vordringen</a:t>
            </a:r>
          </a:p>
          <a:p>
            <a:pPr marL="457200" lvl="1" indent="0">
              <a:buNone/>
            </a:pPr>
            <a:endParaRPr lang="de-DE" dirty="0"/>
          </a:p>
          <a:p>
            <a:pPr lvl="1"/>
            <a:r>
              <a:rPr lang="de-DE" dirty="0"/>
              <a:t>Kleingewerbetreibende – aber: Auch hier „Flucht“ in haftungsbeschränkte Gesellschaftsformen wie Ltd. nach EuGH-Rechtsprechung zur grenzüberschreitenden Mobilität; UG</a:t>
            </a:r>
          </a:p>
          <a:p>
            <a:pPr marL="457200" lvl="1" indent="0">
              <a:buNone/>
            </a:pPr>
            <a:endParaRPr lang="de-DE" dirty="0"/>
          </a:p>
        </p:txBody>
      </p:sp>
    </p:spTree>
    <p:extLst>
      <p:ext uri="{BB962C8B-B14F-4D97-AF65-F5344CB8AC3E}">
        <p14:creationId xmlns:p14="http://schemas.microsoft.com/office/powerpoint/2010/main" val="22032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Ausgangslage: wirksame Gesellschafterweisung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Gesellschafterweisung = Beschluss der Gesellschafterversammlung (§ 47 Abs. 1 GmbHG)</a:t>
            </a:r>
          </a:p>
          <a:p>
            <a:pPr marL="514350" indent="-514350">
              <a:buFont typeface="+mj-lt"/>
              <a:buAutoNum type="arabicPeriod"/>
            </a:pPr>
            <a:r>
              <a:rPr lang="de-DE" dirty="0"/>
              <a:t>„Wirksam“ = nicht anfechtbar oder nichtig, d.h. kein Verstoß gegen Gesetz oder GV</a:t>
            </a:r>
          </a:p>
          <a:p>
            <a:pPr marL="514350" indent="-514350">
              <a:buFont typeface="+mj-lt"/>
              <a:buAutoNum type="arabicPeriod"/>
            </a:pPr>
            <a:r>
              <a:rPr lang="de-DE" dirty="0"/>
              <a:t>Bindet den GF – aber: keine Pflicht, rechtswidrige oder nichtige Weisungen zu befolgen</a:t>
            </a:r>
          </a:p>
          <a:p>
            <a:pPr marL="514350" indent="-514350">
              <a:buFont typeface="+mj-lt"/>
              <a:buAutoNum type="arabicPeriod"/>
            </a:pPr>
            <a:r>
              <a:rPr lang="de-DE" dirty="0"/>
              <a:t>Außerdem: keine Auswirkungen, wenn Gläubigerschutz beeinträchtigt (§ 43 Abs. 3 S. 3 GmbHG; z.B. §§ 30 f. GmbHG)</a:t>
            </a:r>
          </a:p>
        </p:txBody>
      </p:sp>
    </p:spTree>
    <p:extLst>
      <p:ext uri="{BB962C8B-B14F-4D97-AF65-F5344CB8AC3E}">
        <p14:creationId xmlns:p14="http://schemas.microsoft.com/office/powerpoint/2010/main" val="670335914"/>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Ausgangslage: Perspektive des GF</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4"/>
          <p:cNvGraphicFramePr>
            <a:graphicFrameLocks noGrp="1"/>
          </p:cNvGraphicFramePr>
          <p:nvPr>
            <p:ph idx="1"/>
            <p:extLst>
              <p:ext uri="{D42A27DB-BD31-4B8C-83A1-F6EECF244321}">
                <p14:modId xmlns:p14="http://schemas.microsoft.com/office/powerpoint/2010/main" val="256651035"/>
              </p:ext>
            </p:extLst>
          </p:nvPr>
        </p:nvGraphicFramePr>
        <p:xfrm>
          <a:off x="683568" y="2348880"/>
          <a:ext cx="8229600" cy="3903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073428"/>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Ausgangslage: wirksame Gesellschafterweisung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Gesellschafterweisung = Beschluss der Gesellschafterversammlung (§ 47 Abs. 1 GmbHG)</a:t>
            </a:r>
          </a:p>
          <a:p>
            <a:pPr marL="514350" indent="-514350">
              <a:buFont typeface="+mj-lt"/>
              <a:buAutoNum type="arabicPeriod"/>
            </a:pPr>
            <a:r>
              <a:rPr lang="de-DE" dirty="0"/>
              <a:t>„Wirksam“ = nicht anfechtbar oder nichtig, d.h. kein Verstoß gegen Gesetz oder GV</a:t>
            </a:r>
          </a:p>
          <a:p>
            <a:pPr marL="514350" indent="-514350">
              <a:buFont typeface="+mj-lt"/>
              <a:buAutoNum type="arabicPeriod"/>
            </a:pPr>
            <a:r>
              <a:rPr lang="de-DE" dirty="0"/>
              <a:t>Bindet den GF – aber: keine Pflicht, rechtswidrige oder nichtige Weisungen zu befolgen</a:t>
            </a:r>
          </a:p>
          <a:p>
            <a:pPr marL="514350" indent="-514350">
              <a:buFont typeface="+mj-lt"/>
              <a:buAutoNum type="arabicPeriod"/>
            </a:pPr>
            <a:r>
              <a:rPr lang="de-DE" dirty="0"/>
              <a:t>Außerdem: keine Auswirkungen wenn Gläubigerschutz beeinträchtigt (§ 43 Abs. 3 S. 3 GmbHG; z.B. §§ 30 f. GmbHG)</a:t>
            </a:r>
          </a:p>
        </p:txBody>
      </p:sp>
    </p:spTree>
    <p:extLst>
      <p:ext uri="{BB962C8B-B14F-4D97-AF65-F5344CB8AC3E}">
        <p14:creationId xmlns:p14="http://schemas.microsoft.com/office/powerpoint/2010/main" val="2402072269"/>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Cash Pooling: Formen</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4"/>
          <p:cNvGraphicFramePr>
            <a:graphicFrameLocks noGrp="1"/>
          </p:cNvGraphicFramePr>
          <p:nvPr>
            <p:ph idx="1"/>
            <p:extLst>
              <p:ext uri="{D42A27DB-BD31-4B8C-83A1-F6EECF244321}">
                <p14:modId xmlns:p14="http://schemas.microsoft.com/office/powerpoint/2010/main" val="1165657815"/>
              </p:ext>
            </p:extLst>
          </p:nvPr>
        </p:nvGraphicFramePr>
        <p:xfrm>
          <a:off x="827584" y="2420888"/>
          <a:ext cx="7848872" cy="384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2450"/>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Physisches Cash Pooling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Konzentration der gesamten Liquidität der Unternehmensgruppe auf dem Zielkonto bei dem CPF</a:t>
            </a:r>
          </a:p>
          <a:p>
            <a:pPr marL="514350" indent="-514350">
              <a:buFont typeface="+mj-lt"/>
              <a:buAutoNum type="arabicPeriod"/>
            </a:pPr>
            <a:r>
              <a:rPr lang="de-DE" dirty="0"/>
              <a:t>Tagesaktueller Ausgleich zwischen Zielkonto des CPF und Zahlungsverkehrs- und Durchlaufkonten der Konzerngesellschaften</a:t>
            </a:r>
          </a:p>
          <a:p>
            <a:pPr marL="514350" indent="-514350">
              <a:buFont typeface="+mj-lt"/>
              <a:buAutoNum type="arabicPeriod"/>
            </a:pPr>
            <a:r>
              <a:rPr lang="de-DE" dirty="0"/>
              <a:t>„</a:t>
            </a:r>
            <a:r>
              <a:rPr lang="de-DE" dirty="0" err="1"/>
              <a:t>Sweeping</a:t>
            </a:r>
            <a:r>
              <a:rPr lang="de-DE" dirty="0"/>
              <a:t>“ = Verrechnung zugunsten Zielkonto; „</a:t>
            </a:r>
            <a:r>
              <a:rPr lang="de-DE" dirty="0" err="1"/>
              <a:t>Topping</a:t>
            </a:r>
            <a:r>
              <a:rPr lang="de-DE" dirty="0"/>
              <a:t>“ = </a:t>
            </a:r>
            <a:r>
              <a:rPr lang="de-DE" dirty="0" err="1"/>
              <a:t>Verechnung</a:t>
            </a:r>
            <a:r>
              <a:rPr lang="de-DE" dirty="0"/>
              <a:t> zulasten Zielkonto (zusammen: „Zero-</a:t>
            </a:r>
            <a:r>
              <a:rPr lang="de-DE" dirty="0" err="1"/>
              <a:t>Balancing</a:t>
            </a:r>
            <a:r>
              <a:rPr lang="de-DE" dirty="0"/>
              <a:t>“) </a:t>
            </a:r>
          </a:p>
        </p:txBody>
      </p:sp>
    </p:spTree>
    <p:extLst>
      <p:ext uri="{BB962C8B-B14F-4D97-AF65-F5344CB8AC3E}">
        <p14:creationId xmlns:p14="http://schemas.microsoft.com/office/powerpoint/2010/main" val="1926804104"/>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Physisches Cash Pooling – Übersicht </a:t>
            </a:r>
            <a:r>
              <a:rPr lang="de-DE" b="1" dirty="0" err="1"/>
              <a:t>Sweeping</a:t>
            </a:r>
            <a:r>
              <a:rPr lang="de-DE" b="1" dirty="0"/>
              <a:t>:</a:t>
            </a:r>
            <a:endParaRPr lang="en-GB" b="1" dirty="0"/>
          </a:p>
        </p:txBody>
      </p:sp>
      <p:sp>
        <p:nvSpPr>
          <p:cNvPr id="4" name="Textplatzhalter 3"/>
          <p:cNvSpPr>
            <a:spLocks noGrp="1"/>
          </p:cNvSpPr>
          <p:nvPr>
            <p:ph type="body" sz="quarter" idx="11"/>
          </p:nvPr>
        </p:nvSpPr>
        <p:spPr>
          <a:xfrm>
            <a:off x="3198913" y="2780928"/>
            <a:ext cx="3389310"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400" dirty="0">
                <a:solidFill>
                  <a:schemeClr val="bg1"/>
                </a:solidFill>
                <a:latin typeface="Calibri Light" panose="020F0302020204030204" pitchFamily="34" charset="0"/>
              </a:rPr>
              <a:t>GmbH 1</a:t>
            </a:r>
          </a:p>
          <a:p>
            <a:pPr algn="ctr"/>
            <a:r>
              <a:rPr lang="de-DE" sz="2400" dirty="0">
                <a:solidFill>
                  <a:schemeClr val="bg1"/>
                </a:solidFill>
                <a:latin typeface="Calibri Light" panose="020F0302020204030204" pitchFamily="34" charset="0"/>
              </a:rPr>
              <a:t>CPF</a:t>
            </a:r>
          </a:p>
        </p:txBody>
      </p:sp>
      <p:sp>
        <p:nvSpPr>
          <p:cNvPr id="5" name="Rechteck 4"/>
          <p:cNvSpPr/>
          <p:nvPr/>
        </p:nvSpPr>
        <p:spPr>
          <a:xfrm>
            <a:off x="3198912" y="3573016"/>
            <a:ext cx="3389311"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400" dirty="0">
                <a:latin typeface="Calibri Light" panose="020F0302020204030204" pitchFamily="34" charset="0"/>
              </a:rPr>
              <a:t>Zielkonto</a:t>
            </a:r>
          </a:p>
        </p:txBody>
      </p:sp>
      <p:sp>
        <p:nvSpPr>
          <p:cNvPr id="6" name="Legende mit Pfeil nach oben 5"/>
          <p:cNvSpPr/>
          <p:nvPr/>
        </p:nvSpPr>
        <p:spPr>
          <a:xfrm>
            <a:off x="3198912" y="4509120"/>
            <a:ext cx="1066800" cy="9144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a:latin typeface="Calibri Light" panose="020F0302020204030204" pitchFamily="34" charset="0"/>
              </a:rPr>
              <a:t>ZV #1</a:t>
            </a:r>
          </a:p>
        </p:txBody>
      </p:sp>
      <p:sp>
        <p:nvSpPr>
          <p:cNvPr id="7" name="Legende mit Pfeil nach oben 6"/>
          <p:cNvSpPr/>
          <p:nvPr/>
        </p:nvSpPr>
        <p:spPr>
          <a:xfrm>
            <a:off x="4432107" y="4509120"/>
            <a:ext cx="1066800" cy="9144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a:latin typeface="Calibri Light" panose="020F0302020204030204" pitchFamily="34" charset="0"/>
              </a:rPr>
              <a:t>ZV #2</a:t>
            </a:r>
          </a:p>
        </p:txBody>
      </p:sp>
      <p:sp>
        <p:nvSpPr>
          <p:cNvPr id="8" name="Legende mit Pfeil nach oben 7"/>
          <p:cNvSpPr/>
          <p:nvPr/>
        </p:nvSpPr>
        <p:spPr>
          <a:xfrm>
            <a:off x="5680180" y="4509120"/>
            <a:ext cx="914400" cy="9144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000" dirty="0" err="1">
                <a:latin typeface="Calibri Light" panose="020F0302020204030204" pitchFamily="34" charset="0"/>
              </a:rPr>
              <a:t>K-Intern</a:t>
            </a:r>
            <a:endParaRPr lang="de-DE" sz="2000" dirty="0">
              <a:latin typeface="Calibri Light" panose="020F0302020204030204" pitchFamily="34" charset="0"/>
            </a:endParaRPr>
          </a:p>
        </p:txBody>
      </p:sp>
      <p:sp>
        <p:nvSpPr>
          <p:cNvPr id="9" name="Rechteck 8"/>
          <p:cNvSpPr/>
          <p:nvPr/>
        </p:nvSpPr>
        <p:spPr>
          <a:xfrm>
            <a:off x="3198912" y="5733256"/>
            <a:ext cx="3395668" cy="64814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2400" dirty="0">
                <a:latin typeface="Calibri Light" panose="020F0302020204030204" pitchFamily="34" charset="0"/>
              </a:rPr>
              <a:t>GmbH 2</a:t>
            </a:r>
          </a:p>
        </p:txBody>
      </p:sp>
      <p:sp>
        <p:nvSpPr>
          <p:cNvPr id="10" name="Pfeil nach oben 9"/>
          <p:cNvSpPr/>
          <p:nvPr/>
        </p:nvSpPr>
        <p:spPr>
          <a:xfrm>
            <a:off x="6804248" y="2811388"/>
            <a:ext cx="762000" cy="261213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12" name="Textfeld 11"/>
          <p:cNvSpPr txBox="1"/>
          <p:nvPr/>
        </p:nvSpPr>
        <p:spPr>
          <a:xfrm>
            <a:off x="7540195" y="3455734"/>
            <a:ext cx="1295400" cy="1323439"/>
          </a:xfrm>
          <a:prstGeom prst="rect">
            <a:avLst/>
          </a:prstGeom>
          <a:noFill/>
        </p:spPr>
        <p:txBody>
          <a:bodyPr wrap="square" rtlCol="0">
            <a:spAutoFit/>
          </a:bodyPr>
          <a:lstStyle/>
          <a:p>
            <a:r>
              <a:rPr lang="de-DE" sz="2000" dirty="0">
                <a:latin typeface="Calibri Light" panose="020F0302020204030204" pitchFamily="34" charset="0"/>
              </a:rPr>
              <a:t>Forderung</a:t>
            </a:r>
          </a:p>
          <a:p>
            <a:r>
              <a:rPr lang="de-DE" sz="2000" dirty="0">
                <a:latin typeface="Calibri Light" panose="020F0302020204030204" pitchFamily="34" charset="0"/>
              </a:rPr>
              <a:t>aus § 488 Abs. 1 S. 2 BGB</a:t>
            </a:r>
          </a:p>
        </p:txBody>
      </p:sp>
      <p:sp>
        <p:nvSpPr>
          <p:cNvPr id="13" name="Textfeld 12"/>
          <p:cNvSpPr txBox="1"/>
          <p:nvPr/>
        </p:nvSpPr>
        <p:spPr>
          <a:xfrm>
            <a:off x="683568" y="3455734"/>
            <a:ext cx="1224136" cy="369332"/>
          </a:xfrm>
          <a:prstGeom prst="rect">
            <a:avLst/>
          </a:prstGeom>
          <a:noFill/>
        </p:spPr>
        <p:txBody>
          <a:bodyPr wrap="square" rtlCol="0">
            <a:spAutoFit/>
          </a:bodyPr>
          <a:lstStyle/>
          <a:p>
            <a:endParaRPr lang="en-GB"/>
          </a:p>
        </p:txBody>
      </p:sp>
      <p:sp>
        <p:nvSpPr>
          <p:cNvPr id="14" name="Textfeld 13"/>
          <p:cNvSpPr txBox="1"/>
          <p:nvPr/>
        </p:nvSpPr>
        <p:spPr>
          <a:xfrm>
            <a:off x="835968" y="3608134"/>
            <a:ext cx="1224136" cy="369332"/>
          </a:xfrm>
          <a:prstGeom prst="rect">
            <a:avLst/>
          </a:prstGeom>
          <a:noFill/>
        </p:spPr>
        <p:txBody>
          <a:bodyPr wrap="square" rtlCol="0">
            <a:spAutoFit/>
          </a:bodyPr>
          <a:lstStyle/>
          <a:p>
            <a:endParaRPr lang="en-GB"/>
          </a:p>
        </p:txBody>
      </p:sp>
      <p:sp>
        <p:nvSpPr>
          <p:cNvPr id="15" name="Textfeld 14"/>
          <p:cNvSpPr txBox="1"/>
          <p:nvPr/>
        </p:nvSpPr>
        <p:spPr>
          <a:xfrm>
            <a:off x="556320" y="3712386"/>
            <a:ext cx="2287488" cy="461665"/>
          </a:xfrm>
          <a:prstGeom prst="rect">
            <a:avLst/>
          </a:prstGeom>
          <a:noFill/>
        </p:spPr>
        <p:txBody>
          <a:bodyPr wrap="square" rtlCol="0">
            <a:spAutoFit/>
          </a:bodyPr>
          <a:lstStyle/>
          <a:p>
            <a:pPr marL="514350" indent="-514350">
              <a:buNone/>
            </a:pPr>
            <a:r>
              <a:rPr lang="de-DE" sz="2400" dirty="0"/>
              <a:t>Zielkonto: CPF</a:t>
            </a:r>
          </a:p>
        </p:txBody>
      </p:sp>
      <p:sp>
        <p:nvSpPr>
          <p:cNvPr id="16" name="Textfeld 15"/>
          <p:cNvSpPr txBox="1"/>
          <p:nvPr/>
        </p:nvSpPr>
        <p:spPr>
          <a:xfrm>
            <a:off x="683568" y="4966320"/>
            <a:ext cx="2160240" cy="923330"/>
          </a:xfrm>
          <a:prstGeom prst="rect">
            <a:avLst/>
          </a:prstGeom>
          <a:noFill/>
        </p:spPr>
        <p:txBody>
          <a:bodyPr wrap="square" rtlCol="0">
            <a:spAutoFit/>
          </a:bodyPr>
          <a:lstStyle/>
          <a:p>
            <a:pPr>
              <a:buNone/>
            </a:pPr>
            <a:r>
              <a:rPr lang="de-DE" dirty="0"/>
              <a:t>ZV- und V-Konten:</a:t>
            </a:r>
          </a:p>
          <a:p>
            <a:pPr marL="514350" indent="-514350">
              <a:buNone/>
            </a:pPr>
            <a:r>
              <a:rPr lang="de-DE" dirty="0"/>
              <a:t>GmbH 2</a:t>
            </a:r>
          </a:p>
          <a:p>
            <a:endParaRPr lang="en-GB" dirty="0"/>
          </a:p>
        </p:txBody>
      </p:sp>
    </p:spTree>
    <p:extLst>
      <p:ext uri="{BB962C8B-B14F-4D97-AF65-F5344CB8AC3E}">
        <p14:creationId xmlns:p14="http://schemas.microsoft.com/office/powerpoint/2010/main" val="3444103602"/>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Virtuelles Cash Pooling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Rechnerische Zusammenführung der Salden auf einem virtuellen Masterkonto</a:t>
            </a:r>
          </a:p>
          <a:p>
            <a:pPr marL="514350" indent="-514350">
              <a:buFont typeface="+mj-lt"/>
              <a:buAutoNum type="arabicPeriod"/>
            </a:pPr>
            <a:r>
              <a:rPr lang="de-DE" dirty="0"/>
              <a:t>Über den fiktiven Saldo werden die jeweiligen Soll- und Habenzinsen berechnet</a:t>
            </a:r>
          </a:p>
          <a:p>
            <a:pPr marL="514350" indent="-514350">
              <a:buFont typeface="+mj-lt"/>
              <a:buAutoNum type="arabicPeriod"/>
            </a:pPr>
            <a:r>
              <a:rPr lang="de-DE" dirty="0"/>
              <a:t>Einzelsalden der </a:t>
            </a:r>
            <a:r>
              <a:rPr lang="de-DE" dirty="0" err="1"/>
              <a:t>gepoolten</a:t>
            </a:r>
            <a:r>
              <a:rPr lang="de-DE" dirty="0"/>
              <a:t> Quellkonten bleiben bestehen</a:t>
            </a:r>
          </a:p>
          <a:p>
            <a:pPr marL="514350" indent="-514350">
              <a:buFont typeface="+mj-lt"/>
              <a:buAutoNum type="arabicPeriod"/>
            </a:pPr>
            <a:r>
              <a:rPr lang="de-DE" dirty="0"/>
              <a:t>Dient der Zinsoptimierung; es findet keine reale Liquiditätsverschiebung statt </a:t>
            </a:r>
          </a:p>
          <a:p>
            <a:endParaRPr lang="en-GB" dirty="0"/>
          </a:p>
        </p:txBody>
      </p:sp>
    </p:spTree>
    <p:extLst>
      <p:ext uri="{BB962C8B-B14F-4D97-AF65-F5344CB8AC3E}">
        <p14:creationId xmlns:p14="http://schemas.microsoft.com/office/powerpoint/2010/main" val="2442507395"/>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err="1"/>
              <a:t>Netting</a:t>
            </a:r>
            <a:r>
              <a:rPr lang="de-DE" b="1" dirty="0"/>
              <a:t> bzw. Clearing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Konzerninterne Forderungen werden aufgerechnet (§§ 398 ff. BGB)</a:t>
            </a:r>
          </a:p>
          <a:p>
            <a:pPr marL="514350" indent="-514350">
              <a:buFont typeface="+mj-lt"/>
              <a:buAutoNum type="arabicPeriod"/>
            </a:pPr>
            <a:r>
              <a:rPr lang="de-DE" dirty="0"/>
              <a:t>CPF und abhängige Gesellschaft stehen sich aufgrund von Leistungsbeziehungen als Gläubiger und Schuldner gegenüber</a:t>
            </a:r>
          </a:p>
          <a:p>
            <a:pPr marL="514350" indent="-514350">
              <a:buFont typeface="+mj-lt"/>
              <a:buAutoNum type="arabicPeriod"/>
            </a:pPr>
            <a:r>
              <a:rPr lang="de-DE" dirty="0" err="1"/>
              <a:t>Netting</a:t>
            </a:r>
            <a:r>
              <a:rPr lang="de-DE" dirty="0"/>
              <a:t>/Clearing ergänzt das physische Cash-Pooling und muss im Zusammenhang damit betrachtet werden</a:t>
            </a:r>
          </a:p>
        </p:txBody>
      </p:sp>
    </p:spTree>
    <p:extLst>
      <p:ext uri="{BB962C8B-B14F-4D97-AF65-F5344CB8AC3E}">
        <p14:creationId xmlns:p14="http://schemas.microsoft.com/office/powerpoint/2010/main" val="3781117615"/>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Wirtschaftliche Vorteile des CP – Zinseffekt </a:t>
            </a:r>
            <a:endParaRPr lang="en-GB" b="1" dirty="0"/>
          </a:p>
        </p:txBody>
      </p:sp>
      <p:sp>
        <p:nvSpPr>
          <p:cNvPr id="3" name="Textplatzhalter 2"/>
          <p:cNvSpPr>
            <a:spLocks noGrp="1"/>
          </p:cNvSpPr>
          <p:nvPr>
            <p:ph type="body" sz="quarter" idx="11"/>
          </p:nvPr>
        </p:nvSpPr>
        <p:spPr>
          <a:xfrm>
            <a:off x="323528" y="2708640"/>
            <a:ext cx="8208969" cy="3479760"/>
          </a:xfrm>
        </p:spPr>
        <p:txBody>
          <a:bodyPr/>
          <a:lstStyle/>
          <a:p>
            <a:r>
              <a:rPr lang="de-DE" dirty="0"/>
              <a:t>Vor CP:</a:t>
            </a:r>
          </a:p>
          <a:p>
            <a:endParaRPr lang="de-DE" dirty="0"/>
          </a:p>
          <a:p>
            <a:endParaRPr lang="de-DE" dirty="0"/>
          </a:p>
          <a:p>
            <a:endParaRPr lang="de-DE" dirty="0"/>
          </a:p>
          <a:p>
            <a:endParaRPr lang="de-DE" dirty="0"/>
          </a:p>
          <a:p>
            <a:endParaRPr lang="de-DE" dirty="0"/>
          </a:p>
          <a:p>
            <a:r>
              <a:rPr lang="de-DE" dirty="0"/>
              <a:t>Nach CP:</a:t>
            </a:r>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96904140"/>
              </p:ext>
            </p:extLst>
          </p:nvPr>
        </p:nvGraphicFramePr>
        <p:xfrm>
          <a:off x="1730420" y="2708920"/>
          <a:ext cx="7416826" cy="1747398"/>
        </p:xfrm>
        <a:graphic>
          <a:graphicData uri="http://schemas.openxmlformats.org/drawingml/2006/table">
            <a:tbl>
              <a:tblPr firstRow="1" bandRow="1">
                <a:tableStyleId>{10A1B5D5-9B99-4C35-A422-299274C87663}</a:tableStyleId>
              </a:tblPr>
              <a:tblGrid>
                <a:gridCol w="1236138">
                  <a:extLst>
                    <a:ext uri="{9D8B030D-6E8A-4147-A177-3AD203B41FA5}">
                      <a16:colId xmlns:a16="http://schemas.microsoft.com/office/drawing/2014/main" val="1544362392"/>
                    </a:ext>
                  </a:extLst>
                </a:gridCol>
                <a:gridCol w="1236138">
                  <a:extLst>
                    <a:ext uri="{9D8B030D-6E8A-4147-A177-3AD203B41FA5}">
                      <a16:colId xmlns:a16="http://schemas.microsoft.com/office/drawing/2014/main" val="790195572"/>
                    </a:ext>
                  </a:extLst>
                </a:gridCol>
                <a:gridCol w="1318546">
                  <a:extLst>
                    <a:ext uri="{9D8B030D-6E8A-4147-A177-3AD203B41FA5}">
                      <a16:colId xmlns:a16="http://schemas.microsoft.com/office/drawing/2014/main" val="2790803110"/>
                    </a:ext>
                  </a:extLst>
                </a:gridCol>
                <a:gridCol w="1153728">
                  <a:extLst>
                    <a:ext uri="{9D8B030D-6E8A-4147-A177-3AD203B41FA5}">
                      <a16:colId xmlns:a16="http://schemas.microsoft.com/office/drawing/2014/main" val="2109752599"/>
                    </a:ext>
                  </a:extLst>
                </a:gridCol>
                <a:gridCol w="1236138">
                  <a:extLst>
                    <a:ext uri="{9D8B030D-6E8A-4147-A177-3AD203B41FA5}">
                      <a16:colId xmlns:a16="http://schemas.microsoft.com/office/drawing/2014/main" val="3404637401"/>
                    </a:ext>
                  </a:extLst>
                </a:gridCol>
                <a:gridCol w="1236138">
                  <a:extLst>
                    <a:ext uri="{9D8B030D-6E8A-4147-A177-3AD203B41FA5}">
                      <a16:colId xmlns:a16="http://schemas.microsoft.com/office/drawing/2014/main" val="1577875044"/>
                    </a:ext>
                  </a:extLst>
                </a:gridCol>
              </a:tblGrid>
              <a:tr h="314838">
                <a:tc>
                  <a:txBody>
                    <a:bodyPr/>
                    <a:lstStyle/>
                    <a:p>
                      <a:r>
                        <a:rPr lang="de-DE" sz="1400" dirty="0"/>
                        <a:t>Gesellschaft</a:t>
                      </a:r>
                    </a:p>
                  </a:txBody>
                  <a:tcPr/>
                </a:tc>
                <a:tc>
                  <a:txBody>
                    <a:bodyPr/>
                    <a:lstStyle/>
                    <a:p>
                      <a:r>
                        <a:rPr lang="de-DE" sz="1400" dirty="0"/>
                        <a:t>Kontostand</a:t>
                      </a:r>
                    </a:p>
                  </a:txBody>
                  <a:tcPr/>
                </a:tc>
                <a:tc>
                  <a:txBody>
                    <a:bodyPr/>
                    <a:lstStyle/>
                    <a:p>
                      <a:r>
                        <a:rPr lang="de-DE" sz="1400" dirty="0"/>
                        <a:t>Soll/Haben</a:t>
                      </a:r>
                    </a:p>
                  </a:txBody>
                  <a:tcPr/>
                </a:tc>
                <a:tc>
                  <a:txBody>
                    <a:bodyPr/>
                    <a:lstStyle/>
                    <a:p>
                      <a:r>
                        <a:rPr lang="de-DE" sz="1400" dirty="0"/>
                        <a:t>Zinssatz</a:t>
                      </a:r>
                    </a:p>
                  </a:txBody>
                  <a:tcPr/>
                </a:tc>
                <a:tc>
                  <a:txBody>
                    <a:bodyPr/>
                    <a:lstStyle/>
                    <a:p>
                      <a:r>
                        <a:rPr lang="de-DE" sz="1400" dirty="0"/>
                        <a:t>Tageszins</a:t>
                      </a:r>
                    </a:p>
                  </a:txBody>
                  <a:tcPr/>
                </a:tc>
                <a:tc>
                  <a:txBody>
                    <a:bodyPr/>
                    <a:lstStyle/>
                    <a:p>
                      <a:r>
                        <a:rPr lang="de-DE" sz="1400" dirty="0"/>
                        <a:t>Zinsen p.a.</a:t>
                      </a:r>
                    </a:p>
                  </a:txBody>
                  <a:tcPr/>
                </a:tc>
                <a:extLst>
                  <a:ext uri="{0D108BD9-81ED-4DB2-BD59-A6C34878D82A}">
                    <a16:rowId xmlns:a16="http://schemas.microsoft.com/office/drawing/2014/main" val="589643990"/>
                  </a:ext>
                </a:extLst>
              </a:tr>
              <a:tr h="254751">
                <a:tc>
                  <a:txBody>
                    <a:bodyPr/>
                    <a:lstStyle/>
                    <a:p>
                      <a:r>
                        <a:rPr lang="de-DE" sz="1400" dirty="0"/>
                        <a:t>Mutter</a:t>
                      </a:r>
                    </a:p>
                  </a:txBody>
                  <a:tcPr/>
                </a:tc>
                <a:tc>
                  <a:txBody>
                    <a:bodyPr/>
                    <a:lstStyle/>
                    <a:p>
                      <a:r>
                        <a:rPr lang="de-DE" sz="1400" dirty="0"/>
                        <a:t>100.000</a:t>
                      </a:r>
                    </a:p>
                  </a:txBody>
                  <a:tcPr/>
                </a:tc>
                <a:tc>
                  <a:txBody>
                    <a:bodyPr/>
                    <a:lstStyle/>
                    <a:p>
                      <a:r>
                        <a:rPr lang="de-DE" sz="1400" dirty="0"/>
                        <a:t>Soll</a:t>
                      </a:r>
                    </a:p>
                  </a:txBody>
                  <a:tcPr/>
                </a:tc>
                <a:tc>
                  <a:txBody>
                    <a:bodyPr/>
                    <a:lstStyle/>
                    <a:p>
                      <a:r>
                        <a:rPr lang="de-DE" sz="1400" dirty="0"/>
                        <a:t>8%</a:t>
                      </a:r>
                    </a:p>
                  </a:txBody>
                  <a:tcPr/>
                </a:tc>
                <a:tc>
                  <a:txBody>
                    <a:bodyPr/>
                    <a:lstStyle/>
                    <a:p>
                      <a:r>
                        <a:rPr lang="de-DE" sz="1400" dirty="0"/>
                        <a:t>22,22</a:t>
                      </a:r>
                    </a:p>
                  </a:txBody>
                  <a:tcPr/>
                </a:tc>
                <a:tc>
                  <a:txBody>
                    <a:bodyPr/>
                    <a:lstStyle/>
                    <a:p>
                      <a:r>
                        <a:rPr lang="de-DE" sz="1400" dirty="0"/>
                        <a:t>8.000</a:t>
                      </a:r>
                    </a:p>
                  </a:txBody>
                  <a:tcPr/>
                </a:tc>
                <a:extLst>
                  <a:ext uri="{0D108BD9-81ED-4DB2-BD59-A6C34878D82A}">
                    <a16:rowId xmlns:a16="http://schemas.microsoft.com/office/drawing/2014/main" val="1922763618"/>
                  </a:ext>
                </a:extLst>
              </a:tr>
              <a:tr h="254751">
                <a:tc>
                  <a:txBody>
                    <a:bodyPr/>
                    <a:lstStyle/>
                    <a:p>
                      <a:r>
                        <a:rPr lang="de-DE" sz="1400" dirty="0"/>
                        <a:t>Tochter</a:t>
                      </a:r>
                    </a:p>
                  </a:txBody>
                  <a:tcPr/>
                </a:tc>
                <a:tc>
                  <a:txBody>
                    <a:bodyPr/>
                    <a:lstStyle/>
                    <a:p>
                      <a:r>
                        <a:rPr lang="de-DE" sz="1400" dirty="0"/>
                        <a:t>50.000</a:t>
                      </a:r>
                    </a:p>
                  </a:txBody>
                  <a:tcPr/>
                </a:tc>
                <a:tc>
                  <a:txBody>
                    <a:bodyPr/>
                    <a:lstStyle/>
                    <a:p>
                      <a:r>
                        <a:rPr lang="de-DE" sz="1400" dirty="0"/>
                        <a:t>Haben</a:t>
                      </a:r>
                    </a:p>
                  </a:txBody>
                  <a:tcPr/>
                </a:tc>
                <a:tc>
                  <a:txBody>
                    <a:bodyPr/>
                    <a:lstStyle/>
                    <a:p>
                      <a:r>
                        <a:rPr lang="de-DE" sz="1400" dirty="0"/>
                        <a:t>0,5%</a:t>
                      </a:r>
                    </a:p>
                  </a:txBody>
                  <a:tcPr/>
                </a:tc>
                <a:tc>
                  <a:txBody>
                    <a:bodyPr/>
                    <a:lstStyle/>
                    <a:p>
                      <a:r>
                        <a:rPr lang="de-DE" sz="1400" dirty="0"/>
                        <a:t>0,69</a:t>
                      </a:r>
                    </a:p>
                  </a:txBody>
                  <a:tcPr/>
                </a:tc>
                <a:tc>
                  <a:txBody>
                    <a:bodyPr/>
                    <a:lstStyle/>
                    <a:p>
                      <a:r>
                        <a:rPr lang="de-DE" sz="1400" dirty="0"/>
                        <a:t>250</a:t>
                      </a:r>
                    </a:p>
                  </a:txBody>
                  <a:tcPr/>
                </a:tc>
                <a:extLst>
                  <a:ext uri="{0D108BD9-81ED-4DB2-BD59-A6C34878D82A}">
                    <a16:rowId xmlns:a16="http://schemas.microsoft.com/office/drawing/2014/main" val="3537742521"/>
                  </a:ext>
                </a:extLst>
              </a:tr>
              <a:tr h="254751">
                <a:tc>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3780118392"/>
                  </a:ext>
                </a:extLst>
              </a:tr>
              <a:tr h="433076">
                <a:tc>
                  <a:txBody>
                    <a:bodyPr/>
                    <a:lstStyle/>
                    <a:p>
                      <a:r>
                        <a:rPr lang="de-DE" sz="1400" dirty="0"/>
                        <a:t>Zins-Bel.</a:t>
                      </a:r>
                      <a:r>
                        <a:rPr lang="de-DE" sz="1400" baseline="0" dirty="0"/>
                        <a:t> Ohne CP</a:t>
                      </a:r>
                      <a:endParaRPr lang="de-DE" sz="1400" dirty="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r>
                        <a:rPr lang="de-DE" sz="1400" dirty="0"/>
                        <a:t>21,53</a:t>
                      </a:r>
                    </a:p>
                  </a:txBody>
                  <a:tcPr/>
                </a:tc>
                <a:tc>
                  <a:txBody>
                    <a:bodyPr/>
                    <a:lstStyle/>
                    <a:p>
                      <a:r>
                        <a:rPr lang="de-DE" sz="1400" dirty="0"/>
                        <a:t>7.750</a:t>
                      </a:r>
                    </a:p>
                  </a:txBody>
                  <a:tcPr/>
                </a:tc>
                <a:extLst>
                  <a:ext uri="{0D108BD9-81ED-4DB2-BD59-A6C34878D82A}">
                    <a16:rowId xmlns:a16="http://schemas.microsoft.com/office/drawing/2014/main" val="1951628435"/>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2900873596"/>
              </p:ext>
            </p:extLst>
          </p:nvPr>
        </p:nvGraphicFramePr>
        <p:xfrm>
          <a:off x="1723234" y="4725144"/>
          <a:ext cx="7416822" cy="1673646"/>
        </p:xfrm>
        <a:graphic>
          <a:graphicData uri="http://schemas.openxmlformats.org/drawingml/2006/table">
            <a:tbl>
              <a:tblPr firstRow="1" bandRow="1">
                <a:tableStyleId>{10A1B5D5-9B99-4C35-A422-299274C87663}</a:tableStyleId>
              </a:tblPr>
              <a:tblGrid>
                <a:gridCol w="1236137">
                  <a:extLst>
                    <a:ext uri="{9D8B030D-6E8A-4147-A177-3AD203B41FA5}">
                      <a16:colId xmlns:a16="http://schemas.microsoft.com/office/drawing/2014/main" val="1544362392"/>
                    </a:ext>
                  </a:extLst>
                </a:gridCol>
                <a:gridCol w="1236137">
                  <a:extLst>
                    <a:ext uri="{9D8B030D-6E8A-4147-A177-3AD203B41FA5}">
                      <a16:colId xmlns:a16="http://schemas.microsoft.com/office/drawing/2014/main" val="790195572"/>
                    </a:ext>
                  </a:extLst>
                </a:gridCol>
                <a:gridCol w="1236137">
                  <a:extLst>
                    <a:ext uri="{9D8B030D-6E8A-4147-A177-3AD203B41FA5}">
                      <a16:colId xmlns:a16="http://schemas.microsoft.com/office/drawing/2014/main" val="2790803110"/>
                    </a:ext>
                  </a:extLst>
                </a:gridCol>
                <a:gridCol w="1236137">
                  <a:extLst>
                    <a:ext uri="{9D8B030D-6E8A-4147-A177-3AD203B41FA5}">
                      <a16:colId xmlns:a16="http://schemas.microsoft.com/office/drawing/2014/main" val="2109752599"/>
                    </a:ext>
                  </a:extLst>
                </a:gridCol>
                <a:gridCol w="1236137">
                  <a:extLst>
                    <a:ext uri="{9D8B030D-6E8A-4147-A177-3AD203B41FA5}">
                      <a16:colId xmlns:a16="http://schemas.microsoft.com/office/drawing/2014/main" val="3404637401"/>
                    </a:ext>
                  </a:extLst>
                </a:gridCol>
                <a:gridCol w="1236137">
                  <a:extLst>
                    <a:ext uri="{9D8B030D-6E8A-4147-A177-3AD203B41FA5}">
                      <a16:colId xmlns:a16="http://schemas.microsoft.com/office/drawing/2014/main" val="1577875044"/>
                    </a:ext>
                  </a:extLst>
                </a:gridCol>
              </a:tblGrid>
              <a:tr h="379623">
                <a:tc>
                  <a:txBody>
                    <a:bodyPr/>
                    <a:lstStyle/>
                    <a:p>
                      <a:r>
                        <a:rPr lang="de-DE" sz="1400" dirty="0"/>
                        <a:t>Gesellschaft</a:t>
                      </a:r>
                    </a:p>
                  </a:txBody>
                  <a:tcPr/>
                </a:tc>
                <a:tc>
                  <a:txBody>
                    <a:bodyPr/>
                    <a:lstStyle/>
                    <a:p>
                      <a:r>
                        <a:rPr lang="de-DE" sz="1400" dirty="0"/>
                        <a:t>Kontostand</a:t>
                      </a:r>
                    </a:p>
                  </a:txBody>
                  <a:tcPr/>
                </a:tc>
                <a:tc>
                  <a:txBody>
                    <a:bodyPr/>
                    <a:lstStyle/>
                    <a:p>
                      <a:r>
                        <a:rPr lang="de-DE" sz="1400" dirty="0"/>
                        <a:t>Soll/Haben</a:t>
                      </a:r>
                    </a:p>
                  </a:txBody>
                  <a:tcPr/>
                </a:tc>
                <a:tc>
                  <a:txBody>
                    <a:bodyPr/>
                    <a:lstStyle/>
                    <a:p>
                      <a:r>
                        <a:rPr lang="de-DE" sz="1400" dirty="0"/>
                        <a:t>Zinssatz</a:t>
                      </a:r>
                    </a:p>
                  </a:txBody>
                  <a:tcPr/>
                </a:tc>
                <a:tc>
                  <a:txBody>
                    <a:bodyPr/>
                    <a:lstStyle/>
                    <a:p>
                      <a:r>
                        <a:rPr lang="de-DE" sz="1400" dirty="0"/>
                        <a:t>Tageszins</a:t>
                      </a:r>
                    </a:p>
                  </a:txBody>
                  <a:tcPr/>
                </a:tc>
                <a:tc>
                  <a:txBody>
                    <a:bodyPr/>
                    <a:lstStyle/>
                    <a:p>
                      <a:r>
                        <a:rPr lang="de-DE" sz="1400" dirty="0"/>
                        <a:t>Zinsen p.a.</a:t>
                      </a:r>
                    </a:p>
                  </a:txBody>
                  <a:tcPr/>
                </a:tc>
                <a:extLst>
                  <a:ext uri="{0D108BD9-81ED-4DB2-BD59-A6C34878D82A}">
                    <a16:rowId xmlns:a16="http://schemas.microsoft.com/office/drawing/2014/main" val="589643990"/>
                  </a:ext>
                </a:extLst>
              </a:tr>
              <a:tr h="274977">
                <a:tc>
                  <a:txBody>
                    <a:bodyPr/>
                    <a:lstStyle/>
                    <a:p>
                      <a:r>
                        <a:rPr lang="de-DE" sz="1400" dirty="0"/>
                        <a:t>Mutter</a:t>
                      </a:r>
                    </a:p>
                  </a:txBody>
                  <a:tcPr/>
                </a:tc>
                <a:tc>
                  <a:txBody>
                    <a:bodyPr/>
                    <a:lstStyle/>
                    <a:p>
                      <a:r>
                        <a:rPr lang="de-DE" sz="1400" dirty="0"/>
                        <a:t>100.000</a:t>
                      </a:r>
                    </a:p>
                  </a:txBody>
                  <a:tcPr/>
                </a:tc>
                <a:tc>
                  <a:txBody>
                    <a:bodyPr/>
                    <a:lstStyle/>
                    <a:p>
                      <a:r>
                        <a:rPr lang="de-DE" sz="1400" dirty="0"/>
                        <a:t>Soll</a:t>
                      </a:r>
                    </a:p>
                  </a:txBody>
                  <a:tcPr/>
                </a:tc>
                <a:tc>
                  <a:txBody>
                    <a:bodyPr/>
                    <a:lstStyle/>
                    <a:p>
                      <a:r>
                        <a:rPr lang="de-DE" sz="1400" dirty="0"/>
                        <a:t>8%</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922763618"/>
                  </a:ext>
                </a:extLst>
              </a:tr>
              <a:tr h="274977">
                <a:tc>
                  <a:txBody>
                    <a:bodyPr/>
                    <a:lstStyle/>
                    <a:p>
                      <a:r>
                        <a:rPr lang="de-DE" sz="1400" dirty="0"/>
                        <a:t>Tochter</a:t>
                      </a:r>
                    </a:p>
                  </a:txBody>
                  <a:tcPr/>
                </a:tc>
                <a:tc>
                  <a:txBody>
                    <a:bodyPr/>
                    <a:lstStyle/>
                    <a:p>
                      <a:r>
                        <a:rPr lang="de-DE" sz="1400" dirty="0"/>
                        <a:t>50.000</a:t>
                      </a:r>
                    </a:p>
                  </a:txBody>
                  <a:tcPr/>
                </a:tc>
                <a:tc>
                  <a:txBody>
                    <a:bodyPr/>
                    <a:lstStyle/>
                    <a:p>
                      <a:r>
                        <a:rPr lang="de-DE" sz="1400" dirty="0"/>
                        <a:t>Haben</a:t>
                      </a:r>
                    </a:p>
                  </a:txBody>
                  <a:tcPr/>
                </a:tc>
                <a:tc>
                  <a:txBody>
                    <a:bodyPr/>
                    <a:lstStyle/>
                    <a:p>
                      <a:r>
                        <a:rPr lang="de-DE" sz="1400" dirty="0"/>
                        <a:t>0,5%</a:t>
                      </a:r>
                    </a:p>
                  </a:txBody>
                  <a:tcPr/>
                </a:tc>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3537742521"/>
                  </a:ext>
                </a:extLst>
              </a:tr>
              <a:tr h="379623">
                <a:tc>
                  <a:txBody>
                    <a:bodyPr/>
                    <a:lstStyle/>
                    <a:p>
                      <a:r>
                        <a:rPr lang="de-DE" sz="1400" dirty="0"/>
                        <a:t>Konsolidiert</a:t>
                      </a:r>
                    </a:p>
                  </a:txBody>
                  <a:tcPr/>
                </a:tc>
                <a:tc>
                  <a:txBody>
                    <a:bodyPr/>
                    <a:lstStyle/>
                    <a:p>
                      <a:r>
                        <a:rPr lang="de-DE" sz="1400" dirty="0"/>
                        <a:t>50.000</a:t>
                      </a:r>
                    </a:p>
                  </a:txBody>
                  <a:tcPr/>
                </a:tc>
                <a:tc>
                  <a:txBody>
                    <a:bodyPr/>
                    <a:lstStyle/>
                    <a:p>
                      <a:r>
                        <a:rPr lang="de-DE" sz="1400" dirty="0"/>
                        <a:t>Soll</a:t>
                      </a:r>
                    </a:p>
                  </a:txBody>
                  <a:tcPr/>
                </a:tc>
                <a:tc>
                  <a:txBody>
                    <a:bodyPr/>
                    <a:lstStyle/>
                    <a:p>
                      <a:r>
                        <a:rPr lang="de-DE" sz="1400" dirty="0"/>
                        <a:t>8%</a:t>
                      </a:r>
                    </a:p>
                  </a:txBody>
                  <a:tcPr/>
                </a:tc>
                <a:tc>
                  <a:txBody>
                    <a:bodyPr/>
                    <a:lstStyle/>
                    <a:p>
                      <a:r>
                        <a:rPr lang="de-DE" sz="1400" dirty="0"/>
                        <a:t>11,11</a:t>
                      </a:r>
                    </a:p>
                  </a:txBody>
                  <a:tcPr/>
                </a:tc>
                <a:tc>
                  <a:txBody>
                    <a:bodyPr/>
                    <a:lstStyle/>
                    <a:p>
                      <a:r>
                        <a:rPr lang="de-DE" sz="1400" dirty="0"/>
                        <a:t>4.000</a:t>
                      </a:r>
                    </a:p>
                  </a:txBody>
                  <a:tcPr/>
                </a:tc>
                <a:extLst>
                  <a:ext uri="{0D108BD9-81ED-4DB2-BD59-A6C34878D82A}">
                    <a16:rowId xmlns:a16="http://schemas.microsoft.com/office/drawing/2014/main" val="3780118392"/>
                  </a:ext>
                </a:extLst>
              </a:tr>
              <a:tr h="274977">
                <a:tc>
                  <a:txBody>
                    <a:bodyPr/>
                    <a:lstStyle/>
                    <a:p>
                      <a:r>
                        <a:rPr lang="de-DE" sz="1400" dirty="0"/>
                        <a:t>Einsparung</a:t>
                      </a:r>
                    </a:p>
                  </a:txBody>
                  <a:tcPr/>
                </a:tc>
                <a:tc>
                  <a:txBody>
                    <a:bodyPr/>
                    <a:lstStyle/>
                    <a:p>
                      <a:r>
                        <a:rPr lang="de-DE" sz="1400" dirty="0"/>
                        <a:t>50.000</a:t>
                      </a:r>
                    </a:p>
                  </a:txBody>
                  <a:tcPr/>
                </a:tc>
                <a:tc>
                  <a:txBody>
                    <a:bodyPr/>
                    <a:lstStyle/>
                    <a:p>
                      <a:endParaRPr lang="de-DE" sz="1400" dirty="0"/>
                    </a:p>
                  </a:txBody>
                  <a:tcPr/>
                </a:tc>
                <a:tc>
                  <a:txBody>
                    <a:bodyPr/>
                    <a:lstStyle/>
                    <a:p>
                      <a:r>
                        <a:rPr lang="de-DE" sz="1400" dirty="0"/>
                        <a:t>7,5%</a:t>
                      </a:r>
                    </a:p>
                  </a:txBody>
                  <a:tcPr/>
                </a:tc>
                <a:tc>
                  <a:txBody>
                    <a:bodyPr/>
                    <a:lstStyle/>
                    <a:p>
                      <a:endParaRPr lang="de-DE" sz="1400" dirty="0"/>
                    </a:p>
                  </a:txBody>
                  <a:tcPr/>
                </a:tc>
                <a:tc>
                  <a:txBody>
                    <a:bodyPr/>
                    <a:lstStyle/>
                    <a:p>
                      <a:r>
                        <a:rPr lang="de-DE" sz="1400" dirty="0"/>
                        <a:t>3.750</a:t>
                      </a:r>
                    </a:p>
                  </a:txBody>
                  <a:tcPr/>
                </a:tc>
                <a:extLst>
                  <a:ext uri="{0D108BD9-81ED-4DB2-BD59-A6C34878D82A}">
                    <a16:rowId xmlns:a16="http://schemas.microsoft.com/office/drawing/2014/main" val="1951628435"/>
                  </a:ext>
                </a:extLst>
              </a:tr>
            </a:tbl>
          </a:graphicData>
        </a:graphic>
      </p:graphicFrame>
    </p:spTree>
    <p:extLst>
      <p:ext uri="{BB962C8B-B14F-4D97-AF65-F5344CB8AC3E}">
        <p14:creationId xmlns:p14="http://schemas.microsoft.com/office/powerpoint/2010/main" val="1148924228"/>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Rechtliche Einordnung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Vertragliches Innenverhältnis (= zwischen den teilnehmenden Konzerngesellschaften)</a:t>
            </a:r>
          </a:p>
          <a:p>
            <a:pPr marL="514350" indent="-514350">
              <a:tabLst>
                <a:tab pos="1698625" algn="l"/>
              </a:tabLst>
            </a:pPr>
            <a:r>
              <a:rPr lang="de-DE" dirty="0"/>
              <a:t>			(Geld-) Darlehen: § 488 BGB; </a:t>
            </a:r>
            <a:r>
              <a:rPr lang="de-DE" dirty="0" err="1"/>
              <a:t>Up</a:t>
            </a:r>
            <a:r>
              <a:rPr lang="de-DE" dirty="0"/>
              <a:t>- und Downstream </a:t>
            </a:r>
            <a:r>
              <a:rPr lang="de-DE" dirty="0" err="1"/>
              <a:t>Loans</a:t>
            </a:r>
            <a:endParaRPr lang="de-DE" dirty="0"/>
          </a:p>
          <a:p>
            <a:pPr marL="514350" indent="-514350"/>
            <a:endParaRPr lang="de-DE" dirty="0"/>
          </a:p>
          <a:p>
            <a:pPr marL="514350" indent="-514350">
              <a:buAutoNum type="arabicPeriod" startAt="2"/>
              <a:tabLst>
                <a:tab pos="1698625" algn="l"/>
              </a:tabLst>
            </a:pPr>
            <a:r>
              <a:rPr lang="de-DE" dirty="0"/>
              <a:t>Vertragliches Außenverhältnis (= zwischen den teilnehmenden Konzerngesellschaften und der ausführenden Bank)	</a:t>
            </a:r>
          </a:p>
          <a:p>
            <a:pPr marL="1771650" lvl="3" indent="-514350">
              <a:buNone/>
            </a:pPr>
            <a:r>
              <a:rPr lang="de-DE" dirty="0"/>
              <a:t>	</a:t>
            </a:r>
            <a:r>
              <a:rPr lang="de-DE" sz="2000" dirty="0"/>
              <a:t>CP-Rahmenvertrag: Girovertrag, § 675 BGB – mit weiteren Elementen aus Dienst- u. Werkvertrag (multilateral!)</a:t>
            </a:r>
          </a:p>
          <a:p>
            <a:endParaRPr lang="en-GB" dirty="0"/>
          </a:p>
        </p:txBody>
      </p:sp>
      <p:sp>
        <p:nvSpPr>
          <p:cNvPr id="4" name="Gestreifter Pfeil nach rechts 3"/>
          <p:cNvSpPr/>
          <p:nvPr/>
        </p:nvSpPr>
        <p:spPr>
          <a:xfrm>
            <a:off x="1670472" y="3431502"/>
            <a:ext cx="978408" cy="340616"/>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5" name="Gestreifter Pfeil nach rechts 4"/>
          <p:cNvSpPr/>
          <p:nvPr/>
        </p:nvSpPr>
        <p:spPr>
          <a:xfrm>
            <a:off x="1660826" y="5445224"/>
            <a:ext cx="978408" cy="340616"/>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85705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r>
              <a:rPr lang="de-DE" b="1" dirty="0"/>
              <a:t>Personengesellschaftsrecht GbR</a:t>
            </a:r>
          </a:p>
        </p:txBody>
      </p:sp>
      <p:sp>
        <p:nvSpPr>
          <p:cNvPr id="2" name="Textplatzhalter 1"/>
          <p:cNvSpPr>
            <a:spLocks noGrp="1"/>
          </p:cNvSpPr>
          <p:nvPr>
            <p:ph type="body" sz="quarter" idx="11"/>
          </p:nvPr>
        </p:nvSpPr>
        <p:spPr/>
        <p:txBody>
          <a:bodyPr/>
          <a:lstStyle/>
          <a:p>
            <a:pPr lvl="1"/>
            <a:r>
              <a:rPr lang="de-DE" dirty="0"/>
              <a:t>Relevant für Konsortien und Projektgesellschaften (Joint Ventures) – aber: Joint Ventures immer häufiger in der Rechtsform der GmbH &amp; Co. KG oder der GmbH</a:t>
            </a:r>
          </a:p>
          <a:p>
            <a:pPr marL="457200" lvl="1" indent="0">
              <a:buNone/>
            </a:pPr>
            <a:endParaRPr lang="de-DE" sz="1200" dirty="0"/>
          </a:p>
          <a:p>
            <a:pPr lvl="1"/>
            <a:r>
              <a:rPr lang="de-DE" dirty="0"/>
              <a:t>Relevant für „Gelegenheitsgesellschaften des täglichen Lebens“, z.B. Fahrgemeinschaften, Ehegattengesellschaften, Grundstücksgesellschaften – aber: Im Grundstücksbereich häufig auch haftungsbeschränkte Personengesellschaften (wie die GmbH &amp; Co. KG) </a:t>
            </a:r>
          </a:p>
          <a:p>
            <a:endParaRPr lang="en-GB" dirty="0"/>
          </a:p>
        </p:txBody>
      </p:sp>
    </p:spTree>
    <p:extLst>
      <p:ext uri="{BB962C8B-B14F-4D97-AF65-F5344CB8AC3E}">
        <p14:creationId xmlns:p14="http://schemas.microsoft.com/office/powerpoint/2010/main" val="2838412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Rechtliche Risiken	</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3"/>
          <p:cNvGraphicFramePr>
            <a:graphicFrameLocks/>
          </p:cNvGraphicFramePr>
          <p:nvPr>
            <p:extLst>
              <p:ext uri="{D42A27DB-BD31-4B8C-83A1-F6EECF244321}">
                <p14:modId xmlns:p14="http://schemas.microsoft.com/office/powerpoint/2010/main" val="402990732"/>
              </p:ext>
            </p:extLst>
          </p:nvPr>
        </p:nvGraphicFramePr>
        <p:xfrm>
          <a:off x="683568" y="2492896"/>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299775"/>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Kapitalaufbringung</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 8 Abs. 2 GmbHG: „endgültig zur freien Verfügung der GF“</a:t>
            </a:r>
          </a:p>
          <a:p>
            <a:pPr marL="514350" indent="-514350">
              <a:buFont typeface="+mj-lt"/>
              <a:buAutoNum type="arabicPeriod"/>
            </a:pPr>
            <a:r>
              <a:rPr lang="de-DE" dirty="0"/>
              <a:t>Ausgangspunkt: Bareinlage</a:t>
            </a:r>
          </a:p>
          <a:p>
            <a:pPr marL="514350" indent="-514350">
              <a:buFont typeface="+mj-lt"/>
              <a:buAutoNum type="arabicPeriod"/>
            </a:pPr>
            <a:r>
              <a:rPr lang="de-DE" dirty="0"/>
              <a:t>Relevanz im CP: Rückfluss – verdeckte Sacheinlage (§ 19 Abs. 4 S.1 GmbHG), Hin-und-Her-Zahlen (§ 19 Abs. 5 S.1 GmbHG)</a:t>
            </a:r>
          </a:p>
        </p:txBody>
      </p:sp>
    </p:spTree>
    <p:extLst>
      <p:ext uri="{BB962C8B-B14F-4D97-AF65-F5344CB8AC3E}">
        <p14:creationId xmlns:p14="http://schemas.microsoft.com/office/powerpoint/2010/main" val="3520933984"/>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Verdeckte Sacheinlage (VS)</a:t>
            </a:r>
            <a:endParaRPr lang="en-GB" b="1" dirty="0"/>
          </a:p>
        </p:txBody>
      </p:sp>
      <p:sp>
        <p:nvSpPr>
          <p:cNvPr id="3" name="Textplatzhalter 2"/>
          <p:cNvSpPr>
            <a:spLocks noGrp="1"/>
          </p:cNvSpPr>
          <p:nvPr>
            <p:ph type="body" sz="quarter" idx="11"/>
          </p:nvPr>
        </p:nvSpPr>
        <p:spPr/>
        <p:txBody>
          <a:bodyPr/>
          <a:lstStyle/>
          <a:p>
            <a:r>
              <a:rPr lang="de-DE" sz="2000" dirty="0"/>
              <a:t>VS (+), wenn im Rahmen des CP der Saldo des vom </a:t>
            </a:r>
            <a:r>
              <a:rPr lang="de-DE" sz="2000" dirty="0" err="1"/>
              <a:t>Inferenten</a:t>
            </a:r>
            <a:r>
              <a:rPr lang="de-DE" sz="2000" dirty="0"/>
              <a:t> geführten Masterkontos der Gesellschaft im Zeitpunkt der Weiterleitung des Einlagebetrages NEGATIV ist</a:t>
            </a:r>
          </a:p>
          <a:p>
            <a:endParaRPr lang="en-GB" dirty="0"/>
          </a:p>
        </p:txBody>
      </p:sp>
    </p:spTree>
    <p:extLst>
      <p:ext uri="{BB962C8B-B14F-4D97-AF65-F5344CB8AC3E}">
        <p14:creationId xmlns:p14="http://schemas.microsoft.com/office/powerpoint/2010/main" val="1342385627"/>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Verdeckte Sacheinlage (VS)</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629106493"/>
              </p:ext>
            </p:extLst>
          </p:nvPr>
        </p:nvGraphicFramePr>
        <p:xfrm>
          <a:off x="539552" y="2564904"/>
          <a:ext cx="8127999" cy="3210560"/>
        </p:xfrm>
        <a:graphic>
          <a:graphicData uri="http://schemas.openxmlformats.org/drawingml/2006/table">
            <a:tbl>
              <a:tblPr firstRow="1" bandRow="1">
                <a:tableStyleId>{10A1B5D5-9B99-4C35-A422-299274C87663}</a:tableStyleId>
              </a:tblPr>
              <a:tblGrid>
                <a:gridCol w="2709333">
                  <a:extLst>
                    <a:ext uri="{9D8B030D-6E8A-4147-A177-3AD203B41FA5}">
                      <a16:colId xmlns:a16="http://schemas.microsoft.com/office/drawing/2014/main" val="3621935820"/>
                    </a:ext>
                  </a:extLst>
                </a:gridCol>
                <a:gridCol w="2709333">
                  <a:extLst>
                    <a:ext uri="{9D8B030D-6E8A-4147-A177-3AD203B41FA5}">
                      <a16:colId xmlns:a16="http://schemas.microsoft.com/office/drawing/2014/main" val="3124480122"/>
                    </a:ext>
                  </a:extLst>
                </a:gridCol>
                <a:gridCol w="2709333">
                  <a:extLst>
                    <a:ext uri="{9D8B030D-6E8A-4147-A177-3AD203B41FA5}">
                      <a16:colId xmlns:a16="http://schemas.microsoft.com/office/drawing/2014/main" val="1645575116"/>
                    </a:ext>
                  </a:extLst>
                </a:gridCol>
              </a:tblGrid>
              <a:tr h="370840">
                <a:tc>
                  <a:txBody>
                    <a:bodyPr/>
                    <a:lstStyle/>
                    <a:p>
                      <a:r>
                        <a:rPr lang="de-DE" dirty="0"/>
                        <a:t>Konten</a:t>
                      </a:r>
                    </a:p>
                  </a:txBody>
                  <a:tcPr/>
                </a:tc>
                <a:tc>
                  <a:txBody>
                    <a:bodyPr/>
                    <a:lstStyle/>
                    <a:p>
                      <a:r>
                        <a:rPr lang="de-DE" dirty="0"/>
                        <a:t>Vorgang</a:t>
                      </a:r>
                    </a:p>
                  </a:txBody>
                  <a:tcPr/>
                </a:tc>
                <a:tc>
                  <a:txBody>
                    <a:bodyPr/>
                    <a:lstStyle/>
                    <a:p>
                      <a:r>
                        <a:rPr lang="de-DE" dirty="0"/>
                        <a:t>Saldo</a:t>
                      </a:r>
                    </a:p>
                  </a:txBody>
                  <a:tcPr/>
                </a:tc>
                <a:extLst>
                  <a:ext uri="{0D108BD9-81ED-4DB2-BD59-A6C34878D82A}">
                    <a16:rowId xmlns:a16="http://schemas.microsoft.com/office/drawing/2014/main" val="1993200393"/>
                  </a:ext>
                </a:extLst>
              </a:tr>
              <a:tr h="370840">
                <a:tc>
                  <a:txBody>
                    <a:bodyPr/>
                    <a:lstStyle/>
                    <a:p>
                      <a:r>
                        <a:rPr lang="de-DE" dirty="0"/>
                        <a:t>Pool-Konto vor Kapitaleinlage</a:t>
                      </a:r>
                    </a:p>
                  </a:txBody>
                  <a:tcPr/>
                </a:tc>
                <a:tc>
                  <a:txBody>
                    <a:bodyPr/>
                    <a:lstStyle/>
                    <a:p>
                      <a:r>
                        <a:rPr lang="de-DE" dirty="0"/>
                        <a:t>Verbindlichkeit Tochter</a:t>
                      </a:r>
                    </a:p>
                    <a:p>
                      <a:r>
                        <a:rPr lang="de-DE" dirty="0"/>
                        <a:t>Aus Cash Pool</a:t>
                      </a:r>
                    </a:p>
                  </a:txBody>
                  <a:tcPr/>
                </a:tc>
                <a:tc>
                  <a:txBody>
                    <a:bodyPr/>
                    <a:lstStyle/>
                    <a:p>
                      <a:r>
                        <a:rPr lang="de-DE" dirty="0"/>
                        <a:t>- 70.000</a:t>
                      </a:r>
                    </a:p>
                  </a:txBody>
                  <a:tcPr/>
                </a:tc>
                <a:extLst>
                  <a:ext uri="{0D108BD9-81ED-4DB2-BD59-A6C34878D82A}">
                    <a16:rowId xmlns:a16="http://schemas.microsoft.com/office/drawing/2014/main" val="840044170"/>
                  </a:ext>
                </a:extLst>
              </a:tr>
              <a:tr h="370840">
                <a:tc>
                  <a:txBody>
                    <a:bodyPr/>
                    <a:lstStyle/>
                    <a:p>
                      <a:r>
                        <a:rPr lang="de-DE" dirty="0"/>
                        <a:t>Einlagezahlung</a:t>
                      </a:r>
                    </a:p>
                  </a:txBody>
                  <a:tcPr/>
                </a:tc>
                <a:tc>
                  <a:txBody>
                    <a:bodyPr/>
                    <a:lstStyle/>
                    <a:p>
                      <a:r>
                        <a:rPr lang="de-DE" dirty="0"/>
                        <a:t>Konzernmutter</a:t>
                      </a:r>
                      <a:r>
                        <a:rPr lang="de-DE" baseline="0" dirty="0"/>
                        <a:t> überweist</a:t>
                      </a:r>
                    </a:p>
                    <a:p>
                      <a:r>
                        <a:rPr lang="de-DE" baseline="0" dirty="0"/>
                        <a:t>an Pool-Konto Tochter-gesellschaft; Rückfluss im Wege des Cash Pools </a:t>
                      </a:r>
                      <a:endParaRPr lang="de-DE" dirty="0"/>
                    </a:p>
                  </a:txBody>
                  <a:tcPr/>
                </a:tc>
                <a:tc>
                  <a:txBody>
                    <a:bodyPr/>
                    <a:lstStyle/>
                    <a:p>
                      <a:r>
                        <a:rPr lang="de-DE" dirty="0"/>
                        <a:t>+ 25.000</a:t>
                      </a:r>
                    </a:p>
                  </a:txBody>
                  <a:tcPr/>
                </a:tc>
                <a:extLst>
                  <a:ext uri="{0D108BD9-81ED-4DB2-BD59-A6C34878D82A}">
                    <a16:rowId xmlns:a16="http://schemas.microsoft.com/office/drawing/2014/main" val="1236801691"/>
                  </a:ext>
                </a:extLst>
              </a:tr>
              <a:tr h="370840">
                <a:tc>
                  <a:txBody>
                    <a:bodyPr/>
                    <a:lstStyle/>
                    <a:p>
                      <a:r>
                        <a:rPr lang="de-DE" dirty="0"/>
                        <a:t>Pool-Konto</a:t>
                      </a:r>
                      <a:r>
                        <a:rPr lang="de-DE" baseline="0" dirty="0"/>
                        <a:t> nach Kapitaleinlage</a:t>
                      </a:r>
                      <a:endParaRPr lang="de-DE" dirty="0"/>
                    </a:p>
                  </a:txBody>
                  <a:tcPr/>
                </a:tc>
                <a:tc>
                  <a:txBody>
                    <a:bodyPr/>
                    <a:lstStyle/>
                    <a:p>
                      <a:r>
                        <a:rPr lang="de-DE" dirty="0"/>
                        <a:t>(Reduzierte)</a:t>
                      </a:r>
                      <a:r>
                        <a:rPr lang="de-DE" baseline="0" dirty="0"/>
                        <a:t> Verbind-</a:t>
                      </a:r>
                      <a:r>
                        <a:rPr lang="de-DE" baseline="0" dirty="0" err="1"/>
                        <a:t>lichkeit</a:t>
                      </a:r>
                      <a:r>
                        <a:rPr lang="de-DE" baseline="0" dirty="0"/>
                        <a:t> Tochter aus Cash Pooling</a:t>
                      </a:r>
                      <a:endParaRPr lang="de-DE" dirty="0"/>
                    </a:p>
                  </a:txBody>
                  <a:tcPr/>
                </a:tc>
                <a:tc>
                  <a:txBody>
                    <a:bodyPr/>
                    <a:lstStyle/>
                    <a:p>
                      <a:r>
                        <a:rPr lang="de-DE" dirty="0"/>
                        <a:t>- 45.000</a:t>
                      </a:r>
                    </a:p>
                  </a:txBody>
                  <a:tcPr/>
                </a:tc>
                <a:extLst>
                  <a:ext uri="{0D108BD9-81ED-4DB2-BD59-A6C34878D82A}">
                    <a16:rowId xmlns:a16="http://schemas.microsoft.com/office/drawing/2014/main" val="1667120236"/>
                  </a:ext>
                </a:extLst>
              </a:tr>
              <a:tr h="370840">
                <a:tc>
                  <a:txBody>
                    <a:bodyPr/>
                    <a:lstStyle/>
                    <a:p>
                      <a:r>
                        <a:rPr lang="de-DE" dirty="0"/>
                        <a:t>Verdeckte Sacheinlage</a:t>
                      </a:r>
                    </a:p>
                  </a:txBody>
                  <a:tcPr/>
                </a:tc>
                <a:tc>
                  <a:txBody>
                    <a:bodyPr/>
                    <a:lstStyle/>
                    <a:p>
                      <a:r>
                        <a:rPr lang="de-DE" dirty="0"/>
                        <a:t>§ 19 Abs. 4 GmbHG</a:t>
                      </a:r>
                    </a:p>
                  </a:txBody>
                  <a:tcPr/>
                </a:tc>
                <a:tc>
                  <a:txBody>
                    <a:bodyPr/>
                    <a:lstStyle/>
                    <a:p>
                      <a:r>
                        <a:rPr lang="de-DE" dirty="0"/>
                        <a:t>25.000</a:t>
                      </a:r>
                    </a:p>
                  </a:txBody>
                  <a:tcPr/>
                </a:tc>
                <a:extLst>
                  <a:ext uri="{0D108BD9-81ED-4DB2-BD59-A6C34878D82A}">
                    <a16:rowId xmlns:a16="http://schemas.microsoft.com/office/drawing/2014/main" val="920561705"/>
                  </a:ext>
                </a:extLst>
              </a:tr>
            </a:tbl>
          </a:graphicData>
        </a:graphic>
      </p:graphicFrame>
    </p:spTree>
    <p:extLst>
      <p:ext uri="{BB962C8B-B14F-4D97-AF65-F5344CB8AC3E}">
        <p14:creationId xmlns:p14="http://schemas.microsoft.com/office/powerpoint/2010/main" val="399128612"/>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Hin-und-Her-Zahlen (HHZ)</a:t>
            </a:r>
            <a:endParaRPr lang="en-GB" b="1" dirty="0"/>
          </a:p>
        </p:txBody>
      </p:sp>
      <p:sp>
        <p:nvSpPr>
          <p:cNvPr id="3" name="Textplatzhalter 2"/>
          <p:cNvSpPr>
            <a:spLocks noGrp="1"/>
          </p:cNvSpPr>
          <p:nvPr>
            <p:ph type="body" sz="quarter" idx="11"/>
          </p:nvPr>
        </p:nvSpPr>
        <p:spPr/>
        <p:txBody>
          <a:bodyPr/>
          <a:lstStyle/>
          <a:p>
            <a:r>
              <a:rPr lang="de-DE" sz="2000" dirty="0"/>
              <a:t>HHZ (+), wenn CPF (Gesellschafter) die Einlage bei POSITIVEM Kontostand leistet, die überschüssige Liquidität aber am Abend im Rahmen des Zero </a:t>
            </a:r>
            <a:r>
              <a:rPr lang="de-DE" sz="2000" dirty="0" err="1"/>
              <a:t>Balancings</a:t>
            </a:r>
            <a:r>
              <a:rPr lang="de-DE" sz="2000" dirty="0"/>
              <a:t> wieder transferiert  </a:t>
            </a:r>
          </a:p>
          <a:p>
            <a:endParaRPr lang="en-GB" dirty="0"/>
          </a:p>
        </p:txBody>
      </p:sp>
    </p:spTree>
    <p:extLst>
      <p:ext uri="{BB962C8B-B14F-4D97-AF65-F5344CB8AC3E}">
        <p14:creationId xmlns:p14="http://schemas.microsoft.com/office/powerpoint/2010/main" val="2235792236"/>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Hin-und-Her-Zahlen (HHZ)</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2771040945"/>
              </p:ext>
            </p:extLst>
          </p:nvPr>
        </p:nvGraphicFramePr>
        <p:xfrm>
          <a:off x="611560" y="2708920"/>
          <a:ext cx="8127999" cy="3454400"/>
        </p:xfrm>
        <a:graphic>
          <a:graphicData uri="http://schemas.openxmlformats.org/drawingml/2006/table">
            <a:tbl>
              <a:tblPr firstRow="1" bandRow="1">
                <a:tableStyleId>{10A1B5D5-9B99-4C35-A422-299274C87663}</a:tableStyleId>
              </a:tblPr>
              <a:tblGrid>
                <a:gridCol w="2709333">
                  <a:extLst>
                    <a:ext uri="{9D8B030D-6E8A-4147-A177-3AD203B41FA5}">
                      <a16:colId xmlns:a16="http://schemas.microsoft.com/office/drawing/2014/main" val="3621935820"/>
                    </a:ext>
                  </a:extLst>
                </a:gridCol>
                <a:gridCol w="2709333">
                  <a:extLst>
                    <a:ext uri="{9D8B030D-6E8A-4147-A177-3AD203B41FA5}">
                      <a16:colId xmlns:a16="http://schemas.microsoft.com/office/drawing/2014/main" val="3124480122"/>
                    </a:ext>
                  </a:extLst>
                </a:gridCol>
                <a:gridCol w="2709333">
                  <a:extLst>
                    <a:ext uri="{9D8B030D-6E8A-4147-A177-3AD203B41FA5}">
                      <a16:colId xmlns:a16="http://schemas.microsoft.com/office/drawing/2014/main" val="1645575116"/>
                    </a:ext>
                  </a:extLst>
                </a:gridCol>
              </a:tblGrid>
              <a:tr h="370840">
                <a:tc>
                  <a:txBody>
                    <a:bodyPr/>
                    <a:lstStyle/>
                    <a:p>
                      <a:r>
                        <a:rPr lang="de-DE" dirty="0"/>
                        <a:t>Konten</a:t>
                      </a:r>
                    </a:p>
                  </a:txBody>
                  <a:tcPr/>
                </a:tc>
                <a:tc>
                  <a:txBody>
                    <a:bodyPr/>
                    <a:lstStyle/>
                    <a:p>
                      <a:r>
                        <a:rPr lang="de-DE" dirty="0"/>
                        <a:t>Vorgang</a:t>
                      </a:r>
                    </a:p>
                  </a:txBody>
                  <a:tcPr/>
                </a:tc>
                <a:tc>
                  <a:txBody>
                    <a:bodyPr/>
                    <a:lstStyle/>
                    <a:p>
                      <a:r>
                        <a:rPr lang="de-DE" dirty="0"/>
                        <a:t>Saldo</a:t>
                      </a:r>
                    </a:p>
                  </a:txBody>
                  <a:tcPr/>
                </a:tc>
                <a:extLst>
                  <a:ext uri="{0D108BD9-81ED-4DB2-BD59-A6C34878D82A}">
                    <a16:rowId xmlns:a16="http://schemas.microsoft.com/office/drawing/2014/main" val="1993200393"/>
                  </a:ext>
                </a:extLst>
              </a:tr>
              <a:tr h="370840">
                <a:tc>
                  <a:txBody>
                    <a:bodyPr/>
                    <a:lstStyle/>
                    <a:p>
                      <a:r>
                        <a:rPr lang="de-DE" dirty="0"/>
                        <a:t>Pool-Konto vor Kapitaleinlage</a:t>
                      </a:r>
                    </a:p>
                  </a:txBody>
                  <a:tcPr/>
                </a:tc>
                <a:tc>
                  <a:txBody>
                    <a:bodyPr/>
                    <a:lstStyle/>
                    <a:p>
                      <a:r>
                        <a:rPr lang="de-DE" dirty="0"/>
                        <a:t>Ausgeglichenes Pool-</a:t>
                      </a:r>
                    </a:p>
                    <a:p>
                      <a:r>
                        <a:rPr lang="de-DE" dirty="0"/>
                        <a:t>Konto</a:t>
                      </a:r>
                    </a:p>
                  </a:txBody>
                  <a:tcPr/>
                </a:tc>
                <a:tc>
                  <a:txBody>
                    <a:bodyPr/>
                    <a:lstStyle/>
                    <a:p>
                      <a:r>
                        <a:rPr lang="de-DE" dirty="0"/>
                        <a:t>0</a:t>
                      </a:r>
                    </a:p>
                  </a:txBody>
                  <a:tcPr/>
                </a:tc>
                <a:extLst>
                  <a:ext uri="{0D108BD9-81ED-4DB2-BD59-A6C34878D82A}">
                    <a16:rowId xmlns:a16="http://schemas.microsoft.com/office/drawing/2014/main" val="840044170"/>
                  </a:ext>
                </a:extLst>
              </a:tr>
              <a:tr h="370840">
                <a:tc>
                  <a:txBody>
                    <a:bodyPr/>
                    <a:lstStyle/>
                    <a:p>
                      <a:r>
                        <a:rPr lang="de-DE" dirty="0"/>
                        <a:t>Einlagezahlung</a:t>
                      </a:r>
                    </a:p>
                  </a:txBody>
                  <a:tcPr/>
                </a:tc>
                <a:tc>
                  <a:txBody>
                    <a:bodyPr/>
                    <a:lstStyle/>
                    <a:p>
                      <a:r>
                        <a:rPr lang="de-DE" dirty="0"/>
                        <a:t>Konzernmutter</a:t>
                      </a:r>
                      <a:r>
                        <a:rPr lang="de-DE" baseline="0" dirty="0"/>
                        <a:t> überweist</a:t>
                      </a:r>
                    </a:p>
                    <a:p>
                      <a:r>
                        <a:rPr lang="de-DE" baseline="0" dirty="0"/>
                        <a:t>an Pool-Konto Tochter-gesellschaft; Rückfluss im Wege des Cash Pools </a:t>
                      </a:r>
                      <a:endParaRPr lang="de-DE" dirty="0"/>
                    </a:p>
                    <a:p>
                      <a:endParaRPr lang="de-DE" dirty="0"/>
                    </a:p>
                  </a:txBody>
                  <a:tcPr/>
                </a:tc>
                <a:tc>
                  <a:txBody>
                    <a:bodyPr/>
                    <a:lstStyle/>
                    <a:p>
                      <a:r>
                        <a:rPr lang="de-DE" dirty="0"/>
                        <a:t>+ 25.000</a:t>
                      </a:r>
                    </a:p>
                  </a:txBody>
                  <a:tcPr/>
                </a:tc>
                <a:extLst>
                  <a:ext uri="{0D108BD9-81ED-4DB2-BD59-A6C34878D82A}">
                    <a16:rowId xmlns:a16="http://schemas.microsoft.com/office/drawing/2014/main" val="1236801691"/>
                  </a:ext>
                </a:extLst>
              </a:tr>
              <a:tr h="370840">
                <a:tc>
                  <a:txBody>
                    <a:bodyPr/>
                    <a:lstStyle/>
                    <a:p>
                      <a:r>
                        <a:rPr lang="de-DE" dirty="0"/>
                        <a:t>Pool-Konto</a:t>
                      </a:r>
                      <a:r>
                        <a:rPr lang="de-DE" baseline="0" dirty="0"/>
                        <a:t> nach Kapitaleinlage</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Forderung Tochter aus Cash Pooling</a:t>
                      </a:r>
                      <a:endParaRPr lang="de-DE" dirty="0"/>
                    </a:p>
                    <a:p>
                      <a:endParaRPr lang="de-DE" dirty="0"/>
                    </a:p>
                  </a:txBody>
                  <a:tcPr/>
                </a:tc>
                <a:tc>
                  <a:txBody>
                    <a:bodyPr/>
                    <a:lstStyle/>
                    <a:p>
                      <a:r>
                        <a:rPr lang="de-DE" dirty="0"/>
                        <a:t>+</a:t>
                      </a:r>
                      <a:r>
                        <a:rPr lang="de-DE" baseline="0" dirty="0"/>
                        <a:t> </a:t>
                      </a:r>
                      <a:r>
                        <a:rPr lang="de-DE" dirty="0"/>
                        <a:t>25.000</a:t>
                      </a:r>
                    </a:p>
                  </a:txBody>
                  <a:tcPr/>
                </a:tc>
                <a:extLst>
                  <a:ext uri="{0D108BD9-81ED-4DB2-BD59-A6C34878D82A}">
                    <a16:rowId xmlns:a16="http://schemas.microsoft.com/office/drawing/2014/main" val="1667120236"/>
                  </a:ext>
                </a:extLst>
              </a:tr>
              <a:tr h="370840">
                <a:tc>
                  <a:txBody>
                    <a:bodyPr/>
                    <a:lstStyle/>
                    <a:p>
                      <a:r>
                        <a:rPr lang="de-DE" dirty="0"/>
                        <a:t>Hin-</a:t>
                      </a:r>
                      <a:r>
                        <a:rPr lang="de-DE" baseline="0" dirty="0"/>
                        <a:t> und Herzahlen</a:t>
                      </a:r>
                      <a:endParaRPr lang="de-DE" dirty="0"/>
                    </a:p>
                  </a:txBody>
                  <a:tcPr/>
                </a:tc>
                <a:tc>
                  <a:txBody>
                    <a:bodyPr/>
                    <a:lstStyle/>
                    <a:p>
                      <a:r>
                        <a:rPr lang="de-DE" dirty="0"/>
                        <a:t>§ 19 Abs. 5 GmbHG</a:t>
                      </a:r>
                    </a:p>
                  </a:txBody>
                  <a:tcPr/>
                </a:tc>
                <a:tc>
                  <a:txBody>
                    <a:bodyPr/>
                    <a:lstStyle/>
                    <a:p>
                      <a:r>
                        <a:rPr lang="de-DE" dirty="0"/>
                        <a:t>25.000</a:t>
                      </a:r>
                    </a:p>
                  </a:txBody>
                  <a:tcPr/>
                </a:tc>
                <a:extLst>
                  <a:ext uri="{0D108BD9-81ED-4DB2-BD59-A6C34878D82A}">
                    <a16:rowId xmlns:a16="http://schemas.microsoft.com/office/drawing/2014/main" val="920561705"/>
                  </a:ext>
                </a:extLst>
              </a:tr>
            </a:tbl>
          </a:graphicData>
        </a:graphic>
      </p:graphicFrame>
    </p:spTree>
    <p:extLst>
      <p:ext uri="{BB962C8B-B14F-4D97-AF65-F5344CB8AC3E}">
        <p14:creationId xmlns:p14="http://schemas.microsoft.com/office/powerpoint/2010/main" val="1875342579"/>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Kapitalerhaltung – § 30 Abs. 1 S. 1 GmbHG</a:t>
            </a:r>
            <a:endParaRPr lang="en-GB" b="1" dirty="0"/>
          </a:p>
        </p:txBody>
      </p:sp>
      <p:sp>
        <p:nvSpPr>
          <p:cNvPr id="3" name="Textplatzhalter 2"/>
          <p:cNvSpPr>
            <a:spLocks noGrp="1"/>
          </p:cNvSpPr>
          <p:nvPr>
            <p:ph type="body" sz="quarter" idx="11"/>
          </p:nvPr>
        </p:nvSpPr>
        <p:spPr/>
        <p:txBody>
          <a:bodyPr/>
          <a:lstStyle/>
          <a:p>
            <a:pPr marL="514350" indent="-514350"/>
            <a:r>
              <a:rPr lang="de-DE" dirty="0"/>
              <a:t>„Grundgesetz“ des Cash Pools</a:t>
            </a:r>
          </a:p>
          <a:p>
            <a:pPr marL="514350" indent="-514350"/>
            <a:endParaRPr lang="de-DE" dirty="0"/>
          </a:p>
          <a:p>
            <a:pPr marL="514350" indent="-514350"/>
            <a:r>
              <a:rPr lang="de-DE" dirty="0"/>
              <a:t>	„Das zur Erhaltung des Stammkapitals erforderliche Vermögen der Gesellschaft darf an die Gesellschafter nicht ausgezahlt werden. </a:t>
            </a:r>
            <a:r>
              <a:rPr lang="de-DE" dirty="0">
                <a:solidFill>
                  <a:srgbClr val="FF0000"/>
                </a:solidFill>
              </a:rPr>
              <a:t>Satz 1 gilt nicht bei Leistungen, die ... durch einen vollwertigen Rückgewähranspruch gegen die Gesellschafter gedeckt sind</a:t>
            </a:r>
            <a:r>
              <a:rPr lang="de-DE" dirty="0"/>
              <a:t>.“</a:t>
            </a:r>
          </a:p>
        </p:txBody>
      </p:sp>
    </p:spTree>
    <p:extLst>
      <p:ext uri="{BB962C8B-B14F-4D97-AF65-F5344CB8AC3E}">
        <p14:creationId xmlns:p14="http://schemas.microsoft.com/office/powerpoint/2010/main" val="100880512"/>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Tatbestand</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Auszahlung = alle Arten von Leistungen (weit zu fassen, nicht nur Zahlungen) – </a:t>
            </a:r>
            <a:r>
              <a:rPr lang="de-DE" dirty="0" err="1"/>
              <a:t>tvA</a:t>
            </a:r>
            <a:r>
              <a:rPr lang="de-DE" dirty="0"/>
              <a:t>: bereits Abschluss des CP-Vertrages ist „Auszahlung“; auch </a:t>
            </a:r>
            <a:r>
              <a:rPr lang="de-DE" dirty="0" err="1"/>
              <a:t>Nichtgeltendmachen</a:t>
            </a:r>
            <a:r>
              <a:rPr lang="de-DE" dirty="0"/>
              <a:t> (vs. Stehenlassen)</a:t>
            </a:r>
          </a:p>
          <a:p>
            <a:pPr marL="514350" indent="-514350">
              <a:buFont typeface="+mj-lt"/>
              <a:buAutoNum type="arabicPeriod"/>
            </a:pPr>
            <a:r>
              <a:rPr lang="de-DE" dirty="0"/>
              <a:t>Gesellschafter = auch indirekte Leistungen; Leistungen unter Schwestergesellschaften (weit zu fassen)</a:t>
            </a:r>
          </a:p>
          <a:p>
            <a:pPr marL="514350" indent="-514350">
              <a:buFont typeface="+mj-lt"/>
              <a:buAutoNum type="arabicPeriod"/>
            </a:pPr>
            <a:r>
              <a:rPr lang="de-DE" dirty="0"/>
              <a:t>Unterbilanz = (+) wenn die Differenz zwischen Aktivvermögen und Verbindlichkeiten geringer ist als das Stammkapital (Ermittlung zu den fortgeführten Buchwerten, </a:t>
            </a:r>
            <a:r>
              <a:rPr lang="de-DE" dirty="0" err="1"/>
              <a:t>tw</a:t>
            </a:r>
            <a:r>
              <a:rPr lang="de-DE" dirty="0"/>
              <a:t> </a:t>
            </a:r>
            <a:r>
              <a:rPr lang="de-DE" dirty="0" err="1"/>
              <a:t>str.</a:t>
            </a:r>
            <a:r>
              <a:rPr lang="de-DE" dirty="0"/>
              <a:t>)</a:t>
            </a:r>
          </a:p>
          <a:p>
            <a:endParaRPr lang="en-GB" dirty="0"/>
          </a:p>
        </p:txBody>
      </p:sp>
    </p:spTree>
    <p:extLst>
      <p:ext uri="{BB962C8B-B14F-4D97-AF65-F5344CB8AC3E}">
        <p14:creationId xmlns:p14="http://schemas.microsoft.com/office/powerpoint/2010/main" val="649433726"/>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Im Fokus: Deckung durch vollwertigen Rückgewähranspruch (Erlaubnis-TB)</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Problem: Gesetzgeber hat nicht bestimmt, wie die Vollwertigkeit zu ermitteln ist</a:t>
            </a:r>
          </a:p>
          <a:p>
            <a:pPr marL="514350" indent="-514350">
              <a:buFont typeface="+mj-lt"/>
              <a:buAutoNum type="arabicPeriod"/>
            </a:pPr>
            <a:r>
              <a:rPr lang="de-DE" dirty="0"/>
              <a:t>Zwei Komponenten: Ermittlung nach allgemeinen Bilanzierungsgrundsätzen; „Durchsetzbarkeit“ erforderlich</a:t>
            </a:r>
          </a:p>
          <a:p>
            <a:pPr marL="514350" indent="-514350">
              <a:buFont typeface="+mj-lt"/>
              <a:buAutoNum type="arabicPeriod"/>
            </a:pPr>
            <a:r>
              <a:rPr lang="de-DE" dirty="0"/>
              <a:t>BGH: „vernünftige kaufmännische Beurteilung, nicht jedoch eine an Sicherheit grenzende Wahrscheinlichkeit der Darlehensrückzahlung“ (Urteil v. 1.12.2008, „MPS-Entscheidung“)</a:t>
            </a:r>
          </a:p>
        </p:txBody>
      </p:sp>
    </p:spTree>
    <p:extLst>
      <p:ext uri="{BB962C8B-B14F-4D97-AF65-F5344CB8AC3E}">
        <p14:creationId xmlns:p14="http://schemas.microsoft.com/office/powerpoint/2010/main" val="2369606425"/>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Im Fokus: Deckung durch vollwertigen Rückgewähranspruch (Erlaubnis-TB)</a:t>
            </a:r>
            <a:endParaRPr lang="en-GB" b="1" dirty="0"/>
          </a:p>
          <a:p>
            <a:pPr marL="0" indent="0"/>
            <a:endParaRPr lang="en-GB" dirty="0"/>
          </a:p>
        </p:txBody>
      </p:sp>
      <p:sp>
        <p:nvSpPr>
          <p:cNvPr id="3" name="Textplatzhalter 2"/>
          <p:cNvSpPr>
            <a:spLocks noGrp="1"/>
          </p:cNvSpPr>
          <p:nvPr>
            <p:ph type="body" sz="quarter" idx="11"/>
          </p:nvPr>
        </p:nvSpPr>
        <p:spPr/>
        <p:txBody>
          <a:bodyPr/>
          <a:lstStyle/>
          <a:p>
            <a:pPr marL="514350" indent="-514350">
              <a:buAutoNum type="arabicPeriod" startAt="4"/>
            </a:pPr>
            <a:r>
              <a:rPr lang="de-DE" dirty="0"/>
              <a:t>Folgerung aus der MPS-Entscheidung: Bonität der Muttergesellschaft entscheidend</a:t>
            </a:r>
          </a:p>
          <a:p>
            <a:pPr marL="514350" indent="-514350">
              <a:buAutoNum type="arabicPeriod" startAt="4"/>
            </a:pPr>
            <a:r>
              <a:rPr lang="de-DE" dirty="0"/>
              <a:t>Maßgebender Zeitpunkt: Auszahlung; nachträglicher Veränderungen nicht beachtlich</a:t>
            </a:r>
          </a:p>
          <a:p>
            <a:pPr marL="514350" indent="-514350">
              <a:buAutoNum type="arabicPeriod" startAt="4"/>
            </a:pPr>
            <a:r>
              <a:rPr lang="de-DE" dirty="0"/>
              <a:t>Aber: GF muss die Bonität des CPF überwachen, um jederzeit die Vollwertigkeit sicherzustellen</a:t>
            </a:r>
          </a:p>
          <a:p>
            <a:pPr marL="514350" indent="-514350">
              <a:buAutoNum type="arabicPeriod" startAt="4"/>
            </a:pPr>
            <a:r>
              <a:rPr lang="de-DE" dirty="0"/>
              <a:t>„Alles-oder-Nichts-Prinzip“? Sehr </a:t>
            </a:r>
            <a:r>
              <a:rPr lang="de-DE" dirty="0" err="1"/>
              <a:t>str.</a:t>
            </a:r>
            <a:endParaRPr lang="de-DE" dirty="0"/>
          </a:p>
          <a:p>
            <a:endParaRPr lang="en-GB" dirty="0"/>
          </a:p>
          <a:p>
            <a:endParaRPr lang="en-GB" dirty="0"/>
          </a:p>
        </p:txBody>
      </p:sp>
    </p:spTree>
    <p:extLst>
      <p:ext uri="{BB962C8B-B14F-4D97-AF65-F5344CB8AC3E}">
        <p14:creationId xmlns:p14="http://schemas.microsoft.com/office/powerpoint/2010/main" val="11425589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4" name="Textplatzhalter 3"/>
          <p:cNvSpPr>
            <a:spLocks noGrp="1"/>
          </p:cNvSpPr>
          <p:nvPr>
            <p:ph type="body" sz="quarter" idx="11"/>
          </p:nvPr>
        </p:nvSpPr>
        <p:spPr/>
        <p:txBody>
          <a:bodyPr/>
          <a:lstStyle/>
          <a:p>
            <a:r>
              <a:rPr lang="de-DE" dirty="0"/>
              <a:t>Mögliche Kriterien zur Wahl der Rechtsform (absteigende Relevanz in der Praxis):</a:t>
            </a:r>
          </a:p>
          <a:p>
            <a:pPr marL="0" indent="0"/>
            <a:endParaRPr lang="de-DE" sz="1100" dirty="0"/>
          </a:p>
          <a:p>
            <a:pPr lvl="1"/>
            <a:r>
              <a:rPr lang="de-DE" dirty="0"/>
              <a:t>Steuern (im Immobilienbereich z.B. immer steuertransparente Gesellschaftsformen)</a:t>
            </a:r>
          </a:p>
          <a:p>
            <a:pPr marL="457200" lvl="1" indent="0">
              <a:buNone/>
            </a:pPr>
            <a:endParaRPr lang="de-DE" sz="1100" dirty="0"/>
          </a:p>
          <a:p>
            <a:pPr lvl="1"/>
            <a:r>
              <a:rPr lang="de-DE" dirty="0"/>
              <a:t>Haftung (Trend zur „Sozialisierung von Risiken“)</a:t>
            </a:r>
          </a:p>
          <a:p>
            <a:pPr marL="457200" lvl="1" indent="0">
              <a:buNone/>
            </a:pPr>
            <a:endParaRPr lang="de-DE" sz="1100" dirty="0"/>
          </a:p>
          <a:p>
            <a:pPr lvl="1"/>
            <a:r>
              <a:rPr lang="de-DE" dirty="0"/>
              <a:t>Unternehmensmitbestimmung (Häufig Versuche, über Stiftungs-Modelle und ausländischen Sitz/Rechtsform, Mitbestimmung zu vermeiden oder zu reduzieren)</a:t>
            </a:r>
          </a:p>
          <a:p>
            <a:pPr marL="457200" lvl="1" indent="0">
              <a:buNone/>
            </a:pPr>
            <a:endParaRPr lang="de-DE" dirty="0"/>
          </a:p>
        </p:txBody>
      </p:sp>
    </p:spTree>
    <p:extLst>
      <p:ext uri="{BB962C8B-B14F-4D97-AF65-F5344CB8AC3E}">
        <p14:creationId xmlns:p14="http://schemas.microsoft.com/office/powerpoint/2010/main" val="4024345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Insolvenz</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Insolvenzgründe (§§ 17, 18, 19 InsO) und Cash Pool</a:t>
            </a:r>
          </a:p>
          <a:p>
            <a:pPr marL="514350" indent="-514350">
              <a:buFont typeface="+mj-lt"/>
              <a:buAutoNum type="arabicPeriod"/>
            </a:pPr>
            <a:r>
              <a:rPr lang="de-DE" dirty="0"/>
              <a:t>Zahlungsunfähigkeitsprüfung unter Berücksichtigung des Cash Pool; Kündigung (Konzernliquiditätsplanung)</a:t>
            </a:r>
          </a:p>
          <a:p>
            <a:pPr marL="514350" indent="-514350">
              <a:buFont typeface="+mj-lt"/>
              <a:buAutoNum type="arabicPeriod"/>
            </a:pPr>
            <a:r>
              <a:rPr lang="de-DE" dirty="0"/>
              <a:t>Überschuldung: </a:t>
            </a:r>
            <a:r>
              <a:rPr lang="de-DE" dirty="0" err="1"/>
              <a:t>Fortbestehensprognose</a:t>
            </a:r>
            <a:r>
              <a:rPr lang="de-DE" dirty="0"/>
              <a:t> (IDW S 6 Gutachten) unter Einbeziehung des Cash Pools (wiederum: auf konsolidierter Basis, Konzern)</a:t>
            </a:r>
          </a:p>
          <a:p>
            <a:pPr marL="514350" indent="-514350">
              <a:buFont typeface="+mj-lt"/>
              <a:buAutoNum type="arabicPeriod"/>
            </a:pPr>
            <a:r>
              <a:rPr lang="de-DE" dirty="0"/>
              <a:t>Aktivierbarkeit eines Anspruchs gegen den CPF aus § 31 Abs. 1 GmbHG?</a:t>
            </a:r>
          </a:p>
        </p:txBody>
      </p:sp>
    </p:spTree>
    <p:extLst>
      <p:ext uri="{BB962C8B-B14F-4D97-AF65-F5344CB8AC3E}">
        <p14:creationId xmlns:p14="http://schemas.microsoft.com/office/powerpoint/2010/main" val="1372494443"/>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Handlungspflichten</a:t>
            </a:r>
            <a:endParaRPr lang="en-GB" b="1" dirty="0"/>
          </a:p>
        </p:txBody>
      </p:sp>
      <p:sp>
        <p:nvSpPr>
          <p:cNvPr id="3" name="Textplatzhalter 2"/>
          <p:cNvSpPr>
            <a:spLocks noGrp="1"/>
          </p:cNvSpPr>
          <p:nvPr>
            <p:ph type="body" sz="quarter" idx="11"/>
          </p:nvPr>
        </p:nvSpPr>
        <p:spPr/>
        <p:txBody>
          <a:bodyPr/>
          <a:lstStyle/>
          <a:p>
            <a:pPr marL="514350" indent="-514350">
              <a:buFont typeface="+mj-lt"/>
              <a:buAutoNum type="arabicPeriod"/>
            </a:pPr>
            <a:r>
              <a:rPr lang="de-DE" dirty="0"/>
              <a:t>Ziel der Handlungspflichten: Ausschluss der Risiken in den Bereichen Kapitalaufbringung, Kapitalerhaltung und Insolvenz</a:t>
            </a:r>
          </a:p>
          <a:p>
            <a:pPr marL="514350" indent="-514350">
              <a:buFont typeface="+mj-lt"/>
              <a:buAutoNum type="arabicPeriod"/>
            </a:pPr>
            <a:r>
              <a:rPr lang="de-DE" dirty="0"/>
              <a:t>Handlungsmethoden:</a:t>
            </a:r>
          </a:p>
          <a:p>
            <a:pPr marL="914400" lvl="1" indent="-514350"/>
            <a:r>
              <a:rPr lang="de-DE" dirty="0"/>
              <a:t>Absicherung der Position des CP-Teilnehmers auf der vertraglichen Ebene – „State-</a:t>
            </a:r>
            <a:r>
              <a:rPr lang="de-DE" dirty="0" err="1"/>
              <a:t>of</a:t>
            </a:r>
            <a:r>
              <a:rPr lang="de-DE" dirty="0"/>
              <a:t>-</a:t>
            </a:r>
            <a:r>
              <a:rPr lang="de-DE" dirty="0" err="1"/>
              <a:t>the</a:t>
            </a:r>
            <a:r>
              <a:rPr lang="de-DE" dirty="0"/>
              <a:t>-Art“ CP-Vertrag mit CPF (Innen-) und Banken (Außenverhältnis)</a:t>
            </a:r>
          </a:p>
          <a:p>
            <a:pPr marL="914400" lvl="1" indent="-514350"/>
            <a:r>
              <a:rPr lang="de-DE" dirty="0"/>
              <a:t>Absicherung der Position des CP-Teilnehmers auf der tatsächlichen Ebene – Information und Transparenz</a:t>
            </a:r>
          </a:p>
          <a:p>
            <a:endParaRPr lang="en-GB" dirty="0"/>
          </a:p>
        </p:txBody>
      </p:sp>
    </p:spTree>
    <p:extLst>
      <p:ext uri="{BB962C8B-B14F-4D97-AF65-F5344CB8AC3E}">
        <p14:creationId xmlns:p14="http://schemas.microsoft.com/office/powerpoint/2010/main" val="3425804178"/>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Im Fokus: CP-Vertrag (Aufbau)</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10"/>
          <p:cNvGraphicFramePr>
            <a:graphicFrameLocks/>
          </p:cNvGraphicFramePr>
          <p:nvPr>
            <p:extLst>
              <p:ext uri="{D42A27DB-BD31-4B8C-83A1-F6EECF244321}">
                <p14:modId xmlns:p14="http://schemas.microsoft.com/office/powerpoint/2010/main" val="1251032348"/>
              </p:ext>
            </p:extLst>
          </p:nvPr>
        </p:nvGraphicFramePr>
        <p:xfrm>
          <a:off x="1403648" y="2492896"/>
          <a:ext cx="6624736" cy="3829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342154"/>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Im Fokus: CP-Vertrag (Informationsrechte)</a:t>
            </a:r>
            <a:endParaRPr lang="en-GB" b="1" dirty="0"/>
          </a:p>
        </p:txBody>
      </p:sp>
      <p:sp>
        <p:nvSpPr>
          <p:cNvPr id="3" name="Textplatzhalter 2"/>
          <p:cNvSpPr>
            <a:spLocks noGrp="1"/>
          </p:cNvSpPr>
          <p:nvPr>
            <p:ph type="body" sz="quarter" idx="11"/>
          </p:nvPr>
        </p:nvSpPr>
        <p:spPr/>
        <p:txBody>
          <a:bodyPr/>
          <a:lstStyle/>
          <a:p>
            <a:pPr marL="514350" indent="-514350"/>
            <a:r>
              <a:rPr lang="de-DE" dirty="0"/>
              <a:t>Informationsrechte stellen sicher, dass der GF die Vollwertigkeit des Rückerstattungsanspruchs JEDERZEIT prüfen kann</a:t>
            </a:r>
          </a:p>
          <a:p>
            <a:pPr marL="514350" indent="-514350"/>
            <a:r>
              <a:rPr lang="de-DE" dirty="0">
                <a:solidFill>
                  <a:srgbClr val="FF0000"/>
                </a:solidFill>
              </a:rPr>
              <a:t>„Treasury Portal“ </a:t>
            </a:r>
            <a:r>
              <a:rPr lang="de-DE" dirty="0"/>
              <a:t>– </a:t>
            </a:r>
            <a:r>
              <a:rPr lang="de-DE" dirty="0" err="1"/>
              <a:t>Intranetseite</a:t>
            </a:r>
            <a:r>
              <a:rPr lang="de-DE" dirty="0"/>
              <a:t> – Bonitätsinformationen über den CPF, z.B. Monats-, Quartals- und Jahresabschlüsse</a:t>
            </a:r>
          </a:p>
          <a:p>
            <a:pPr marL="514350" indent="-514350"/>
            <a:r>
              <a:rPr lang="de-DE" dirty="0"/>
              <a:t>Aber auch: tagesaktuelle Informationen, wenn erforderlich</a:t>
            </a:r>
          </a:p>
          <a:p>
            <a:endParaRPr lang="en-GB" dirty="0"/>
          </a:p>
        </p:txBody>
      </p:sp>
    </p:spTree>
    <p:extLst>
      <p:ext uri="{BB962C8B-B14F-4D97-AF65-F5344CB8AC3E}">
        <p14:creationId xmlns:p14="http://schemas.microsoft.com/office/powerpoint/2010/main" val="249467228"/>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Im Fokus: CP-Vertrag (Kündigungsrechte)</a:t>
            </a:r>
            <a:endParaRPr lang="en-GB" b="1" dirty="0"/>
          </a:p>
        </p:txBody>
      </p:sp>
      <p:sp>
        <p:nvSpPr>
          <p:cNvPr id="3" name="Textplatzhalter 2"/>
          <p:cNvSpPr>
            <a:spLocks noGrp="1"/>
          </p:cNvSpPr>
          <p:nvPr>
            <p:ph type="body" sz="quarter" idx="11"/>
          </p:nvPr>
        </p:nvSpPr>
        <p:spPr/>
        <p:txBody>
          <a:bodyPr/>
          <a:lstStyle/>
          <a:p>
            <a:pPr marL="514350" indent="-514350"/>
            <a:r>
              <a:rPr lang="de-DE" dirty="0"/>
              <a:t>Gesetzliche Ausgangslage: § 490 BGB, muss im CP-Vertrag ausdifferenziert werden</a:t>
            </a:r>
          </a:p>
          <a:p>
            <a:pPr marL="514350" indent="-514350"/>
            <a:r>
              <a:rPr lang="de-DE" dirty="0"/>
              <a:t>Jederzeitige fristlose Kündigung, wenn wichtiger Grund vorliegt</a:t>
            </a:r>
          </a:p>
          <a:p>
            <a:pPr marL="514350" indent="-514350"/>
            <a:r>
              <a:rPr lang="de-DE" dirty="0"/>
              <a:t>Wichtige Gründe: Verschlechterung der wirtschaftlichen Lage des CPF (und ggf. des Konzerns); Verletzung von Informationspflichten; drohende Überschreitung des Kreditrahmens</a:t>
            </a:r>
          </a:p>
          <a:p>
            <a:pPr marL="514350" indent="-514350"/>
            <a:r>
              <a:rPr lang="de-DE" dirty="0"/>
              <a:t>Wichtig: Suspendierung vorsehen, um Insolvenz zu vermeiden</a:t>
            </a:r>
          </a:p>
          <a:p>
            <a:endParaRPr lang="en-GB" dirty="0"/>
          </a:p>
        </p:txBody>
      </p:sp>
    </p:spTree>
    <p:extLst>
      <p:ext uri="{BB962C8B-B14F-4D97-AF65-F5344CB8AC3E}">
        <p14:creationId xmlns:p14="http://schemas.microsoft.com/office/powerpoint/2010/main" val="3295692514"/>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Im Fokus: Information und Transparenz</a:t>
            </a:r>
            <a:endParaRPr lang="en-GB" b="1" dirty="0"/>
          </a:p>
        </p:txBody>
      </p:sp>
      <p:sp>
        <p:nvSpPr>
          <p:cNvPr id="3" name="Textplatzhalter 2"/>
          <p:cNvSpPr>
            <a:spLocks noGrp="1"/>
          </p:cNvSpPr>
          <p:nvPr>
            <p:ph type="body" sz="quarter" idx="11"/>
          </p:nvPr>
        </p:nvSpPr>
        <p:spPr/>
        <p:txBody>
          <a:bodyPr/>
          <a:lstStyle/>
          <a:p>
            <a:pPr marL="514350" indent="-514350"/>
            <a:r>
              <a:rPr lang="de-DE" dirty="0"/>
              <a:t>Neben „Treasury Portal“ Information über Corporate </a:t>
            </a:r>
            <a:r>
              <a:rPr lang="de-DE" dirty="0" err="1"/>
              <a:t>Governance</a:t>
            </a:r>
            <a:r>
              <a:rPr lang="de-DE" dirty="0"/>
              <a:t>-Struktur herstellen</a:t>
            </a:r>
          </a:p>
          <a:p>
            <a:pPr marL="514350" indent="-514350"/>
            <a:r>
              <a:rPr lang="de-DE" dirty="0"/>
              <a:t>Information durch Schulungen der GF herstellen; jeder GF muss seinen Pflichten nachkommen aber auch entsprechend § 91 Abs. 2 AktG bestandsgefährdende Risiken früh erkennen</a:t>
            </a:r>
          </a:p>
          <a:p>
            <a:pPr marL="514350" indent="-514350"/>
            <a:r>
              <a:rPr lang="de-DE" dirty="0"/>
              <a:t>Transparenz durch Unternehmenskultur schaffen </a:t>
            </a:r>
          </a:p>
          <a:p>
            <a:endParaRPr lang="en-GB" dirty="0"/>
          </a:p>
        </p:txBody>
      </p:sp>
    </p:spTree>
    <p:extLst>
      <p:ext uri="{BB962C8B-B14F-4D97-AF65-F5344CB8AC3E}">
        <p14:creationId xmlns:p14="http://schemas.microsoft.com/office/powerpoint/2010/main" val="1566726146"/>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Haftung </a:t>
            </a:r>
            <a:endParaRPr lang="en-GB" b="1" dirty="0"/>
          </a:p>
        </p:txBody>
      </p:sp>
      <p:sp>
        <p:nvSpPr>
          <p:cNvPr id="3" name="Textplatzhalter 2"/>
          <p:cNvSpPr>
            <a:spLocks noGrp="1"/>
          </p:cNvSpPr>
          <p:nvPr>
            <p:ph type="body" sz="quarter" idx="11"/>
          </p:nvPr>
        </p:nvSpPr>
        <p:spPr/>
        <p:txBody>
          <a:bodyPr/>
          <a:lstStyle/>
          <a:p>
            <a:endParaRPr lang="en-GB" dirty="0"/>
          </a:p>
        </p:txBody>
      </p:sp>
      <p:pic>
        <p:nvPicPr>
          <p:cNvPr id="4" name="Inhaltsplatzhalter 3" descr="images.jpg"/>
          <p:cNvPicPr>
            <a:picLocks noGrp="1" noChangeAspect="1"/>
          </p:cNvPicPr>
          <p:nvPr>
            <p:ph idx="1"/>
          </p:nvPr>
        </p:nvPicPr>
        <p:blipFill>
          <a:blip r:embed="rId2"/>
          <a:srcRect l="-4949" r="-4949"/>
          <a:stretch>
            <a:fillRect/>
          </a:stretch>
        </p:blipFill>
        <p:spPr>
          <a:xfrm>
            <a:off x="539552" y="2348880"/>
            <a:ext cx="8424936" cy="3886867"/>
          </a:xfr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16894537"/>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Haftung des GF</a:t>
            </a:r>
            <a:endParaRPr lang="en-GB" b="1" dirty="0"/>
          </a:p>
        </p:txBody>
      </p:sp>
      <p:sp>
        <p:nvSpPr>
          <p:cNvPr id="3" name="Textplatzhalter 2"/>
          <p:cNvSpPr>
            <a:spLocks noGrp="1"/>
          </p:cNvSpPr>
          <p:nvPr>
            <p:ph type="body" sz="quarter" idx="11"/>
          </p:nvPr>
        </p:nvSpPr>
        <p:spPr/>
        <p:txBody>
          <a:bodyPr/>
          <a:lstStyle/>
          <a:p>
            <a:pPr marL="514350" indent="-514350"/>
            <a:r>
              <a:rPr lang="de-DE" dirty="0"/>
              <a:t>§ 43 Abs. 3 GmbHG für Zahlungen, die gegen § 30 GmbHG verstoßen (Haftung auch für Dritte bei Organisationsverschulden) – keine Privilegierung durch Weisung!</a:t>
            </a:r>
          </a:p>
          <a:p>
            <a:pPr marL="514350" indent="-514350"/>
            <a:r>
              <a:rPr lang="de-DE" dirty="0"/>
              <a:t>§ 64 S.3 GmbHG – über § 43 Abs. 3 GmbHG HINAUS für Zahlungen, die zur Zahlungsunfähigkeit führen mussten</a:t>
            </a:r>
          </a:p>
          <a:p>
            <a:pPr marL="514350" indent="-514350"/>
            <a:r>
              <a:rPr lang="de-DE" dirty="0"/>
              <a:t>§ 823 Abs. 2 BGB </a:t>
            </a:r>
            <a:r>
              <a:rPr lang="de-DE" dirty="0" err="1"/>
              <a:t>i.V.m</a:t>
            </a:r>
            <a:r>
              <a:rPr lang="de-DE" dirty="0"/>
              <a:t>. § 266 StGB (!)</a:t>
            </a:r>
          </a:p>
          <a:p>
            <a:pPr marL="514350" indent="-514350"/>
            <a:r>
              <a:rPr lang="de-DE" dirty="0"/>
              <a:t>§§ 826, 830 BGB als Teilnehmer an einem existenzvernichtenden Eingriff</a:t>
            </a:r>
          </a:p>
          <a:p>
            <a:pPr marL="514350" indent="-514350"/>
            <a:r>
              <a:rPr lang="de-DE" dirty="0"/>
              <a:t>Zu berücksichtigen: D&amp;O; ggf. BJR</a:t>
            </a:r>
          </a:p>
          <a:p>
            <a:endParaRPr lang="en-GB" dirty="0"/>
          </a:p>
        </p:txBody>
      </p:sp>
    </p:spTree>
    <p:extLst>
      <p:ext uri="{BB962C8B-B14F-4D97-AF65-F5344CB8AC3E}">
        <p14:creationId xmlns:p14="http://schemas.microsoft.com/office/powerpoint/2010/main" val="757711929"/>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Cash Pool – Take-</a:t>
            </a:r>
            <a:r>
              <a:rPr lang="de-DE" b="1" dirty="0" err="1"/>
              <a:t>Away‘s</a:t>
            </a:r>
            <a:endParaRPr lang="en-GB" b="1" dirty="0"/>
          </a:p>
        </p:txBody>
      </p:sp>
      <p:sp>
        <p:nvSpPr>
          <p:cNvPr id="3" name="Textplatzhalter 2"/>
          <p:cNvSpPr>
            <a:spLocks noGrp="1"/>
          </p:cNvSpPr>
          <p:nvPr>
            <p:ph type="body" sz="quarter" idx="11"/>
          </p:nvPr>
        </p:nvSpPr>
        <p:spPr/>
        <p:txBody>
          <a:bodyPr/>
          <a:lstStyle/>
          <a:p>
            <a:pPr marL="514350" indent="-514350"/>
            <a:r>
              <a:rPr lang="de-DE" dirty="0"/>
              <a:t>Der physische CP ist gefährlich, weil die gesamte Liquidität abfließt und die Tochtergesellschaft dem Kreditrisiko des CPF ausgesetzt wird</a:t>
            </a:r>
          </a:p>
          <a:p>
            <a:pPr marL="514350" indent="-514350"/>
            <a:r>
              <a:rPr lang="de-DE" dirty="0"/>
              <a:t>Deshalb: Handlungspflichten des GF, um Kapitalaufbringung sicherzustellen, das Kapital zu erhalten und die Insolvenz zu vermeiden</a:t>
            </a:r>
          </a:p>
          <a:p>
            <a:pPr marL="514350" indent="-514350"/>
            <a:r>
              <a:rPr lang="de-DE" dirty="0"/>
              <a:t>Handlungspflichten sind sicherzustellen über Schulung/Transparenz, umfassende Information und Vertragsgestaltung</a:t>
            </a:r>
          </a:p>
          <a:p>
            <a:pPr marL="514350" indent="-514350"/>
            <a:r>
              <a:rPr lang="de-DE" dirty="0"/>
              <a:t>Im Rahmen der Haftung sind die Anforderungen nicht zu überspannen (BJR)</a:t>
            </a:r>
          </a:p>
          <a:p>
            <a:endParaRPr lang="en-GB" dirty="0"/>
          </a:p>
        </p:txBody>
      </p:sp>
    </p:spTree>
    <p:extLst>
      <p:ext uri="{BB962C8B-B14F-4D97-AF65-F5344CB8AC3E}">
        <p14:creationId xmlns:p14="http://schemas.microsoft.com/office/powerpoint/2010/main" val="3850384712"/>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Take-</a:t>
            </a:r>
            <a:r>
              <a:rPr lang="de-DE" b="1" dirty="0" err="1"/>
              <a:t>Away‘s</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Erfolgsmodell, Körperschaft, Handelsgesellschaft, Formkaufmann, Stammkapital mind. EUR 25k, keine persönliche Haftung der Gesellschafter</a:t>
            </a:r>
          </a:p>
          <a:p>
            <a:pPr marL="342900" lvl="1" indent="-342900">
              <a:buFont typeface="Wingdings" panose="05000000000000000000" pitchFamily="2" charset="2"/>
              <a:buChar char="§"/>
            </a:pPr>
            <a:r>
              <a:rPr lang="de-DE" altLang="en-US" sz="2000" dirty="0"/>
              <a:t>Notariell zu beurkundender GV, Bar- und Sacheinlagen, Differenzhaftung</a:t>
            </a:r>
          </a:p>
          <a:p>
            <a:pPr marL="342900" lvl="1" indent="-342900">
              <a:buFont typeface="Wingdings" panose="05000000000000000000" pitchFamily="2" charset="2"/>
              <a:buChar char="§"/>
            </a:pPr>
            <a:r>
              <a:rPr lang="de-DE" altLang="en-US" sz="2000" dirty="0"/>
              <a:t>Vorgründungs- und Vor-Gesellschaft; bei Vor-Gesellschaft GRNF auf GmbH, GmbH-Recht anwendbar, Haftung Gesellschafter nur Gesellschaft gegenüber; ggf. </a:t>
            </a:r>
            <a:r>
              <a:rPr lang="de-DE" altLang="en-US" sz="2000" dirty="0" err="1"/>
              <a:t>Handelndenhaftung</a:t>
            </a:r>
            <a:endParaRPr lang="de-DE" altLang="en-US" sz="2000" dirty="0"/>
          </a:p>
          <a:p>
            <a:pPr marL="342900" lvl="1" indent="-342900">
              <a:buFont typeface="Wingdings" panose="05000000000000000000" pitchFamily="2" charset="2"/>
              <a:buChar char="§"/>
            </a:pPr>
            <a:r>
              <a:rPr lang="de-DE" altLang="en-US" sz="2000" dirty="0"/>
              <a:t>Kapitalaufbringung und –</a:t>
            </a:r>
            <a:r>
              <a:rPr lang="de-DE" altLang="en-US" sz="2000" dirty="0" err="1"/>
              <a:t>erhaltung</a:t>
            </a:r>
            <a:r>
              <a:rPr lang="de-DE" altLang="en-US" sz="2000" dirty="0"/>
              <a:t>: Bareinlage zur freien Verfügung, sonst Sachgründungsbericht mit Bewertung; keine Auszahlung gebundenen Vermögens (§ 30 Abs. 1 GmbHG)</a:t>
            </a:r>
          </a:p>
        </p:txBody>
      </p:sp>
    </p:spTree>
    <p:extLst>
      <p:ext uri="{BB962C8B-B14F-4D97-AF65-F5344CB8AC3E}">
        <p14:creationId xmlns:p14="http://schemas.microsoft.com/office/powerpoint/2010/main" val="15262368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lvl="1"/>
            <a:r>
              <a:rPr lang="de-DE" dirty="0"/>
              <a:t>Organisation, Kontrolle (Corporate </a:t>
            </a:r>
            <a:r>
              <a:rPr lang="de-DE" dirty="0" err="1"/>
              <a:t>Gouvernance</a:t>
            </a:r>
            <a:r>
              <a:rPr lang="de-DE" dirty="0"/>
              <a:t>)</a:t>
            </a:r>
          </a:p>
          <a:p>
            <a:pPr marL="457200" lvl="1" indent="0">
              <a:buNone/>
            </a:pPr>
            <a:endParaRPr lang="de-DE" dirty="0"/>
          </a:p>
          <a:p>
            <a:pPr lvl="1"/>
            <a:r>
              <a:rPr lang="de-DE" dirty="0"/>
              <a:t>Finanzierbarkeit (Früher sehr wichtig, AG war „seriös“, heute aber zunehmend unwichtig, weil es auf die Bilanzkennzahlen und den Cash-Flow eines Unternehmens ankommt)</a:t>
            </a:r>
          </a:p>
          <a:p>
            <a:pPr marL="457200" lvl="1" indent="0">
              <a:buNone/>
            </a:pPr>
            <a:endParaRPr lang="de-DE" dirty="0"/>
          </a:p>
          <a:p>
            <a:pPr lvl="1"/>
            <a:r>
              <a:rPr lang="de-DE" dirty="0"/>
              <a:t>Ruf (Tritt ebenfalls in den Hintergrund, weil es auf das Geschäftsmodell ankommt und Banker sowie Geschäftspartner „hinter die Kulissen“ schauen)</a:t>
            </a:r>
          </a:p>
        </p:txBody>
      </p:sp>
    </p:spTree>
    <p:extLst>
      <p:ext uri="{BB962C8B-B14F-4D97-AF65-F5344CB8AC3E}">
        <p14:creationId xmlns:p14="http://schemas.microsoft.com/office/powerpoint/2010/main" val="3265523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Take-</a:t>
            </a:r>
            <a:r>
              <a:rPr lang="de-DE" b="1" dirty="0" err="1"/>
              <a:t>Away‘s</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dirty="0"/>
              <a:t>Erwerb und Veräußerung von GA: Verpflichtungs- und Verfügungsgeschäft Notar; Vinkulierung; GL und </a:t>
            </a:r>
            <a:r>
              <a:rPr lang="de-DE" altLang="en-US" sz="2000" dirty="0" err="1"/>
              <a:t>gutgl</a:t>
            </a:r>
            <a:r>
              <a:rPr lang="de-DE" altLang="en-US" sz="2000" dirty="0"/>
              <a:t>. Erwerb </a:t>
            </a:r>
          </a:p>
          <a:p>
            <a:pPr marL="342900" lvl="1" indent="-342900">
              <a:buFont typeface="Wingdings" panose="05000000000000000000" pitchFamily="2" charset="2"/>
              <a:buChar char="§"/>
            </a:pPr>
            <a:r>
              <a:rPr lang="de-DE" altLang="en-US" sz="2000" dirty="0"/>
              <a:t>Organisationsverfassung: GF, faktischer GF, GV, AR, ggf. Beirat; Haftung GF § 43 GmbHG, </a:t>
            </a:r>
            <a:r>
              <a:rPr lang="de-DE" altLang="en-US" sz="2000" dirty="0" err="1"/>
              <a:t>c.i.c</a:t>
            </a:r>
            <a:r>
              <a:rPr lang="de-DE" altLang="en-US" sz="2000" dirty="0"/>
              <a:t>, Delikt; Haftungsbefreiung Weisung</a:t>
            </a:r>
          </a:p>
          <a:p>
            <a:pPr marL="342900" lvl="1" indent="-342900">
              <a:buFont typeface="Wingdings" panose="05000000000000000000" pitchFamily="2" charset="2"/>
              <a:buChar char="§"/>
            </a:pPr>
            <a:r>
              <a:rPr lang="de-DE" altLang="en-US" sz="2000" dirty="0"/>
              <a:t>Finanzverfassung: reale Kapitalaufbringung, Auszahlungssperre, Wertausgleichspflicht, </a:t>
            </a:r>
            <a:r>
              <a:rPr lang="de-DE" altLang="en-US" sz="2000" dirty="0" err="1"/>
              <a:t>KapE</a:t>
            </a:r>
            <a:r>
              <a:rPr lang="de-DE" altLang="en-US" sz="2000" dirty="0"/>
              <a:t> mit </a:t>
            </a:r>
            <a:r>
              <a:rPr lang="de-DE" altLang="en-US" sz="2000" dirty="0" err="1"/>
              <a:t>BezugsR</a:t>
            </a:r>
            <a:r>
              <a:rPr lang="de-DE" altLang="en-US" sz="2000" dirty="0"/>
              <a:t>, Kapitalherabsetzung mit Gläubigersicherung, Cash-Pool ggf. verdeckte Sacheinlage</a:t>
            </a:r>
          </a:p>
          <a:p>
            <a:endParaRPr lang="en-GB" dirty="0"/>
          </a:p>
          <a:p>
            <a:endParaRPr lang="en-GB" dirty="0"/>
          </a:p>
        </p:txBody>
      </p:sp>
    </p:spTree>
    <p:extLst>
      <p:ext uri="{BB962C8B-B14F-4D97-AF65-F5344CB8AC3E}">
        <p14:creationId xmlns:p14="http://schemas.microsoft.com/office/powerpoint/2010/main" val="777259365"/>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Vertiefungsfall (Sacheinlage)</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1600" u="sng" dirty="0"/>
              <a:t>Fall 7:</a:t>
            </a:r>
          </a:p>
          <a:p>
            <a:pPr marL="0" lvl="1" indent="0">
              <a:buNone/>
            </a:pPr>
            <a:endParaRPr lang="de-DE" altLang="en-US" sz="1600" dirty="0"/>
          </a:p>
          <a:p>
            <a:pPr marL="0" lvl="1" indent="0">
              <a:buNone/>
            </a:pPr>
            <a:r>
              <a:rPr lang="de-DE" altLang="en-US" sz="1600" dirty="0"/>
              <a:t>A, B und C sind Gesellschafter der Schrauben-GmbH, die über ein Stammkapital von EUR 1m verfügt. A und B haben die Gesellschaft gegründet und halten jeweils einen Gesellschaftsanteil im Nennbetrag von  EUR 100.000. Der kapitalstarke C ist im Rahmen einer Sachkapitalerhöhung beigetreten und hat einen Geschäftsanteil im Nennbetrag von EUR 800.000 übernommen. Im Rahmen der Sachkapitalerhöhung hat C eine Forderung der von ihm als Alleingesellschafter geführten Z-GmbH gegen die Schrauben-GmbH eingebracht, deren Wert mit EUR 600.000 festgestellt wurde. Die Forderung bezieht sich auf den Erwerb von Werkzeugmaschinen durch die Schrauben-GmbH. Zusätzlich hat C seinen Bentley </a:t>
            </a:r>
            <a:r>
              <a:rPr lang="de-DE" altLang="en-US" sz="1600" dirty="0" err="1"/>
              <a:t>Mulsanne</a:t>
            </a:r>
            <a:r>
              <a:rPr lang="de-DE" altLang="en-US" sz="1600" dirty="0"/>
              <a:t> in Vollausstattung eingebracht, den er nach seiner Bestellung zum Gesellschafter-Geschäftsführer als Dienstwagen nutzte. </a:t>
            </a:r>
          </a:p>
        </p:txBody>
      </p:sp>
    </p:spTree>
    <p:extLst>
      <p:ext uri="{BB962C8B-B14F-4D97-AF65-F5344CB8AC3E}">
        <p14:creationId xmlns:p14="http://schemas.microsoft.com/office/powerpoint/2010/main" val="1800915207"/>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9592" y="1628800"/>
            <a:ext cx="7640955" cy="760095"/>
          </a:xfrm>
        </p:spPr>
        <p:txBody>
          <a:bodyPr/>
          <a:lstStyle/>
          <a:p>
            <a:r>
              <a:rPr lang="de-DE" b="1" dirty="0"/>
              <a:t>GmbH – Vertiefungsfall (Sacheinlage)</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1600" dirty="0"/>
              <a:t>Der Wert wurde von C vor dem Eigentumsübergang mit EUR 200.000 angegeben. Ein Jahr nach dem Beitritt von C erfahren A und B, dass die ebenfalls von C geleitete Z-GmbH begonnen hat, Schrauben herzustellen und sich in diesem Zusammenhang eines speziellen, auch bei der Schrauben-GmbH angewandten, Produktionsverfahrens bedient. Die schockierten A und B stellen zudem fest, dass einige der von der Z-GmbH gelieferten Werkzeugmaschinen plötzlich fehlerhaft arbeiteten und daher Schrauben mit fehlerhaften Gewinden herstellten. Als A und B, die ebenfalls Gesellschafter-Geschäftsführer der Schrauben-GmbH sind, mit C über die Entwicklungen sprechen wollen und den Mitgesellschafter im Büro aufsuchen, teilt ihnen die Sekretärin mit, dass C am Morgen im Bentley </a:t>
            </a:r>
            <a:r>
              <a:rPr lang="de-DE" altLang="en-US" sz="1600" dirty="0" err="1"/>
              <a:t>Mulsanne</a:t>
            </a:r>
            <a:r>
              <a:rPr lang="de-DE" altLang="en-US" sz="1600" dirty="0"/>
              <a:t> verunglückt ist. Unfallursache war ein Defekt am Fahrwerk des Fahrzeugs, das bereits vor der Einbringung durch C einen schweren Unfalldefekt hatte, der nicht fachgerecht repariert werden konnte. Der Wert des Bentley bei Eigentumsübergang lag – realistisch betrachtet – nur bei EUR 20.000.</a:t>
            </a:r>
          </a:p>
          <a:p>
            <a:pPr marL="0" lvl="1" indent="0">
              <a:buNone/>
            </a:pPr>
            <a:endParaRPr lang="de-DE" altLang="en-US" sz="1600" dirty="0"/>
          </a:p>
        </p:txBody>
      </p:sp>
    </p:spTree>
    <p:extLst>
      <p:ext uri="{BB962C8B-B14F-4D97-AF65-F5344CB8AC3E}">
        <p14:creationId xmlns:p14="http://schemas.microsoft.com/office/powerpoint/2010/main" val="1011112744"/>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GmbH – Vertiefungsfall (Sacheinlage)</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1600" dirty="0"/>
              <a:t>A und B verschlägt es nach der Information endgültig die Sprache. Sie wollen C loswerden, wenden sich an einen Rechtsanwalt und fragen nach ihren Rechten, den Rechten der Schrauben-GmbH und bitten um die Ausarbeitung einer Strategie. </a:t>
            </a:r>
          </a:p>
          <a:p>
            <a:endParaRPr lang="en-GB" dirty="0"/>
          </a:p>
          <a:p>
            <a:endParaRPr lang="en-GB" dirty="0"/>
          </a:p>
        </p:txBody>
      </p:sp>
    </p:spTree>
    <p:extLst>
      <p:ext uri="{BB962C8B-B14F-4D97-AF65-F5344CB8AC3E}">
        <p14:creationId xmlns:p14="http://schemas.microsoft.com/office/powerpoint/2010/main" val="4190417851"/>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Vertiefungsfall II (Veräußerung und Erwerb von GA)</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1600" u="sng" dirty="0"/>
              <a:t>Fall 8:</a:t>
            </a:r>
            <a:endParaRPr lang="de-DE" altLang="en-US" sz="1600" dirty="0"/>
          </a:p>
          <a:p>
            <a:pPr marL="0" lvl="1" indent="0">
              <a:buNone/>
            </a:pPr>
            <a:r>
              <a:rPr lang="de-DE" altLang="en-US" sz="1600" dirty="0"/>
              <a:t>Der Private Equity Fonds „Höllenhund Partners, LLC“, vertreten durch die „Höllenhund Management, LLC“, hat im Jahr 2000 in ein deutsches Softwareunternehmen in der Rechtsform der GmbH investiert. In den Zeiten des Internet-Booms musste es „zack-zack“ gehen und die Beteiligung sollte schnell „an die Börse gedreht werden“. Eine internationale Anwaltskanzlei hat die rechtlichen Rahmenbedingungen des Erwerbs im Rahmen einer „Legal Due Diligence“ geprüft. Die Anwaltskanzlei war jedoch ebenfalls im Rausch steigender Honorareinnahmen (und Partnerentnahmen) und hatte ein Team aus Associates zur GmbH geschickt. Der erstattete Due-Diligence-Report enthält keine wesentlichen Feststellungen. Mit dem Platzen der Internet-Blase geriet die Software GmbH dann als operativer Gewinnbringer in Vergessenheit. Es kommt in den folgenden Jahren zum Streit zwischen den Vertretern der „Höllenhund Management, LLC“, die versuchen die Beteiligung systematisch auszupressen, und der lokalen Geschäftsführung. </a:t>
            </a:r>
            <a:endParaRPr lang="de-DE" altLang="en-US" sz="1500" dirty="0"/>
          </a:p>
        </p:txBody>
      </p:sp>
    </p:spTree>
    <p:extLst>
      <p:ext uri="{BB962C8B-B14F-4D97-AF65-F5344CB8AC3E}">
        <p14:creationId xmlns:p14="http://schemas.microsoft.com/office/powerpoint/2010/main" val="3040098495"/>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Vertiefungsfall II (Veräußerung und Erwerb von GA)</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1600" dirty="0"/>
              <a:t>Bei der Ordnung der Geschäftspapiere stellt der Geschäftsführer folgendes fest: </a:t>
            </a:r>
          </a:p>
          <a:p>
            <a:pPr marL="0" lvl="1" indent="0">
              <a:buNone/>
            </a:pPr>
            <a:r>
              <a:rPr lang="de-DE" altLang="en-US" sz="1600" dirty="0"/>
              <a:t>Im Jahr 1986, nach der Gründung der Gesellschaft, bestand ein Gesellschaftsvertrag, der die Übertragung von Geschäftsanteilen von der Zustimmung der Gesellschafter abhängig machte. Im Jahr 1988 verkaufte der Gründungsgesellschafter Z seine Anteile an A, der wiederum im Jahr 2000 an „Höllenhund“ verkaufte. Die notarielle Urkunde über die erste Veräußerung (1988) enthält weder einen Zustimmungsbeschluss der übrigen Gesellschafter, noch findet sich eine separate Zustimmungserklärung bei den Akten. Einer der Gesellschafter ist zwischenzeitlich verstorben. Einige Monate nach dieser Erkenntnis eskaliert der Streit zwischen „Höllenhund“ und dem Geschäftsführer. Die „Höllenhund, LLC“ als Alleingesellschafterin fasst den Beschluss, den Geschäftsführer aus wichtigem Grund abzuberufen. </a:t>
            </a:r>
          </a:p>
        </p:txBody>
      </p:sp>
    </p:spTree>
    <p:extLst>
      <p:ext uri="{BB962C8B-B14F-4D97-AF65-F5344CB8AC3E}">
        <p14:creationId xmlns:p14="http://schemas.microsoft.com/office/powerpoint/2010/main" val="300868534"/>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GmbH – Vertiefungsfall II (Veräußerung und Erwerb von GA)</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1600" dirty="0"/>
              <a:t>Der Geschäftsführer erinnert sich an das Modul Gesellschaftsrecht an der </a:t>
            </a:r>
            <a:r>
              <a:rPr lang="de-DE" altLang="en-US" sz="1600" dirty="0" err="1"/>
              <a:t>HsKA</a:t>
            </a:r>
            <a:r>
              <a:rPr lang="de-DE" altLang="en-US" sz="1600" dirty="0"/>
              <a:t> und lehnt sich entspannt zurück. Zum Einen lässt sich ein wichtiger Grund schwer darlegen und beweisen, zum Anderen glaubt er, die fehlerhafte Anteilsübertragung zu seinem Nutzen verwenden zu können. Er fragt in diesem Zusammenhang, ob die „Höllenhund, LLC“ wirksam einen Abberufungsbeschluss fassen kann. Hierbei interessiert ihn nur, ob die „Höllenhund, LLC“ tatsächlich Gesellschafterin geworden ist.   </a:t>
            </a:r>
          </a:p>
          <a:p>
            <a:pPr marL="0" lvl="1" indent="0">
              <a:buNone/>
            </a:pPr>
            <a:endParaRPr lang="de-DE" altLang="en-US" sz="1500" dirty="0"/>
          </a:p>
          <a:p>
            <a:endParaRPr lang="en-GB" dirty="0"/>
          </a:p>
          <a:p>
            <a:endParaRPr lang="en-GB" dirty="0"/>
          </a:p>
        </p:txBody>
      </p:sp>
    </p:spTree>
    <p:extLst>
      <p:ext uri="{BB962C8B-B14F-4D97-AF65-F5344CB8AC3E}">
        <p14:creationId xmlns:p14="http://schemas.microsoft.com/office/powerpoint/2010/main" val="2630642450"/>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1541" y="1628776"/>
            <a:ext cx="7568891" cy="4608536"/>
          </a:xfrm>
        </p:spPr>
        <p:txBody>
          <a:bodyPr anchor="ctr"/>
          <a:lstStyle/>
          <a:p>
            <a:pPr algn="ctr"/>
            <a:r>
              <a:rPr lang="de-DE" b="1" dirty="0"/>
              <a:t>Aktienrecht</a:t>
            </a:r>
            <a:endParaRPr lang="en-GB" b="1" dirty="0"/>
          </a:p>
        </p:txBody>
      </p:sp>
      <p:sp>
        <p:nvSpPr>
          <p:cNvPr id="3" name="Textplatzhalt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25099955"/>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Geschichte und Bedeutung</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Beendigung der Rechtszersplitterung durch erstmalige, umfassende Regelung im ADHGB von 1861</a:t>
            </a:r>
          </a:p>
          <a:p>
            <a:pPr marL="342900" lvl="1" indent="-342900">
              <a:buFont typeface="Wingdings" charset="2"/>
              <a:buChar char="§"/>
            </a:pPr>
            <a:r>
              <a:rPr lang="de-DE" altLang="en-US" sz="2000" dirty="0"/>
              <a:t>Bis 1937 Bestandteil des Handelsrechts</a:t>
            </a:r>
          </a:p>
          <a:p>
            <a:pPr marL="342900" lvl="1" indent="-342900">
              <a:buFont typeface="Wingdings" charset="2"/>
              <a:buChar char="§"/>
            </a:pPr>
            <a:r>
              <a:rPr lang="de-DE" altLang="en-US" sz="2000" dirty="0"/>
              <a:t>Aktiengesetz 1937: Erstmalige Regelung in einem eigenen Gesetz</a:t>
            </a:r>
          </a:p>
          <a:p>
            <a:pPr marL="342900" lvl="1" indent="-342900">
              <a:buFont typeface="Wingdings" charset="2"/>
              <a:buChar char="§"/>
            </a:pPr>
            <a:r>
              <a:rPr lang="de-DE" altLang="en-US" sz="2000" dirty="0"/>
              <a:t>Aktiengesetz 1965: umfassende Überarbeitung und Modernisierung, u. a. erstmalige zusammenhängende Kodifizierung des Konzernrechts, nachdem Konzerntatbestände bis dahin überwiegend als GbR (Interessengemeinschaft) eingeordnet wurden</a:t>
            </a:r>
          </a:p>
        </p:txBody>
      </p:sp>
    </p:spTree>
    <p:extLst>
      <p:ext uri="{BB962C8B-B14F-4D97-AF65-F5344CB8AC3E}">
        <p14:creationId xmlns:p14="http://schemas.microsoft.com/office/powerpoint/2010/main" val="3782767259"/>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Geschichte und Bedeutung</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Seither: zahlreiche Ergänzungen in Einzelgesetzen (Kleine AG, UmwG, KonTraG (=Gesetz zur Kontrolle und Transparenz im Unternehmensbereich),</a:t>
            </a:r>
            <a:r>
              <a:rPr lang="de-DE" altLang="en-US" sz="2000" dirty="0" err="1"/>
              <a:t>TransPuG</a:t>
            </a:r>
            <a:r>
              <a:rPr lang="de-DE" altLang="en-US" sz="2000" dirty="0"/>
              <a:t> (=Transparenz- und Publizitätsgesetz), FRUG (=</a:t>
            </a:r>
            <a:r>
              <a:rPr lang="de-DE" altLang="en-US" sz="2000" dirty="0" err="1"/>
              <a:t>FinanzmarktRL-UmsetzungsG</a:t>
            </a:r>
            <a:r>
              <a:rPr lang="de-DE" altLang="en-US" sz="2000" dirty="0"/>
              <a:t>)…)</a:t>
            </a:r>
          </a:p>
          <a:p>
            <a:pPr marL="342900" lvl="1" indent="-342900">
              <a:buFont typeface="Wingdings" charset="2"/>
              <a:buChar char="§"/>
            </a:pPr>
            <a:r>
              <a:rPr lang="de-DE" altLang="en-US" sz="2000" dirty="0"/>
              <a:t>22.09.2005: UMAG (=G zur Unternehmensintegrität und Modernisierung des </a:t>
            </a:r>
            <a:r>
              <a:rPr lang="de-DE" altLang="en-US" sz="2000" dirty="0" err="1"/>
              <a:t>AnfR</a:t>
            </a:r>
            <a:r>
              <a:rPr lang="de-DE" altLang="en-US" sz="2000" dirty="0"/>
              <a:t>) </a:t>
            </a:r>
          </a:p>
          <a:p>
            <a:pPr marL="342900" lvl="1" indent="-342900">
              <a:buFont typeface="Wingdings" charset="2"/>
              <a:buChar char="§"/>
            </a:pPr>
            <a:r>
              <a:rPr lang="de-DE" altLang="en-US" sz="2000" dirty="0"/>
              <a:t>01.11.2008: Änderungen durch </a:t>
            </a:r>
            <a:r>
              <a:rPr lang="de-DE" altLang="en-US" sz="2000" dirty="0" err="1"/>
              <a:t>MoMiG</a:t>
            </a:r>
            <a:r>
              <a:rPr lang="de-DE" altLang="en-US" sz="2000" dirty="0"/>
              <a:t> ähnlich wie bei GmbH 	</a:t>
            </a:r>
          </a:p>
          <a:p>
            <a:pPr marL="342900" lvl="1" indent="-342900">
              <a:buFont typeface="Wingdings" charset="2"/>
              <a:buChar char="§"/>
            </a:pPr>
            <a:r>
              <a:rPr lang="de-DE" altLang="en-US" sz="2000" dirty="0"/>
              <a:t>29.05.2009: BilMoG (=</a:t>
            </a:r>
            <a:r>
              <a:rPr lang="de-DE" altLang="en-US" sz="2000" dirty="0" err="1"/>
              <a:t>BilanzrechtsmodernisierungsG</a:t>
            </a:r>
            <a:r>
              <a:rPr lang="de-DE" altLang="en-US" sz="2000" dirty="0"/>
              <a:t>)</a:t>
            </a:r>
          </a:p>
          <a:p>
            <a:endParaRPr lang="en-GB" dirty="0"/>
          </a:p>
        </p:txBody>
      </p:sp>
    </p:spTree>
    <p:extLst>
      <p:ext uri="{BB962C8B-B14F-4D97-AF65-F5344CB8AC3E}">
        <p14:creationId xmlns:p14="http://schemas.microsoft.com/office/powerpoint/2010/main" val="32547982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a:p>
            <a:endParaRPr lang="de-DE" b="1" dirty="0"/>
          </a:p>
        </p:txBody>
      </p:sp>
      <p:sp>
        <p:nvSpPr>
          <p:cNvPr id="3" name="Textplatzhalter 2"/>
          <p:cNvSpPr>
            <a:spLocks noGrp="1"/>
          </p:cNvSpPr>
          <p:nvPr>
            <p:ph type="body" sz="quarter" idx="11"/>
          </p:nvPr>
        </p:nvSpPr>
        <p:spPr/>
        <p:txBody>
          <a:bodyPr/>
          <a:lstStyle/>
          <a:p>
            <a:r>
              <a:rPr lang="de-DE" dirty="0"/>
              <a:t>Entstehung der GbR – Abschluss eines Gesellschaftsvertrages (§ 705 BGB)</a:t>
            </a:r>
            <a:endParaRPr lang="en-GB" dirty="0"/>
          </a:p>
        </p:txBody>
      </p:sp>
      <p:graphicFrame>
        <p:nvGraphicFramePr>
          <p:cNvPr id="5" name="Diagramm 4"/>
          <p:cNvGraphicFramePr/>
          <p:nvPr>
            <p:extLst>
              <p:ext uri="{D42A27DB-BD31-4B8C-83A1-F6EECF244321}">
                <p14:modId xmlns:p14="http://schemas.microsoft.com/office/powerpoint/2010/main" val="1430070658"/>
              </p:ext>
            </p:extLst>
          </p:nvPr>
        </p:nvGraphicFramePr>
        <p:xfrm>
          <a:off x="611560" y="3501008"/>
          <a:ext cx="7920880"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373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Geschichte und Bedeutung </a:t>
            </a:r>
            <a:endParaRPr lang="en-GB" b="1" dirty="0"/>
          </a:p>
        </p:txBody>
      </p:sp>
      <p:sp>
        <p:nvSpPr>
          <p:cNvPr id="3" name="Textplatzhalter 2"/>
          <p:cNvSpPr>
            <a:spLocks noGrp="1"/>
          </p:cNvSpPr>
          <p:nvPr>
            <p:ph type="body" sz="quarter" idx="11"/>
          </p:nvPr>
        </p:nvSpPr>
        <p:spPr/>
        <p:txBody>
          <a:bodyPr/>
          <a:lstStyle/>
          <a:p>
            <a:pPr marL="0" lvl="1" indent="0">
              <a:buNone/>
            </a:pPr>
            <a:endParaRPr lang="de-DE" dirty="0">
              <a:solidFill>
                <a:schemeClr val="accent6">
                  <a:lumMod val="75000"/>
                </a:schemeClr>
              </a:solidFill>
            </a:endParaRPr>
          </a:p>
          <a:p>
            <a:pPr marL="342900" lvl="1" indent="-342900">
              <a:buFont typeface="Wingdings" charset="2"/>
              <a:buChar char="§"/>
            </a:pPr>
            <a:r>
              <a:rPr lang="de-DE" altLang="en-US" sz="2000" dirty="0">
                <a:solidFill>
                  <a:schemeClr val="accent6">
                    <a:lumMod val="75000"/>
                  </a:schemeClr>
                </a:solidFill>
              </a:rPr>
              <a:t>05.08.2009: </a:t>
            </a:r>
            <a:r>
              <a:rPr lang="de-DE" altLang="en-US" sz="2000" dirty="0" err="1">
                <a:solidFill>
                  <a:schemeClr val="accent6">
                    <a:lumMod val="75000"/>
                  </a:schemeClr>
                </a:solidFill>
              </a:rPr>
              <a:t>VorstAG</a:t>
            </a:r>
            <a:r>
              <a:rPr lang="de-DE" altLang="en-US" sz="2000" dirty="0">
                <a:solidFill>
                  <a:schemeClr val="accent6">
                    <a:lumMod val="75000"/>
                  </a:schemeClr>
                </a:solidFill>
              </a:rPr>
              <a:t> (=Gesetz zur Angemessenheit der Vorstandsvergütung)</a:t>
            </a:r>
          </a:p>
          <a:p>
            <a:pPr marL="342900" lvl="1" indent="-342900">
              <a:buFont typeface="Wingdings" charset="2"/>
              <a:buChar char="§"/>
            </a:pPr>
            <a:r>
              <a:rPr lang="de-DE" altLang="en-US" sz="2000" dirty="0">
                <a:solidFill>
                  <a:schemeClr val="accent6">
                    <a:lumMod val="75000"/>
                  </a:schemeClr>
                </a:solidFill>
              </a:rPr>
              <a:t>01.09.2009: ARUG (=Gesetz zur Umsetzung d. </a:t>
            </a:r>
            <a:r>
              <a:rPr lang="de-DE" altLang="en-US" sz="2000" dirty="0" err="1">
                <a:solidFill>
                  <a:schemeClr val="accent6">
                    <a:lumMod val="75000"/>
                  </a:schemeClr>
                </a:solidFill>
              </a:rPr>
              <a:t>AktionärsrechteRL</a:t>
            </a:r>
            <a:r>
              <a:rPr lang="de-DE" altLang="en-US" sz="2000" dirty="0">
                <a:solidFill>
                  <a:schemeClr val="accent6">
                    <a:lumMod val="75000"/>
                  </a:schemeClr>
                </a:solidFill>
              </a:rPr>
              <a:t>) und FGG-RG (=FGG </a:t>
            </a:r>
            <a:r>
              <a:rPr lang="de-DE" altLang="en-US" sz="2000" dirty="0" err="1">
                <a:solidFill>
                  <a:schemeClr val="accent6">
                    <a:lumMod val="75000"/>
                  </a:schemeClr>
                </a:solidFill>
              </a:rPr>
              <a:t>ReformG</a:t>
            </a:r>
            <a:r>
              <a:rPr lang="de-DE" altLang="en-US" sz="2000" dirty="0">
                <a:solidFill>
                  <a:schemeClr val="accent6">
                    <a:lumMod val="75000"/>
                  </a:schemeClr>
                </a:solidFill>
              </a:rPr>
              <a:t>)</a:t>
            </a:r>
          </a:p>
          <a:p>
            <a:pPr marL="342900" lvl="1" indent="-342900">
              <a:buFont typeface="Wingdings" charset="2"/>
              <a:buChar char="§"/>
            </a:pPr>
            <a:r>
              <a:rPr lang="en-US" sz="2000" dirty="0" err="1"/>
              <a:t>Aktienrechtsnovelle</a:t>
            </a:r>
            <a:r>
              <a:rPr lang="en-US" sz="2000" dirty="0"/>
              <a:t> 2012 </a:t>
            </a:r>
            <a:r>
              <a:rPr lang="en-US" sz="2000" dirty="0" err="1"/>
              <a:t>fiel</a:t>
            </a:r>
            <a:r>
              <a:rPr lang="en-US" sz="2000" dirty="0"/>
              <a:t> </a:t>
            </a:r>
            <a:r>
              <a:rPr lang="en-US" sz="2000" dirty="0" err="1"/>
              <a:t>nach</a:t>
            </a:r>
            <a:r>
              <a:rPr lang="en-US" sz="2000" dirty="0"/>
              <a:t> </a:t>
            </a:r>
            <a:r>
              <a:rPr lang="de-DE" sz="2000" dirty="0"/>
              <a:t>Anrufung des Vermittlungsausschusse der „Diskontinuität“ anheim</a:t>
            </a:r>
          </a:p>
          <a:p>
            <a:pPr marL="342900" lvl="1" indent="-342900">
              <a:buFont typeface="Wingdings" charset="2"/>
              <a:buChar char="§"/>
            </a:pPr>
            <a:r>
              <a:rPr lang="de-DE" sz="2000" dirty="0"/>
              <a:t>…und wurde durch die Aktienrechtsnovelle 2014 aufgegriffen und als Aktienrechtsnovelle 2016 im Jahr 2015 beschlossen (Änderungen Finanzverfassung, Transparenz und </a:t>
            </a:r>
            <a:r>
              <a:rPr lang="de-DE" sz="2000" dirty="0" err="1"/>
              <a:t>Ebanz</a:t>
            </a:r>
            <a:r>
              <a:rPr lang="de-DE" sz="2000" dirty="0"/>
              <a:t>); trat </a:t>
            </a:r>
            <a:r>
              <a:rPr lang="de-DE" sz="2000" dirty="0" err="1"/>
              <a:t>i.W</a:t>
            </a:r>
            <a:r>
              <a:rPr lang="de-DE" sz="2000" dirty="0"/>
              <a:t>. Anfang 2016 in Kraft</a:t>
            </a:r>
          </a:p>
        </p:txBody>
      </p:sp>
    </p:spTree>
    <p:extLst>
      <p:ext uri="{BB962C8B-B14F-4D97-AF65-F5344CB8AC3E}">
        <p14:creationId xmlns:p14="http://schemas.microsoft.com/office/powerpoint/2010/main" val="2746894481"/>
      </p:ext>
    </p:extLst>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Geschichte und Bedeutung</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sz="2000" dirty="0"/>
              <a:t>27.03.2015: Gesetz für die gleichberechtigte Teilhabe von Frauen und Männern an Führungspositionen in der Privatwirtschaft und im öffentlichen Dienst („Frauenquote“)</a:t>
            </a:r>
          </a:p>
          <a:p>
            <a:pPr marL="342900" lvl="1" indent="-342900">
              <a:buFont typeface="Wingdings" charset="2"/>
              <a:buChar char="§"/>
            </a:pPr>
            <a:r>
              <a:rPr lang="de-DE" sz="2000" dirty="0"/>
              <a:t>01.10.2015: Änderung § 39 BörsG infolge </a:t>
            </a:r>
            <a:r>
              <a:rPr lang="de-DE" sz="2000" dirty="0" err="1"/>
              <a:t>Frosta</a:t>
            </a:r>
            <a:r>
              <a:rPr lang="de-DE" sz="2000" dirty="0"/>
              <a:t>-Entscheidung BGH (</a:t>
            </a:r>
            <a:r>
              <a:rPr lang="de-DE" sz="2000" dirty="0" err="1"/>
              <a:t>Delisting</a:t>
            </a:r>
            <a:r>
              <a:rPr lang="de-DE" sz="2000" dirty="0"/>
              <a:t> nur mit </a:t>
            </a:r>
            <a:r>
              <a:rPr lang="de-DE" sz="2000" dirty="0" err="1"/>
              <a:t>WpÜG</a:t>
            </a:r>
            <a:r>
              <a:rPr lang="de-DE" sz="2000" dirty="0"/>
              <a:t>-Abfindungsangebot) für Sachverhalte ab 07.09.2015</a:t>
            </a:r>
          </a:p>
          <a:p>
            <a:endParaRPr lang="en-GB" dirty="0"/>
          </a:p>
          <a:p>
            <a:endParaRPr lang="en-GB" dirty="0"/>
          </a:p>
        </p:txBody>
      </p:sp>
    </p:spTree>
    <p:extLst>
      <p:ext uri="{BB962C8B-B14F-4D97-AF65-F5344CB8AC3E}">
        <p14:creationId xmlns:p14="http://schemas.microsoft.com/office/powerpoint/2010/main" val="2110549888"/>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Geschichte und Bedeutung</a:t>
            </a:r>
            <a:endParaRPr lang="en-GB" b="1" dirty="0"/>
          </a:p>
        </p:txBody>
      </p:sp>
      <p:sp>
        <p:nvSpPr>
          <p:cNvPr id="3" name="Textplatzhalter 2"/>
          <p:cNvSpPr>
            <a:spLocks noGrp="1"/>
          </p:cNvSpPr>
          <p:nvPr>
            <p:ph type="body" sz="quarter" idx="11"/>
          </p:nvPr>
        </p:nvSpPr>
        <p:spPr/>
        <p:txBody>
          <a:bodyPr/>
          <a:lstStyle/>
          <a:p>
            <a:pPr marL="0" indent="-42862"/>
            <a:r>
              <a:rPr lang="de-DE" altLang="en-US" b="1" dirty="0"/>
              <a:t>Eine AG ist</a:t>
            </a:r>
          </a:p>
          <a:p>
            <a:pPr marL="357188" lvl="1" indent="0">
              <a:buNone/>
            </a:pPr>
            <a:endParaRPr lang="de-DE" altLang="en-US" dirty="0"/>
          </a:p>
          <a:p>
            <a:pPr marL="342900" lvl="1" indent="-342900">
              <a:buFont typeface="Wingdings" charset="2"/>
              <a:buChar char="§"/>
            </a:pPr>
            <a:r>
              <a:rPr lang="de-DE" altLang="en-US" dirty="0"/>
              <a:t>Eine Gesellschaft mit eigener Rechtspersönlichkeit, die ein in Aktien zerlegtes Grundkapital besitzt, das an der Börse gehandelt werden kann, und der für ihre Verbindlichkeiten gegenüber Gläubigern nur das Gesellschaftsvermögen haftet</a:t>
            </a:r>
          </a:p>
        </p:txBody>
      </p:sp>
    </p:spTree>
    <p:extLst>
      <p:ext uri="{BB962C8B-B14F-4D97-AF65-F5344CB8AC3E}">
        <p14:creationId xmlns:p14="http://schemas.microsoft.com/office/powerpoint/2010/main" val="1526468898"/>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Geschichte und Bedeutung</a:t>
            </a:r>
            <a:endParaRPr lang="en-GB" b="1" dirty="0"/>
          </a:p>
        </p:txBody>
      </p:sp>
      <p:sp>
        <p:nvSpPr>
          <p:cNvPr id="3" name="Textplatzhalter 2"/>
          <p:cNvSpPr>
            <a:spLocks noGrp="1"/>
          </p:cNvSpPr>
          <p:nvPr>
            <p:ph type="body" sz="quarter" idx="11"/>
          </p:nvPr>
        </p:nvSpPr>
        <p:spPr/>
        <p:txBody>
          <a:bodyPr/>
          <a:lstStyle/>
          <a:p>
            <a:pPr marL="0" indent="-42862"/>
            <a:r>
              <a:rPr lang="de-DE" altLang="en-US" b="1" dirty="0"/>
              <a:t>Charakteristika</a:t>
            </a:r>
          </a:p>
          <a:p>
            <a:pPr marL="400050" lvl="1" indent="0"/>
            <a:endParaRPr lang="de-DE" altLang="en-US" dirty="0"/>
          </a:p>
          <a:p>
            <a:pPr marL="342900" lvl="1" indent="-342900">
              <a:buFont typeface="Wingdings" charset="2"/>
              <a:buChar char="§"/>
            </a:pPr>
            <a:r>
              <a:rPr lang="de-DE" altLang="en-US" dirty="0"/>
              <a:t>Große Publikumsgesellschaften mit häufig unbekanntem Aktionärskreis, leichte Übertragbarkeit der Aktien, i.d.R. keine Formerfordernisse, ohne persönliche Haftung, Kapitalsammelstelle, Teilnahme am Kapitalmarkt</a:t>
            </a:r>
          </a:p>
        </p:txBody>
      </p:sp>
    </p:spTree>
    <p:extLst>
      <p:ext uri="{BB962C8B-B14F-4D97-AF65-F5344CB8AC3E}">
        <p14:creationId xmlns:p14="http://schemas.microsoft.com/office/powerpoint/2010/main" val="1844289018"/>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Rechtsquellen </a:t>
            </a:r>
            <a:endParaRPr lang="en-GB" b="1" dirty="0"/>
          </a:p>
        </p:txBody>
      </p:sp>
      <p:sp>
        <p:nvSpPr>
          <p:cNvPr id="3" name="Textplatzhalter 2"/>
          <p:cNvSpPr>
            <a:spLocks noGrp="1"/>
          </p:cNvSpPr>
          <p:nvPr>
            <p:ph type="body" sz="quarter" idx="11"/>
          </p:nvPr>
        </p:nvSpPr>
        <p:spPr/>
        <p:txBody>
          <a:bodyPr/>
          <a:lstStyle/>
          <a:p>
            <a:pPr marL="0" indent="-42862"/>
            <a:r>
              <a:rPr lang="de-DE" altLang="en-US" b="1" dirty="0"/>
              <a:t>Gesetz:</a:t>
            </a:r>
            <a:endParaRPr lang="de-DE" altLang="en-US" dirty="0"/>
          </a:p>
          <a:p>
            <a:pPr marL="342900" lvl="1" indent="-342900">
              <a:buFont typeface="Wingdings" charset="2"/>
              <a:buChar char="§"/>
            </a:pPr>
            <a:r>
              <a:rPr lang="de-DE" altLang="en-US" sz="2000" dirty="0"/>
              <a:t>Aktiengesetz (AktG)</a:t>
            </a:r>
          </a:p>
          <a:p>
            <a:pPr marL="342900" lvl="1" indent="-342900">
              <a:buFont typeface="Wingdings" charset="2"/>
              <a:buChar char="§"/>
            </a:pPr>
            <a:r>
              <a:rPr lang="de-DE" altLang="en-US" sz="2000" dirty="0"/>
              <a:t>Handelsgesetzbuch (HGB)</a:t>
            </a:r>
          </a:p>
          <a:p>
            <a:pPr marL="342900" lvl="1" indent="-342900">
              <a:buFont typeface="Wingdings" charset="2"/>
              <a:buChar char="§"/>
            </a:pPr>
            <a:r>
              <a:rPr lang="de-DE" altLang="en-US" sz="2000" dirty="0"/>
              <a:t>Umwandlungsgesetz (UmwG)</a:t>
            </a:r>
          </a:p>
          <a:p>
            <a:pPr marL="342900" lvl="1" indent="-342900">
              <a:buFont typeface="Wingdings" charset="2"/>
              <a:buChar char="§"/>
            </a:pPr>
            <a:r>
              <a:rPr lang="de-DE" altLang="en-US" sz="2000" dirty="0"/>
              <a:t>Wertpapierhandelsgesetz (WpHG)</a:t>
            </a:r>
          </a:p>
          <a:p>
            <a:pPr marL="342900" lvl="1" indent="-342900">
              <a:buFont typeface="Wingdings" charset="2"/>
              <a:buChar char="§"/>
            </a:pPr>
            <a:r>
              <a:rPr lang="de-DE" altLang="en-US" sz="2000" dirty="0"/>
              <a:t>Wertpapiererwerbs- und Übernahmegesetz (</a:t>
            </a:r>
            <a:r>
              <a:rPr lang="de-DE" altLang="en-US" sz="2000" dirty="0" err="1"/>
              <a:t>WpÜG</a:t>
            </a:r>
            <a:r>
              <a:rPr lang="de-DE" altLang="en-US" sz="2000" dirty="0"/>
              <a:t>)</a:t>
            </a:r>
          </a:p>
          <a:p>
            <a:pPr marL="342900" lvl="1" indent="-342900">
              <a:buFont typeface="Wingdings" charset="2"/>
              <a:buChar char="§"/>
            </a:pPr>
            <a:r>
              <a:rPr lang="de-DE" altLang="en-US" sz="2000" dirty="0"/>
              <a:t>Spruchverfahrensgesetz (</a:t>
            </a:r>
            <a:r>
              <a:rPr lang="de-DE" altLang="en-US" sz="2000" dirty="0" err="1"/>
              <a:t>SprVG</a:t>
            </a:r>
            <a:r>
              <a:rPr lang="de-DE" altLang="en-US" sz="2000" dirty="0"/>
              <a:t>)</a:t>
            </a:r>
          </a:p>
        </p:txBody>
      </p:sp>
    </p:spTree>
    <p:extLst>
      <p:ext uri="{BB962C8B-B14F-4D97-AF65-F5344CB8AC3E}">
        <p14:creationId xmlns:p14="http://schemas.microsoft.com/office/powerpoint/2010/main" val="2176521774"/>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Rechtsquellen </a:t>
            </a:r>
            <a:endParaRPr lang="en-GB" b="1" dirty="0"/>
          </a:p>
        </p:txBody>
      </p:sp>
      <p:sp>
        <p:nvSpPr>
          <p:cNvPr id="3" name="Textplatzhalter 2"/>
          <p:cNvSpPr>
            <a:spLocks noGrp="1"/>
          </p:cNvSpPr>
          <p:nvPr>
            <p:ph type="body" sz="quarter" idx="11"/>
          </p:nvPr>
        </p:nvSpPr>
        <p:spPr/>
        <p:txBody>
          <a:bodyPr/>
          <a:lstStyle/>
          <a:p>
            <a:pPr marL="0" indent="-42862"/>
            <a:r>
              <a:rPr lang="de-DE" altLang="en-US" b="1" dirty="0"/>
              <a:t>Satzung</a:t>
            </a:r>
            <a:endParaRPr lang="de-DE" altLang="en-US" dirty="0"/>
          </a:p>
          <a:p>
            <a:pPr marL="0" indent="-42862"/>
            <a:endParaRPr lang="de-DE" altLang="en-US" b="1" dirty="0"/>
          </a:p>
          <a:p>
            <a:pPr marL="0" indent="-42862"/>
            <a:r>
              <a:rPr lang="de-DE" altLang="en-US" b="1" dirty="0"/>
              <a:t>Geschäftsordnungen:</a:t>
            </a:r>
          </a:p>
          <a:p>
            <a:pPr marL="400050" lvl="1" indent="0"/>
            <a:endParaRPr lang="de-DE" altLang="en-US" dirty="0"/>
          </a:p>
          <a:p>
            <a:pPr marL="342900" lvl="1" indent="-342900">
              <a:buFont typeface="Wingdings" charset="2"/>
              <a:buChar char="§"/>
            </a:pPr>
            <a:r>
              <a:rPr lang="de-DE" altLang="en-US" sz="2000" dirty="0"/>
              <a:t>Vorstand</a:t>
            </a:r>
          </a:p>
          <a:p>
            <a:pPr marL="342900" lvl="1" indent="-342900">
              <a:buFont typeface="Wingdings" charset="2"/>
              <a:buChar char="§"/>
            </a:pPr>
            <a:r>
              <a:rPr lang="de-DE" altLang="en-US" sz="2000" dirty="0"/>
              <a:t>Aufsichtsrat</a:t>
            </a:r>
          </a:p>
          <a:p>
            <a:endParaRPr lang="en-GB" dirty="0"/>
          </a:p>
        </p:txBody>
      </p:sp>
    </p:spTree>
    <p:extLst>
      <p:ext uri="{BB962C8B-B14F-4D97-AF65-F5344CB8AC3E}">
        <p14:creationId xmlns:p14="http://schemas.microsoft.com/office/powerpoint/2010/main" val="3735343202"/>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Gründung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Gründung</a:t>
            </a:r>
            <a:r>
              <a:rPr lang="de-DE" altLang="en-US" sz="2000" dirty="0"/>
              <a:t>: Einfache Gründung (Bargründung) oder qualifizierte Gründung (Sachgründung)</a:t>
            </a:r>
          </a:p>
          <a:p>
            <a:pPr marL="342900" lvl="1" indent="-342900">
              <a:buFont typeface="Wingdings" charset="2"/>
              <a:buChar char="§"/>
            </a:pPr>
            <a:r>
              <a:rPr lang="de-DE" altLang="en-US" sz="2000" b="1" dirty="0"/>
              <a:t>Häufig</a:t>
            </a:r>
            <a:r>
              <a:rPr lang="de-DE" altLang="en-US" sz="2000" dirty="0"/>
              <a:t>: Formwechsel nach UmwG (Start mit GmbH, dann AG)</a:t>
            </a:r>
          </a:p>
          <a:p>
            <a:pPr marL="342900" lvl="1" indent="-342900">
              <a:buFont typeface="Wingdings" charset="2"/>
              <a:buChar char="§"/>
            </a:pPr>
            <a:r>
              <a:rPr lang="de-DE" altLang="en-US" sz="2000" b="1" dirty="0"/>
              <a:t>Notarielle Gründungsurkunde gem. § 23 AktG</a:t>
            </a:r>
            <a:r>
              <a:rPr lang="de-DE" altLang="en-US" sz="2000" dirty="0"/>
              <a:t> – Inhalt: Gründer (mit Vor- und Zuname sowie Anschrift, bei juristischen Personen Firma und Sitz), Übernahme der Aktien durch die Gründer, Bestellung Aufsichtsrat, Bestellung Abschlussprüfer, Feststellung der Satzung</a:t>
            </a:r>
          </a:p>
        </p:txBody>
      </p:sp>
    </p:spTree>
    <p:extLst>
      <p:ext uri="{BB962C8B-B14F-4D97-AF65-F5344CB8AC3E}">
        <p14:creationId xmlns:p14="http://schemas.microsoft.com/office/powerpoint/2010/main" val="2558641035"/>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Gründung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Inhalt der Satzung, § 23 Abs. 3, 4 AktG</a:t>
            </a:r>
            <a:r>
              <a:rPr lang="de-DE" altLang="en-US" sz="2000" dirty="0"/>
              <a:t>: Firma, Sitz, Gegenstand des Unternehmens, Höhe des Grundkapitals, Zerlegung des Grundkapitals, Angabe ob Nennbetrags- oder Stückaktien mit Angabe zu Nennbetrag bzw. Zahl, Gattungen, Festlegung Inhaber-/ Namensaktien, Zahl der Vorstandsmitglieder, Form der Bekanntmachungen</a:t>
            </a:r>
          </a:p>
          <a:p>
            <a:pPr marL="342900" lvl="1" indent="-342900">
              <a:buFont typeface="Wingdings" charset="2"/>
              <a:buChar char="§"/>
            </a:pPr>
            <a:r>
              <a:rPr lang="de-DE" altLang="en-US" sz="2000" b="1" dirty="0"/>
              <a:t>Grundsatz der Satzungsstrenge, § 23 Abs. 5 AktG</a:t>
            </a:r>
            <a:r>
              <a:rPr lang="de-DE" altLang="en-US" sz="2000" dirty="0"/>
              <a:t>: </a:t>
            </a:r>
            <a:r>
              <a:rPr lang="de-DE" altLang="en-US" sz="2000" b="1" dirty="0"/>
              <a:t>Abweichungen vom Gesetz sind nur zulässig, wenn sie im Gesetz ausdrücklich zugelassen sind</a:t>
            </a:r>
          </a:p>
          <a:p>
            <a:endParaRPr lang="en-GB" dirty="0"/>
          </a:p>
        </p:txBody>
      </p:sp>
    </p:spTree>
    <p:extLst>
      <p:ext uri="{BB962C8B-B14F-4D97-AF65-F5344CB8AC3E}">
        <p14:creationId xmlns:p14="http://schemas.microsoft.com/office/powerpoint/2010/main" val="684175733"/>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Gründung/Kapitalaufbringung einfache Gründung</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Gründungsbericht</a:t>
            </a:r>
          </a:p>
          <a:p>
            <a:pPr marL="0" lvl="1" indent="0">
              <a:buNone/>
            </a:pPr>
            <a:endParaRPr lang="de-DE" altLang="en-US" sz="1100" dirty="0"/>
          </a:p>
          <a:p>
            <a:pPr marL="342900" lvl="1" indent="-342900">
              <a:buFont typeface="Wingdings" charset="2"/>
              <a:buChar char="§"/>
            </a:pPr>
            <a:r>
              <a:rPr lang="de-DE" altLang="en-US" sz="2000" dirty="0"/>
              <a:t>Interne und ggf. externe Gründungsprüfung, §§ 32, 33 AktG</a:t>
            </a:r>
          </a:p>
          <a:p>
            <a:pPr marL="0" lvl="1" indent="0">
              <a:buNone/>
            </a:pPr>
            <a:endParaRPr lang="de-DE" altLang="en-US" sz="1100" dirty="0"/>
          </a:p>
          <a:p>
            <a:pPr marL="342900" lvl="1" indent="-342900">
              <a:buFont typeface="Wingdings" charset="2"/>
              <a:buChar char="§"/>
            </a:pPr>
            <a:r>
              <a:rPr lang="de-DE" altLang="en-US" sz="2000" dirty="0"/>
              <a:t>Anmeldung zum Handelsregister (Abteilung B), Angaben, ob Mindestzahlungen geleistet und Versicherung Vorstände, § 37 AktG</a:t>
            </a:r>
          </a:p>
          <a:p>
            <a:pPr marL="0" lvl="1" indent="0">
              <a:buNone/>
            </a:pPr>
            <a:endParaRPr lang="de-DE" altLang="en-US" sz="1100" dirty="0"/>
          </a:p>
          <a:p>
            <a:pPr marL="342900" lvl="1" indent="-342900">
              <a:buFont typeface="Wingdings" charset="2"/>
              <a:buChar char="§"/>
            </a:pPr>
            <a:r>
              <a:rPr lang="de-DE" altLang="en-US" sz="2000" dirty="0"/>
              <a:t>Konstitutive Wirkung der Eintragung</a:t>
            </a:r>
          </a:p>
          <a:p>
            <a:pPr marL="0" lvl="1" indent="0">
              <a:buNone/>
            </a:pPr>
            <a:endParaRPr lang="de-DE" altLang="en-US" sz="1100" dirty="0"/>
          </a:p>
          <a:p>
            <a:pPr marL="342900" lvl="1" indent="-342900">
              <a:buFont typeface="Wingdings" charset="2"/>
              <a:buChar char="§"/>
            </a:pPr>
            <a:r>
              <a:rPr lang="de-DE" altLang="en-US" sz="2000" dirty="0"/>
              <a:t>Ggf. Mitteilungen nach § 20 AktG (bei Beteiligung eines Unternehmens mit mehr als 25 %), § 42 AktG (bei Einmann-AG) an Gesellschaft bzw. Handelsregister</a:t>
            </a:r>
          </a:p>
        </p:txBody>
      </p:sp>
    </p:spTree>
    <p:extLst>
      <p:ext uri="{BB962C8B-B14F-4D97-AF65-F5344CB8AC3E}">
        <p14:creationId xmlns:p14="http://schemas.microsoft.com/office/powerpoint/2010/main" val="3937572523"/>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Gründung/Kapitalaufbringung qualifizierte Gründung</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Fälle der qualifizierten Gründung</a:t>
            </a:r>
            <a:r>
              <a:rPr lang="de-DE" altLang="en-US" sz="2000" dirty="0"/>
              <a:t>: Sondervorteil, Sacheinlage, Sachübernahme</a:t>
            </a:r>
          </a:p>
          <a:p>
            <a:pPr marL="342900" lvl="1" indent="-342900">
              <a:buFont typeface="Wingdings" charset="2"/>
              <a:buChar char="§"/>
            </a:pPr>
            <a:r>
              <a:rPr lang="de-DE" altLang="en-US" sz="2000" b="1" dirty="0"/>
              <a:t>Verbot der verdeckten Sacheinlage</a:t>
            </a:r>
            <a:r>
              <a:rPr lang="de-DE" altLang="en-US" sz="2000" dirty="0"/>
              <a:t>: sachlicher und zeitlicher Zusammenhang und subjektives Zurechnungsmoment</a:t>
            </a:r>
          </a:p>
          <a:p>
            <a:pPr marL="342900" lvl="1" indent="-342900">
              <a:buFont typeface="Wingdings" charset="2"/>
              <a:buChar char="§"/>
            </a:pPr>
            <a:r>
              <a:rPr lang="de-DE" altLang="en-US" sz="2000" b="1" dirty="0"/>
              <a:t>Umgehungsschutz</a:t>
            </a:r>
            <a:r>
              <a:rPr lang="de-DE" altLang="en-US" sz="2000" dirty="0"/>
              <a:t>: Regelungen über die Nachgründung</a:t>
            </a:r>
          </a:p>
          <a:p>
            <a:pPr marL="342900" lvl="1" indent="-342900">
              <a:buFont typeface="Wingdings" charset="2"/>
              <a:buChar char="§"/>
            </a:pPr>
            <a:r>
              <a:rPr lang="de-DE" altLang="en-US" sz="2000" b="1" dirty="0"/>
              <a:t>Besondere Gründungsabreden</a:t>
            </a:r>
            <a:r>
              <a:rPr lang="de-DE" altLang="en-US" sz="2000" dirty="0"/>
              <a:t>: zusätzliche Angaben in der Satzung erforderlich, um Werthaltigkeitsprüfung zu ermöglichen, § 27 AktG</a:t>
            </a:r>
          </a:p>
          <a:p>
            <a:pPr marL="342900" lvl="1" indent="-342900">
              <a:buFont typeface="Wingdings" charset="2"/>
              <a:buChar char="§"/>
            </a:pPr>
            <a:r>
              <a:rPr lang="de-DE" altLang="en-US" sz="2000" dirty="0"/>
              <a:t>Gegenstand der Sacheinlage benennen, Person des Leistenden angeben - Abgrenzung: Einbringungsvertrag außerhalb der Satzung, mit dem der jeweilige Gegenstand schuldrechtlich und dinglich an Gesellschaft übertragen wird</a:t>
            </a:r>
          </a:p>
        </p:txBody>
      </p:sp>
    </p:spTree>
    <p:extLst>
      <p:ext uri="{BB962C8B-B14F-4D97-AF65-F5344CB8AC3E}">
        <p14:creationId xmlns:p14="http://schemas.microsoft.com/office/powerpoint/2010/main" val="33547511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9592" y="1628800"/>
            <a:ext cx="7640955" cy="760095"/>
          </a:xfrm>
        </p:spPr>
        <p:txBody>
          <a:bodyPr/>
          <a:lstStyle/>
          <a:p>
            <a:r>
              <a:rPr lang="de-DE" altLang="de-DE" b="1" dirty="0"/>
              <a:t>Gliederung</a:t>
            </a:r>
            <a:endParaRPr lang="de-DE" b="1" dirty="0"/>
          </a:p>
        </p:txBody>
      </p:sp>
      <p:sp>
        <p:nvSpPr>
          <p:cNvPr id="3" name="Textplatzhalter 2"/>
          <p:cNvSpPr>
            <a:spLocks noGrp="1"/>
          </p:cNvSpPr>
          <p:nvPr>
            <p:ph type="body" sz="quarter" idx="11"/>
          </p:nvPr>
        </p:nvSpPr>
        <p:spPr/>
        <p:txBody>
          <a:bodyPr/>
          <a:lstStyle/>
          <a:p>
            <a:pPr marL="0" indent="0"/>
            <a:r>
              <a:rPr lang="de-DE" u="sng" dirty="0"/>
              <a:t>Personengesellschaftsrecht:</a:t>
            </a:r>
          </a:p>
          <a:p>
            <a:pPr marL="457200" indent="-457200">
              <a:buFont typeface="+mj-lt"/>
              <a:buAutoNum type="arabicPeriod"/>
            </a:pPr>
            <a:r>
              <a:rPr lang="de-DE" dirty="0"/>
              <a:t>Einführung</a:t>
            </a:r>
          </a:p>
          <a:p>
            <a:pPr marL="457200" indent="-457200">
              <a:buFont typeface="+mj-lt"/>
              <a:buAutoNum type="arabicPeriod"/>
            </a:pPr>
            <a:r>
              <a:rPr lang="de-DE" dirty="0"/>
              <a:t>BGB-Gesellschaft</a:t>
            </a:r>
          </a:p>
          <a:p>
            <a:pPr marL="457200" indent="-457200">
              <a:buFont typeface="+mj-lt"/>
              <a:buAutoNum type="arabicPeriod"/>
            </a:pPr>
            <a:r>
              <a:rPr lang="de-DE" dirty="0"/>
              <a:t>OHG</a:t>
            </a:r>
          </a:p>
          <a:p>
            <a:pPr marL="457200" indent="-457200">
              <a:buFont typeface="+mj-lt"/>
              <a:buAutoNum type="arabicPeriod"/>
            </a:pPr>
            <a:r>
              <a:rPr lang="de-DE" dirty="0"/>
              <a:t>KG</a:t>
            </a:r>
          </a:p>
          <a:p>
            <a:pPr marL="0" indent="0"/>
            <a:endParaRPr lang="de-DE" dirty="0"/>
          </a:p>
        </p:txBody>
      </p:sp>
    </p:spTree>
    <p:extLst>
      <p:ext uri="{BB962C8B-B14F-4D97-AF65-F5344CB8AC3E}">
        <p14:creationId xmlns:p14="http://schemas.microsoft.com/office/powerpoint/2010/main" val="3277644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r>
              <a:rPr lang="de-DE" dirty="0"/>
              <a:t>Pflichten der Gesellschafter:</a:t>
            </a:r>
          </a:p>
          <a:p>
            <a:pPr lvl="1"/>
            <a:r>
              <a:rPr lang="de-DE" dirty="0"/>
              <a:t>Beitragspflicht, z.B. Geldzahlungen, Einbringung von Grundstücken oder Forderungen, Leistung von Diensten, Gebrauchsüberlassung</a:t>
            </a:r>
          </a:p>
          <a:p>
            <a:pPr lvl="1"/>
            <a:r>
              <a:rPr lang="de-DE" dirty="0"/>
              <a:t>Geschäftsführungspflicht, gemeinschaftliche Verpflichtung (Gesamtgeschäftsführung, § 709 BGB)</a:t>
            </a:r>
          </a:p>
          <a:p>
            <a:endParaRPr lang="en-GB" dirty="0"/>
          </a:p>
        </p:txBody>
      </p:sp>
    </p:spTree>
    <p:extLst>
      <p:ext uri="{BB962C8B-B14F-4D97-AF65-F5344CB8AC3E}">
        <p14:creationId xmlns:p14="http://schemas.microsoft.com/office/powerpoint/2010/main" val="3332654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Gründung/Kapitalaufbringung qualifizierte Gründung</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Angaben zur Werthaltigkeit im Gründungsbericht, § 32 Abs. 2 AktG</a:t>
            </a:r>
          </a:p>
          <a:p>
            <a:pPr marL="342900" lvl="1" indent="-342900">
              <a:buFont typeface="Wingdings" charset="2"/>
              <a:buChar char="§"/>
            </a:pPr>
            <a:r>
              <a:rPr lang="de-DE" altLang="en-US" sz="2000" b="1" dirty="0"/>
              <a:t>Gründungsprüfung zwingend vorgeschrieben, § 33 Abs. 2 Nr. 4 AktG</a:t>
            </a:r>
          </a:p>
          <a:p>
            <a:pPr marL="342900" lvl="1" indent="-342900">
              <a:buFont typeface="Wingdings" charset="2"/>
              <a:buChar char="§"/>
            </a:pPr>
            <a:r>
              <a:rPr lang="de-DE" altLang="en-US" sz="2000" b="1" dirty="0"/>
              <a:t>Sacheinlagen sind vor Anmeldung vollständig zu leisten, § 36a AktG </a:t>
            </a:r>
            <a:r>
              <a:rPr lang="de-DE" altLang="en-US" sz="2000" dirty="0"/>
              <a:t>(≠ Bareinlagen: 1⁄4 des geringsten Ausgabebetrages zzgl. Agio)</a:t>
            </a:r>
          </a:p>
          <a:p>
            <a:pPr marL="342900" lvl="1" indent="-342900">
              <a:buFont typeface="Wingdings" charset="2"/>
              <a:buChar char="§"/>
            </a:pPr>
            <a:r>
              <a:rPr lang="de-DE" altLang="en-US" sz="2000" b="1" dirty="0"/>
              <a:t>Achtung</a:t>
            </a:r>
            <a:r>
              <a:rPr lang="de-DE" altLang="en-US" sz="2000" dirty="0"/>
              <a:t>: Differenzhaftung für Aufgeld bei Sacheinlage (anders als bei GmbH) nach BGH, NJW-RR 2012, 866 („Babcock-</a:t>
            </a:r>
            <a:r>
              <a:rPr lang="de-DE" altLang="en-US" sz="2000" dirty="0" err="1"/>
              <a:t>Borsig</a:t>
            </a:r>
            <a:r>
              <a:rPr lang="de-DE" altLang="en-US" sz="2000" dirty="0"/>
              <a:t>“)</a:t>
            </a:r>
          </a:p>
          <a:p>
            <a:endParaRPr lang="en-GB" dirty="0"/>
          </a:p>
          <a:p>
            <a:endParaRPr lang="en-GB" dirty="0"/>
          </a:p>
        </p:txBody>
      </p:sp>
    </p:spTree>
    <p:extLst>
      <p:ext uri="{BB962C8B-B14F-4D97-AF65-F5344CB8AC3E}">
        <p14:creationId xmlns:p14="http://schemas.microsoft.com/office/powerpoint/2010/main" val="1539030516"/>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Gründung/Kapitalaufbringung qualifizierte Gründung</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3"/>
          <p:cNvGraphicFramePr>
            <a:graphicFrameLocks/>
          </p:cNvGraphicFramePr>
          <p:nvPr>
            <p:extLst>
              <p:ext uri="{D42A27DB-BD31-4B8C-83A1-F6EECF244321}">
                <p14:modId xmlns:p14="http://schemas.microsoft.com/office/powerpoint/2010/main" val="954644890"/>
              </p:ext>
            </p:extLst>
          </p:nvPr>
        </p:nvGraphicFramePr>
        <p:xfrm>
          <a:off x="395536" y="2132856"/>
          <a:ext cx="8748464" cy="4442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229923"/>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 </a:t>
            </a:r>
            <a:endParaRPr lang="en-GB" b="1" dirty="0"/>
          </a:p>
        </p:txBody>
      </p:sp>
      <p:sp>
        <p:nvSpPr>
          <p:cNvPr id="3" name="Textplatzhalter 2"/>
          <p:cNvSpPr>
            <a:spLocks noGrp="1"/>
          </p:cNvSpPr>
          <p:nvPr>
            <p:ph type="body" sz="quarter" idx="11"/>
          </p:nvPr>
        </p:nvSpPr>
        <p:spPr/>
        <p:txBody>
          <a:bodyPr/>
          <a:lstStyle/>
          <a:p>
            <a:endParaRPr lang="en-GB"/>
          </a:p>
        </p:txBody>
      </p:sp>
      <p:graphicFrame>
        <p:nvGraphicFramePr>
          <p:cNvPr id="4" name="Inhaltsplatzhalter 4"/>
          <p:cNvGraphicFramePr>
            <a:graphicFrameLocks/>
          </p:cNvGraphicFramePr>
          <p:nvPr>
            <p:extLst>
              <p:ext uri="{D42A27DB-BD31-4B8C-83A1-F6EECF244321}">
                <p14:modId xmlns:p14="http://schemas.microsoft.com/office/powerpoint/2010/main" val="1578389810"/>
              </p:ext>
            </p:extLst>
          </p:nvPr>
        </p:nvGraphicFramePr>
        <p:xfrm>
          <a:off x="395536" y="2060848"/>
          <a:ext cx="874846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43697"/>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b="1" dirty="0"/>
              <a:t>Inhaberaktie</a:t>
            </a:r>
            <a:r>
              <a:rPr lang="de-DE" altLang="en-US" sz="2000" dirty="0"/>
              <a:t>:</a:t>
            </a:r>
          </a:p>
          <a:p>
            <a:pPr marL="742950" lvl="2" indent="-342900"/>
            <a:endParaRPr lang="de-DE" altLang="en-US" sz="900" dirty="0"/>
          </a:p>
          <a:p>
            <a:pPr marL="742950" lvl="2" indent="-342900"/>
            <a:r>
              <a:rPr lang="de-DE" altLang="en-US" sz="2000" dirty="0"/>
              <a:t>Inhaberpapier analog § 793 BGB, Inhaber gilt als Legitimierter (hohe Fungibilität), wird durch Einigung und Übergabe, §§ 929 ff. BGB bzw. Abtretung, §§ 398 ff., übertragen, Anspruch auf Einzelverbriefung ist in der Regel durch die Satzung ausgeschlossen, gutgläubiger Erwerb nur, wenn verbrieft</a:t>
            </a:r>
          </a:p>
          <a:p>
            <a:pPr marL="742950" lvl="2" indent="-342900"/>
            <a:r>
              <a:rPr lang="de-DE" altLang="en-US" sz="2000" dirty="0"/>
              <a:t>Hinterlegung der Globalurkunde bei Clearing-Stelle: Übertragung durch Einigung und (ggf. konkludente) Abtretung des Herausgabeanspruches im Hinblick auf Miteigentumsanteil an Globalurkunde, der durch Geschäftsbank/</a:t>
            </a:r>
            <a:r>
              <a:rPr lang="de-DE" altLang="en-US" sz="2000" dirty="0" err="1"/>
              <a:t>Clearstream</a:t>
            </a:r>
            <a:r>
              <a:rPr lang="de-DE" altLang="en-US" sz="2000" dirty="0"/>
              <a:t> Banking AG vermittelt wird</a:t>
            </a:r>
          </a:p>
        </p:txBody>
      </p:sp>
    </p:spTree>
    <p:extLst>
      <p:ext uri="{BB962C8B-B14F-4D97-AF65-F5344CB8AC3E}">
        <p14:creationId xmlns:p14="http://schemas.microsoft.com/office/powerpoint/2010/main" val="1422427384"/>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61943" y="1597401"/>
            <a:ext cx="7640955" cy="760095"/>
          </a:xfrm>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a:xfrm>
            <a:off x="1835696" y="6858000"/>
            <a:ext cx="7640955" cy="3479760"/>
          </a:xfrm>
        </p:spPr>
        <p:txBody>
          <a:bodyPr/>
          <a:lstStyle/>
          <a:p>
            <a:endParaRPr lang="en-GB" dirty="0"/>
          </a:p>
        </p:txBody>
      </p:sp>
      <p:sp>
        <p:nvSpPr>
          <p:cNvPr id="4" name="Rechteck 3"/>
          <p:cNvSpPr/>
          <p:nvPr/>
        </p:nvSpPr>
        <p:spPr>
          <a:xfrm>
            <a:off x="683568" y="2332495"/>
            <a:ext cx="1490464"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latin typeface="Calibri Light" panose="020F0302020204030204" pitchFamily="34" charset="0"/>
              </a:rPr>
              <a:t>Clearstream</a:t>
            </a:r>
          </a:p>
        </p:txBody>
      </p:sp>
      <p:sp>
        <p:nvSpPr>
          <p:cNvPr id="5" name="Rechteck 4"/>
          <p:cNvSpPr/>
          <p:nvPr/>
        </p:nvSpPr>
        <p:spPr>
          <a:xfrm>
            <a:off x="3986716" y="2339782"/>
            <a:ext cx="1490464"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latin typeface="Calibri Light" panose="020F0302020204030204" pitchFamily="34" charset="0"/>
              </a:rPr>
              <a:t>(Depot-)Bank</a:t>
            </a:r>
          </a:p>
        </p:txBody>
      </p:sp>
      <p:sp>
        <p:nvSpPr>
          <p:cNvPr id="6" name="Ellipse 5"/>
          <p:cNvSpPr/>
          <p:nvPr/>
        </p:nvSpPr>
        <p:spPr>
          <a:xfrm>
            <a:off x="6732240" y="2339782"/>
            <a:ext cx="1598838" cy="7452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latin typeface="Calibri Light" panose="020F0302020204030204" pitchFamily="34" charset="0"/>
              </a:rPr>
              <a:t>Aktionär</a:t>
            </a:r>
          </a:p>
        </p:txBody>
      </p:sp>
      <p:sp>
        <p:nvSpPr>
          <p:cNvPr id="7" name="Rechteck 6"/>
          <p:cNvSpPr/>
          <p:nvPr/>
        </p:nvSpPr>
        <p:spPr>
          <a:xfrm>
            <a:off x="683568" y="5589240"/>
            <a:ext cx="1490464" cy="6977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latin typeface="Calibri Light" panose="020F0302020204030204" pitchFamily="34" charset="0"/>
              </a:rPr>
              <a:t>AG</a:t>
            </a:r>
          </a:p>
        </p:txBody>
      </p:sp>
      <p:sp>
        <p:nvSpPr>
          <p:cNvPr id="9" name="Rechteck 8"/>
          <p:cNvSpPr/>
          <p:nvPr/>
        </p:nvSpPr>
        <p:spPr>
          <a:xfrm>
            <a:off x="3059832" y="5589238"/>
            <a:ext cx="1490464" cy="6977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latin typeface="Calibri Light" panose="020F0302020204030204" pitchFamily="34" charset="0"/>
              </a:rPr>
              <a:t>Banken-konsortium</a:t>
            </a:r>
          </a:p>
        </p:txBody>
      </p:sp>
      <p:sp>
        <p:nvSpPr>
          <p:cNvPr id="10" name="Ellipse 9"/>
          <p:cNvSpPr/>
          <p:nvPr/>
        </p:nvSpPr>
        <p:spPr>
          <a:xfrm>
            <a:off x="6644375" y="5557693"/>
            <a:ext cx="1686703" cy="696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800" dirty="0">
                <a:latin typeface="Calibri Light" panose="020F0302020204030204" pitchFamily="34" charset="0"/>
              </a:rPr>
              <a:t>Aktionär</a:t>
            </a:r>
          </a:p>
        </p:txBody>
      </p:sp>
      <p:sp>
        <p:nvSpPr>
          <p:cNvPr id="11" name="Textfeld 10"/>
          <p:cNvSpPr txBox="1"/>
          <p:nvPr/>
        </p:nvSpPr>
        <p:spPr>
          <a:xfrm>
            <a:off x="1318669" y="3933056"/>
            <a:ext cx="1710725" cy="738664"/>
          </a:xfrm>
          <a:prstGeom prst="rect">
            <a:avLst/>
          </a:prstGeom>
          <a:noFill/>
        </p:spPr>
        <p:txBody>
          <a:bodyPr wrap="none" rtlCol="0">
            <a:spAutoFit/>
          </a:bodyPr>
          <a:lstStyle/>
          <a:p>
            <a:r>
              <a:rPr lang="de-DE" sz="1400" dirty="0">
                <a:latin typeface="Calibri Light" panose="020F0302020204030204" pitchFamily="34" charset="0"/>
              </a:rPr>
              <a:t>Hinterlegt</a:t>
            </a:r>
          </a:p>
          <a:p>
            <a:r>
              <a:rPr lang="de-DE" sz="1400" dirty="0">
                <a:latin typeface="Calibri Light" panose="020F0302020204030204" pitchFamily="34" charset="0"/>
              </a:rPr>
              <a:t>Globalurkunde;</a:t>
            </a:r>
          </a:p>
          <a:p>
            <a:r>
              <a:rPr lang="de-DE" sz="1400" dirty="0">
                <a:latin typeface="Calibri Light" panose="020F0302020204030204" pitchFamily="34" charset="0"/>
              </a:rPr>
              <a:t>Mit-ET (§ 6 I DepotG)</a:t>
            </a:r>
          </a:p>
        </p:txBody>
      </p:sp>
      <p:sp>
        <p:nvSpPr>
          <p:cNvPr id="13" name="Textfeld 12"/>
          <p:cNvSpPr txBox="1"/>
          <p:nvPr/>
        </p:nvSpPr>
        <p:spPr>
          <a:xfrm>
            <a:off x="3395592" y="4040778"/>
            <a:ext cx="1122295" cy="523220"/>
          </a:xfrm>
          <a:prstGeom prst="rect">
            <a:avLst/>
          </a:prstGeom>
          <a:noFill/>
        </p:spPr>
        <p:txBody>
          <a:bodyPr wrap="none" rtlCol="0">
            <a:spAutoFit/>
          </a:bodyPr>
          <a:lstStyle/>
          <a:p>
            <a:r>
              <a:rPr lang="de-DE" sz="1400" dirty="0">
                <a:latin typeface="Calibri Light" panose="020F0302020204030204" pitchFamily="34" charset="0"/>
              </a:rPr>
              <a:t>Bucht Mit-ET</a:t>
            </a:r>
          </a:p>
          <a:p>
            <a:r>
              <a:rPr lang="de-DE" sz="1400" dirty="0">
                <a:latin typeface="Calibri Light" panose="020F0302020204030204" pitchFamily="34" charset="0"/>
              </a:rPr>
              <a:t>Anteile „ein“</a:t>
            </a:r>
          </a:p>
        </p:txBody>
      </p:sp>
      <p:sp>
        <p:nvSpPr>
          <p:cNvPr id="14" name="Textfeld 13"/>
          <p:cNvSpPr txBox="1"/>
          <p:nvPr/>
        </p:nvSpPr>
        <p:spPr>
          <a:xfrm>
            <a:off x="7531659" y="3484839"/>
            <a:ext cx="1331640" cy="1384995"/>
          </a:xfrm>
          <a:prstGeom prst="rect">
            <a:avLst/>
          </a:prstGeom>
          <a:noFill/>
        </p:spPr>
        <p:txBody>
          <a:bodyPr wrap="square" rtlCol="0">
            <a:spAutoFit/>
          </a:bodyPr>
          <a:lstStyle/>
          <a:p>
            <a:r>
              <a:rPr lang="de-DE" sz="1400" dirty="0">
                <a:latin typeface="Calibri Light" panose="020F0302020204030204" pitchFamily="34" charset="0"/>
              </a:rPr>
              <a:t>§§ 433, 931 BGB unter</a:t>
            </a:r>
          </a:p>
          <a:p>
            <a:r>
              <a:rPr lang="de-DE" sz="1400" dirty="0">
                <a:latin typeface="Calibri Light" panose="020F0302020204030204" pitchFamily="34" charset="0"/>
              </a:rPr>
              <a:t>Einschaltung ihres jeweiligen</a:t>
            </a:r>
          </a:p>
          <a:p>
            <a:r>
              <a:rPr lang="de-DE" sz="1400" dirty="0">
                <a:latin typeface="Calibri Light" panose="020F0302020204030204" pitchFamily="34" charset="0"/>
              </a:rPr>
              <a:t>Besitzmittlers (eine Bank)</a:t>
            </a:r>
          </a:p>
        </p:txBody>
      </p:sp>
      <p:cxnSp>
        <p:nvCxnSpPr>
          <p:cNvPr id="16" name="Gerade Verbindung mit Pfeil 15"/>
          <p:cNvCxnSpPr/>
          <p:nvPr/>
        </p:nvCxnSpPr>
        <p:spPr bwMode="auto">
          <a:xfrm flipV="1">
            <a:off x="1318669" y="3254182"/>
            <a:ext cx="0" cy="230351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22" name="Gewinkelte Verbindung 21"/>
          <p:cNvCxnSpPr/>
          <p:nvPr/>
        </p:nvCxnSpPr>
        <p:spPr bwMode="auto">
          <a:xfrm rot="16200000" flipH="1">
            <a:off x="1380593" y="3590421"/>
            <a:ext cx="2760711" cy="1173832"/>
          </a:xfrm>
          <a:prstGeom prst="bentConnector3">
            <a:avLst>
              <a:gd name="adj1" fmla="val 2157"/>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25" name="Gerade Verbindung mit Pfeil 24"/>
          <p:cNvCxnSpPr/>
          <p:nvPr/>
        </p:nvCxnSpPr>
        <p:spPr bwMode="auto">
          <a:xfrm>
            <a:off x="2174032" y="2420888"/>
            <a:ext cx="181268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31" name="Gerade Verbindung mit Pfeil 30"/>
          <p:cNvCxnSpPr/>
          <p:nvPr/>
        </p:nvCxnSpPr>
        <p:spPr bwMode="auto">
          <a:xfrm flipH="1">
            <a:off x="2174032" y="2564904"/>
            <a:ext cx="1812684"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33" name="Gerade Verbindung mit Pfeil 32"/>
          <p:cNvCxnSpPr/>
          <p:nvPr/>
        </p:nvCxnSpPr>
        <p:spPr bwMode="auto">
          <a:xfrm>
            <a:off x="5477180" y="2576421"/>
            <a:ext cx="1255060"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36" name="Gerade Verbindung 35"/>
          <p:cNvCxnSpPr>
            <a:endCxn id="10" idx="0"/>
          </p:cNvCxnSpPr>
          <p:nvPr/>
        </p:nvCxnSpPr>
        <p:spPr bwMode="auto">
          <a:xfrm>
            <a:off x="7487726" y="3088834"/>
            <a:ext cx="1" cy="2468859"/>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39" name="Gerade Verbindung mit Pfeil 38"/>
          <p:cNvCxnSpPr/>
          <p:nvPr/>
        </p:nvCxnSpPr>
        <p:spPr bwMode="auto">
          <a:xfrm flipH="1" flipV="1">
            <a:off x="5292080" y="3254182"/>
            <a:ext cx="1656184" cy="2303511"/>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41" name="Gerade Verbindung mit Pfeil 40"/>
          <p:cNvCxnSpPr>
            <a:endCxn id="10" idx="2"/>
          </p:cNvCxnSpPr>
          <p:nvPr/>
        </p:nvCxnSpPr>
        <p:spPr bwMode="auto">
          <a:xfrm>
            <a:off x="4550296" y="5905747"/>
            <a:ext cx="2094079" cy="0"/>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p:spPr>
      </p:cxnSp>
      <p:cxnSp>
        <p:nvCxnSpPr>
          <p:cNvPr id="44" name="Gerade Verbindung 43"/>
          <p:cNvCxnSpPr>
            <a:stCxn id="7" idx="3"/>
            <a:endCxn id="9" idx="1"/>
          </p:cNvCxnSpPr>
          <p:nvPr/>
        </p:nvCxnSpPr>
        <p:spPr bwMode="auto">
          <a:xfrm flipV="1">
            <a:off x="2174032" y="5938128"/>
            <a:ext cx="885800" cy="2"/>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3980952427"/>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p:txBody>
          <a:bodyPr/>
          <a:lstStyle/>
          <a:p>
            <a:pPr marL="0" indent="0"/>
            <a:r>
              <a:rPr lang="de-DE" altLang="en-US" b="1" dirty="0"/>
              <a:t>Namensaktie</a:t>
            </a:r>
            <a:r>
              <a:rPr lang="de-DE" altLang="en-US" dirty="0"/>
              <a:t>: </a:t>
            </a:r>
          </a:p>
          <a:p>
            <a:pPr lvl="1">
              <a:buFont typeface="Symbol" panose="05050102010706020507" pitchFamily="18" charset="2"/>
              <a:buChar char="-"/>
            </a:pPr>
            <a:r>
              <a:rPr lang="de-DE" altLang="en-US" sz="2000" dirty="0"/>
              <a:t>Bezeichnet Namen des Berechtigten, geborenes Orderpapier - Wertpapier, das eine namentlich bestimmte Person oder deren Order als den Berechtigten ausweist</a:t>
            </a:r>
            <a:endParaRPr lang="de-DE" altLang="en-US" dirty="0"/>
          </a:p>
          <a:p>
            <a:pPr marL="685800" lvl="2"/>
            <a:r>
              <a:rPr lang="de-DE" altLang="en-US" sz="2000" dirty="0"/>
              <a:t>Übertragung durch Abtretung, §§ 413, 398 BGB, Übertragung auch durch Indossament möglich, § 68 AktG (entsprechend den wechselrechtlichen Vorschriften)</a:t>
            </a:r>
          </a:p>
          <a:p>
            <a:pPr marL="742950" lvl="2" indent="-342900"/>
            <a:r>
              <a:rPr lang="de-DE" altLang="en-US" sz="2000" dirty="0"/>
              <a:t>Übertragung kann an Zustimmung der Gesellschaft gebunden werden, sog. Vinkulierung, § 68 Abs. 2 Satz 1 AktG</a:t>
            </a:r>
          </a:p>
        </p:txBody>
      </p:sp>
    </p:spTree>
    <p:extLst>
      <p:ext uri="{BB962C8B-B14F-4D97-AF65-F5344CB8AC3E}">
        <p14:creationId xmlns:p14="http://schemas.microsoft.com/office/powerpoint/2010/main" val="2371535539"/>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p:txBody>
          <a:bodyPr/>
          <a:lstStyle/>
          <a:p>
            <a:pPr marL="742950" lvl="2" indent="-342900"/>
            <a:r>
              <a:rPr lang="de-DE" altLang="en-US" sz="2000" dirty="0"/>
              <a:t>Zuständig für Erteilung der Zustimmung ist der Vorstand, § 76 AktG</a:t>
            </a:r>
          </a:p>
          <a:p>
            <a:pPr marL="742950" lvl="2" indent="-342900"/>
            <a:r>
              <a:rPr lang="de-DE" altLang="en-US" sz="2000" dirty="0"/>
              <a:t>Eintragung im Aktienregister der Gesellschaft, § 67 AktG</a:t>
            </a:r>
          </a:p>
          <a:p>
            <a:pPr marL="742950" lvl="2" indent="-342900"/>
            <a:r>
              <a:rPr lang="de-DE" altLang="en-US" sz="2000" dirty="0"/>
              <a:t>Gegenüber der Gesellschaft gilt nur als Aktionär, wer im Aktienregister eingetragen ist, § 67 Abs. 2 AktG</a:t>
            </a:r>
          </a:p>
          <a:p>
            <a:endParaRPr lang="en-GB" dirty="0"/>
          </a:p>
        </p:txBody>
      </p:sp>
    </p:spTree>
    <p:extLst>
      <p:ext uri="{BB962C8B-B14F-4D97-AF65-F5344CB8AC3E}">
        <p14:creationId xmlns:p14="http://schemas.microsoft.com/office/powerpoint/2010/main" val="1247780624"/>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b="1" dirty="0"/>
              <a:t>Aktiengattungen</a:t>
            </a:r>
            <a:r>
              <a:rPr lang="de-DE" altLang="en-US" sz="2000" dirty="0"/>
              <a:t>:</a:t>
            </a:r>
          </a:p>
          <a:p>
            <a:pPr marL="742950" lvl="2" indent="-342900"/>
            <a:r>
              <a:rPr lang="de-DE" altLang="en-US" sz="2000" dirty="0"/>
              <a:t>Aktien, die jeweils dieselben mitgliedschaftlichen Rechte und Pflichten gewähren, bilden eine Aktiengattung, § 11 AktG</a:t>
            </a:r>
          </a:p>
          <a:p>
            <a:pPr marL="742950" lvl="2" indent="-342900"/>
            <a:r>
              <a:rPr lang="de-DE" altLang="en-US" sz="2000" b="1" dirty="0"/>
              <a:t>Stammaktien (mit Stimmrecht)</a:t>
            </a:r>
            <a:r>
              <a:rPr lang="de-DE" altLang="en-US" sz="2000" dirty="0"/>
              <a:t>, § 12 Abs. 1 Satz AktG</a:t>
            </a:r>
          </a:p>
          <a:p>
            <a:pPr marL="742950" lvl="2" indent="-342900"/>
            <a:r>
              <a:rPr lang="de-DE" altLang="en-US" sz="2000" b="1" dirty="0"/>
              <a:t>Vorzugsaktien (ohne Stimmrecht)</a:t>
            </a:r>
            <a:r>
              <a:rPr lang="de-DE" altLang="en-US" sz="2000" dirty="0"/>
              <a:t>, §§ 139 bis 141, 12 Abs. 1 Satz 2 AktG</a:t>
            </a:r>
          </a:p>
          <a:p>
            <a:pPr marL="742950" lvl="2" indent="-342900"/>
            <a:r>
              <a:rPr lang="de-DE" altLang="en-US" sz="2000" dirty="0"/>
              <a:t>Unterscheidung relevant bei bestimmten Beschlüssen, z. B. § 179 Abs. 3 AktG</a:t>
            </a:r>
          </a:p>
        </p:txBody>
      </p:sp>
    </p:spTree>
    <p:extLst>
      <p:ext uri="{BB962C8B-B14F-4D97-AF65-F5344CB8AC3E}">
        <p14:creationId xmlns:p14="http://schemas.microsoft.com/office/powerpoint/2010/main" val="706109098"/>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b="1" dirty="0"/>
              <a:t>Aktiensorten</a:t>
            </a:r>
            <a:r>
              <a:rPr lang="de-DE" altLang="en-US" sz="2000" dirty="0"/>
              <a:t> (</a:t>
            </a:r>
            <a:r>
              <a:rPr lang="de-DE" altLang="en-US" sz="2000" b="1" dirty="0"/>
              <a:t>Nennbetrags- oder Stückaktien, § 8 AktG)</a:t>
            </a:r>
          </a:p>
          <a:p>
            <a:pPr marL="742950" lvl="2" indent="-342900"/>
            <a:r>
              <a:rPr lang="de-DE" altLang="en-US" sz="2000" dirty="0"/>
              <a:t>Nennbetragsaktie, § 8 Abs. 2 AktG, lautet auf bestimmten Nennbetrag, der auf Aktienurkunde vermerkt ist, </a:t>
            </a:r>
            <a:r>
              <a:rPr lang="de-DE" altLang="en-US" sz="2000" b="1" dirty="0"/>
              <a:t>Mindestnennbetrag gemäß § 8 Abs. 2 Satz 1 AktG: EUR 1,-</a:t>
            </a:r>
          </a:p>
          <a:p>
            <a:pPr marL="742950" lvl="2" indent="-342900"/>
            <a:r>
              <a:rPr lang="de-DE" altLang="en-US" sz="2000" dirty="0"/>
              <a:t>Stückaktie, § 8 Abs. 3 AktG, auf jede Stückaktie entfällt anteiliger Betrag des Grundkapitals, ohne dass sie auf einen Nennwert lautet, Beteiligungsquote ist nicht aus Stückaktie selbst, sondern nur aus Verhältnis der Gesamtzahl der Stückaktien zum Grundkapital ersichtlich</a:t>
            </a:r>
          </a:p>
          <a:p>
            <a:pPr marL="742950" lvl="2" indent="-342900"/>
            <a:r>
              <a:rPr lang="de-DE" altLang="en-US" sz="2000" b="1" dirty="0"/>
              <a:t>Achtung: anteiliger Betrag am Grundkapital darf auch bei Stückaktien EUR 1,- nicht unterschreiten, § 8 Abs. 3 Satz 3 AktG</a:t>
            </a:r>
          </a:p>
          <a:p>
            <a:endParaRPr lang="en-GB" dirty="0"/>
          </a:p>
        </p:txBody>
      </p:sp>
    </p:spTree>
    <p:extLst>
      <p:ext uri="{BB962C8B-B14F-4D97-AF65-F5344CB8AC3E}">
        <p14:creationId xmlns:p14="http://schemas.microsoft.com/office/powerpoint/2010/main" val="391224051"/>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Aktien/Erwerb- und Veräußerung</a:t>
            </a:r>
            <a:endParaRPr lang="en-GB" b="1" dirty="0"/>
          </a:p>
        </p:txBody>
      </p:sp>
      <p:sp>
        <p:nvSpPr>
          <p:cNvPr id="3" name="Textplatzhalter 2"/>
          <p:cNvSpPr>
            <a:spLocks noGrp="1"/>
          </p:cNvSpPr>
          <p:nvPr>
            <p:ph type="body" sz="quarter" idx="11"/>
          </p:nvPr>
        </p:nvSpPr>
        <p:spPr/>
        <p:txBody>
          <a:bodyPr/>
          <a:lstStyle/>
          <a:p>
            <a:pPr marL="308607" lvl="2" indent="-308607">
              <a:buNone/>
            </a:pPr>
            <a:r>
              <a:rPr lang="de-DE" altLang="en-US" sz="2000" b="1" dirty="0"/>
              <a:t>Achtung: anteiliger Betrag am Grundkapital darf auch bei Stückaktien EUR 1,- nicht unterschreiten, § 8 Abs. 3 Satz 3 AktG</a:t>
            </a:r>
          </a:p>
          <a:p>
            <a:endParaRPr lang="en-GB" dirty="0"/>
          </a:p>
        </p:txBody>
      </p:sp>
    </p:spTree>
    <p:extLst>
      <p:ext uri="{BB962C8B-B14F-4D97-AF65-F5344CB8AC3E}">
        <p14:creationId xmlns:p14="http://schemas.microsoft.com/office/powerpoint/2010/main" val="12351631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lvl="1"/>
            <a:r>
              <a:rPr lang="de-DE" dirty="0"/>
              <a:t>Treuepflicht (folgt aus der persönlichen Verbundenheit der Gesellschafter)</a:t>
            </a:r>
          </a:p>
          <a:p>
            <a:pPr lvl="2"/>
            <a:r>
              <a:rPr lang="de-DE" dirty="0"/>
              <a:t>Besteht unter den Gesellschaftern, aber auch zwischen den Gesellschaftern und der Gesellschaft („doppelte Richtung“)</a:t>
            </a:r>
          </a:p>
          <a:p>
            <a:pPr lvl="2"/>
            <a:r>
              <a:rPr lang="de-DE" dirty="0"/>
              <a:t>Intensität der Treuepflicht hängt von der Ausgestaltung der Gesellschaft ab: Je kleiner der Gesellschafterkreis, desto größer die Treuepflicht</a:t>
            </a:r>
          </a:p>
        </p:txBody>
      </p:sp>
    </p:spTree>
    <p:extLst>
      <p:ext uri="{BB962C8B-B14F-4D97-AF65-F5344CB8AC3E}">
        <p14:creationId xmlns:p14="http://schemas.microsoft.com/office/powerpoint/2010/main" val="532472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Aktionärsrechte </a:t>
            </a:r>
            <a:endParaRPr lang="en-GB" b="1" dirty="0"/>
          </a:p>
        </p:txBody>
      </p:sp>
      <p:sp>
        <p:nvSpPr>
          <p:cNvPr id="3" name="Textplatzhalter 2"/>
          <p:cNvSpPr>
            <a:spLocks noGrp="1"/>
          </p:cNvSpPr>
          <p:nvPr>
            <p:ph type="body" sz="quarter" idx="11"/>
          </p:nvPr>
        </p:nvSpPr>
        <p:spPr/>
        <p:txBody>
          <a:bodyPr/>
          <a:lstStyle/>
          <a:p>
            <a:endParaRPr lang="en-GB"/>
          </a:p>
        </p:txBody>
      </p:sp>
      <p:graphicFrame>
        <p:nvGraphicFramePr>
          <p:cNvPr id="4" name="Inhaltsplatzhalter 3"/>
          <p:cNvGraphicFramePr>
            <a:graphicFrameLocks/>
          </p:cNvGraphicFramePr>
          <p:nvPr>
            <p:extLst>
              <p:ext uri="{D42A27DB-BD31-4B8C-83A1-F6EECF244321}">
                <p14:modId xmlns:p14="http://schemas.microsoft.com/office/powerpoint/2010/main" val="1067261084"/>
              </p:ext>
            </p:extLst>
          </p:nvPr>
        </p:nvGraphicFramePr>
        <p:xfrm>
          <a:off x="395537" y="2276872"/>
          <a:ext cx="8748463"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924432"/>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Aktionärsrechte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Erwerb der Mitgliedschaft entweder im Rahmen der Gründung oder einer Kapitalerhöhung, alternativ durch Kauf einer oder mehrerer Aktien (privat oder über die Börse) oder durch Einzel- oder GRNF</a:t>
            </a:r>
          </a:p>
          <a:p>
            <a:pPr marL="342900" lvl="1" indent="-342900">
              <a:buFont typeface="Wingdings" charset="2"/>
              <a:buChar char="§"/>
            </a:pPr>
            <a:r>
              <a:rPr lang="de-DE" altLang="en-US" sz="2000" dirty="0"/>
              <a:t>Verlust der Mitgliedschaft durch Verkauf der Aktie, Einzel- oder GRNF, Kaduzierung, Amortisation, Liquidation</a:t>
            </a:r>
          </a:p>
        </p:txBody>
      </p:sp>
    </p:spTree>
    <p:extLst>
      <p:ext uri="{BB962C8B-B14F-4D97-AF65-F5344CB8AC3E}">
        <p14:creationId xmlns:p14="http://schemas.microsoft.com/office/powerpoint/2010/main" val="4256924842"/>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Aktionärsrechte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Aktionär hat </a:t>
            </a:r>
            <a:r>
              <a:rPr lang="de-DE" altLang="en-US" sz="2000" b="1" dirty="0"/>
              <a:t>Verwaltungs- und Vermögensrechte</a:t>
            </a:r>
          </a:p>
          <a:p>
            <a:pPr marL="742950" lvl="2" indent="-342900">
              <a:buFont typeface="Arial" panose="020B0604020202020204" pitchFamily="34" charset="0"/>
              <a:buChar char="•"/>
            </a:pPr>
            <a:r>
              <a:rPr lang="de-DE" altLang="en-US" sz="2000" dirty="0"/>
              <a:t>Verwaltungsrechte: Auskunftsrecht (§ 131 AktG), Stimmrecht (§§ 133 bis 137 AktG), Anfechtungsrecht (§§ 241 ff. AktG), Minderheitsrechte (§§ 122, 142 Abs. 2 – </a:t>
            </a:r>
            <a:r>
              <a:rPr lang="de-DE" altLang="en-US" sz="2000" b="1" dirty="0"/>
              <a:t>Gesetzestext! – welche Minderheitsrechte sind das</a:t>
            </a:r>
            <a:r>
              <a:rPr lang="de-DE" altLang="en-US" sz="2000" dirty="0"/>
              <a:t>?)</a:t>
            </a:r>
          </a:p>
          <a:p>
            <a:pPr marL="742950" lvl="2" indent="-342900">
              <a:buFont typeface="Arial" panose="020B0604020202020204" pitchFamily="34" charset="0"/>
              <a:buChar char="•"/>
            </a:pPr>
            <a:r>
              <a:rPr lang="de-DE" altLang="en-US" sz="2000" dirty="0"/>
              <a:t>Vermögensrechte: Dividendenrecht, Bezugsrecht bei Kapitalerhöhungen, Rückzahlungsanspruch bei Kapitalherabsetzungen, Anspruch auf den Liquidationserlös – </a:t>
            </a:r>
            <a:r>
              <a:rPr lang="de-DE" altLang="en-US" sz="2000" b="1" dirty="0"/>
              <a:t>Gesetzestext – wo sind die Vermögensrechte geregelt</a:t>
            </a:r>
            <a:r>
              <a:rPr lang="de-DE" altLang="en-US" sz="2000" dirty="0"/>
              <a:t>?</a:t>
            </a:r>
          </a:p>
        </p:txBody>
      </p:sp>
    </p:spTree>
    <p:extLst>
      <p:ext uri="{BB962C8B-B14F-4D97-AF65-F5344CB8AC3E}">
        <p14:creationId xmlns:p14="http://schemas.microsoft.com/office/powerpoint/2010/main" val="1001832060"/>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Vorstand</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Organe der AG: Vorstand (§§ 76 ff. AktG), AR (§§ 95 ff. AktG), HV (§§ 118 ff. AktG)</a:t>
            </a:r>
          </a:p>
          <a:p>
            <a:pPr marL="0" lvl="1" indent="0">
              <a:buNone/>
            </a:pPr>
            <a:endParaRPr lang="de-DE" altLang="en-US" sz="1100" dirty="0"/>
          </a:p>
          <a:p>
            <a:pPr marL="342900" lvl="1" indent="-342900">
              <a:buFont typeface="Wingdings" charset="2"/>
              <a:buChar char="§"/>
            </a:pPr>
            <a:r>
              <a:rPr lang="de-DE" altLang="en-US" sz="2000" b="1" dirty="0"/>
              <a:t>Vorstand</a:t>
            </a:r>
            <a:r>
              <a:rPr lang="de-DE" altLang="en-US" sz="2000" dirty="0"/>
              <a:t>:</a:t>
            </a:r>
          </a:p>
          <a:p>
            <a:pPr marL="0" lvl="1" indent="0">
              <a:buNone/>
            </a:pPr>
            <a:endParaRPr lang="de-DE" altLang="en-US" sz="1100" dirty="0"/>
          </a:p>
          <a:p>
            <a:pPr lvl="1"/>
            <a:r>
              <a:rPr lang="de-DE" altLang="en-US" sz="2000" b="1" dirty="0"/>
              <a:t>Leitung der Gesellschaft unter eigener Verantwortung</a:t>
            </a:r>
            <a:r>
              <a:rPr lang="de-DE" altLang="en-US" sz="2000" dirty="0"/>
              <a:t>, § 76 Abs. 1 AktG</a:t>
            </a:r>
          </a:p>
          <a:p>
            <a:pPr lvl="1"/>
            <a:r>
              <a:rPr lang="de-DE" altLang="en-US" sz="2000" b="1" dirty="0"/>
              <a:t>Vorstand ist grundsätzlich weisungsunabhängig, </a:t>
            </a:r>
            <a:r>
              <a:rPr lang="de-DE" altLang="en-US" sz="2000" dirty="0"/>
              <a:t>aber: Satzung oder Aufsichtsrat müssen für bestimmte Arten von Geschäften Zustimmungsvorbehalte des Aufsichtsrats vorsehen, § 111 Abs. 4 Satz 2 AktG</a:t>
            </a:r>
          </a:p>
        </p:txBody>
      </p:sp>
    </p:spTree>
    <p:extLst>
      <p:ext uri="{BB962C8B-B14F-4D97-AF65-F5344CB8AC3E}">
        <p14:creationId xmlns:p14="http://schemas.microsoft.com/office/powerpoint/2010/main" val="2279853419"/>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Vorstand</a:t>
            </a:r>
            <a:endParaRPr lang="en-GB" b="1" dirty="0"/>
          </a:p>
        </p:txBody>
      </p:sp>
      <p:sp>
        <p:nvSpPr>
          <p:cNvPr id="3" name="Textplatzhalter 2"/>
          <p:cNvSpPr>
            <a:spLocks noGrp="1"/>
          </p:cNvSpPr>
          <p:nvPr>
            <p:ph type="body" sz="quarter" idx="11"/>
          </p:nvPr>
        </p:nvSpPr>
        <p:spPr/>
        <p:txBody>
          <a:bodyPr/>
          <a:lstStyle/>
          <a:p>
            <a:pPr lvl="1"/>
            <a:r>
              <a:rPr lang="de-DE" altLang="en-US" sz="2000" dirty="0"/>
              <a:t>Verpflichtung zur Vorbereitung und Ausführung von Hauptversammlungsbeschlüssen schränkt unternehmerisches Ermessen ein, § 83 AktG</a:t>
            </a:r>
          </a:p>
          <a:p>
            <a:pPr lvl="1"/>
            <a:r>
              <a:rPr lang="de-DE" altLang="en-US" sz="2000" dirty="0"/>
              <a:t>Im Vertragskonzern besteht Weisungsrecht des Vorstands des herrschenden Unternehmens, § 308 Abs. 1 AktG</a:t>
            </a:r>
          </a:p>
          <a:p>
            <a:pPr lvl="1"/>
            <a:r>
              <a:rPr lang="de-DE" altLang="en-US" sz="2000" dirty="0"/>
              <a:t>Grundsätzlich: unbeschränkte Vertretungsmacht, gesetzliche </a:t>
            </a:r>
            <a:r>
              <a:rPr lang="de-DE" altLang="en-US" sz="2000" b="1" dirty="0"/>
              <a:t>Regellage: Gesamtgeschäftsführung und Gesamtvertretungsmacht</a:t>
            </a:r>
            <a:r>
              <a:rPr lang="de-DE" altLang="en-US" sz="2000" dirty="0"/>
              <a:t>, §§ 77, 78 AktG</a:t>
            </a:r>
            <a:endParaRPr lang="en-US" sz="2000" dirty="0"/>
          </a:p>
          <a:p>
            <a:endParaRPr lang="en-GB" dirty="0"/>
          </a:p>
          <a:p>
            <a:endParaRPr lang="en-GB" dirty="0"/>
          </a:p>
        </p:txBody>
      </p:sp>
    </p:spTree>
    <p:extLst>
      <p:ext uri="{BB962C8B-B14F-4D97-AF65-F5344CB8AC3E}">
        <p14:creationId xmlns:p14="http://schemas.microsoft.com/office/powerpoint/2010/main" val="1990850920"/>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Vorstand</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Vorstand (Fortsetzung)</a:t>
            </a:r>
            <a:r>
              <a:rPr lang="de-DE" altLang="en-US" sz="2000" dirty="0"/>
              <a:t>:</a:t>
            </a:r>
          </a:p>
          <a:p>
            <a:pPr marL="0" lvl="1" indent="0">
              <a:buNone/>
            </a:pPr>
            <a:endParaRPr lang="de-DE" altLang="en-US" sz="1100" dirty="0"/>
          </a:p>
          <a:p>
            <a:pPr lvl="1"/>
            <a:r>
              <a:rPr lang="de-DE" altLang="en-US" sz="2000" b="1" dirty="0"/>
              <a:t>Bestellung und Abberufung durch den Aufsichtsrat</a:t>
            </a:r>
          </a:p>
          <a:p>
            <a:pPr lvl="1"/>
            <a:r>
              <a:rPr lang="de-DE" altLang="en-US" sz="2000" b="1" dirty="0"/>
              <a:t>Ein oder mehrere Mitglieder</a:t>
            </a:r>
            <a:r>
              <a:rPr lang="de-DE" altLang="en-US" sz="2000" dirty="0"/>
              <a:t>, aber: Grundkapital &gt; EUR 3 Mio.: mindestens zwei Mitglieder</a:t>
            </a:r>
          </a:p>
          <a:p>
            <a:pPr lvl="1"/>
            <a:r>
              <a:rPr lang="de-DE" altLang="en-US" sz="2000" dirty="0"/>
              <a:t>Ggf. Arbeitsdirektor, § 33 MitbestG</a:t>
            </a:r>
          </a:p>
          <a:p>
            <a:pPr lvl="1"/>
            <a:r>
              <a:rPr lang="de-DE" altLang="en-US" sz="2000" b="1" dirty="0"/>
              <a:t>Amtszeit maximal fünf Jahre</a:t>
            </a:r>
            <a:r>
              <a:rPr lang="de-DE" altLang="en-US" sz="2000" dirty="0"/>
              <a:t>, § 84 Abs. 1 AktG, Verlängerung frühestens ein Jahr vor dem Ende der bisherigen Amtszeit</a:t>
            </a:r>
          </a:p>
          <a:p>
            <a:pPr lvl="1"/>
            <a:r>
              <a:rPr lang="de-DE" altLang="en-US" sz="2000" b="1" dirty="0"/>
              <a:t>Jederzeitiger Widerruf aus wichtigem Grund möglich</a:t>
            </a:r>
            <a:r>
              <a:rPr lang="de-DE" altLang="en-US" sz="2000" dirty="0"/>
              <a:t>, Widerruf ist wirksam, bis Unwirksamkeit rechtskräftig festgestellt ist, §84 Abs. 3 Nr. 4 AktG</a:t>
            </a:r>
          </a:p>
        </p:txBody>
      </p:sp>
    </p:spTree>
    <p:extLst>
      <p:ext uri="{BB962C8B-B14F-4D97-AF65-F5344CB8AC3E}">
        <p14:creationId xmlns:p14="http://schemas.microsoft.com/office/powerpoint/2010/main" val="3799586849"/>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tabLst>
                <a:tab pos="0" algn="l"/>
              </a:tabLst>
            </a:pPr>
            <a:r>
              <a:rPr lang="de-DE" b="1" dirty="0"/>
              <a:t>AG – Organisationsverfassung Vorstand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Vorstand (Fortsetzung)</a:t>
            </a:r>
            <a:r>
              <a:rPr lang="de-DE" altLang="en-US" sz="2000" dirty="0"/>
              <a:t>:</a:t>
            </a:r>
          </a:p>
          <a:p>
            <a:pPr marL="0" lvl="1" indent="0">
              <a:buNone/>
            </a:pPr>
            <a:endParaRPr lang="de-DE" altLang="en-US" sz="1100" dirty="0"/>
          </a:p>
          <a:p>
            <a:pPr lvl="1"/>
            <a:r>
              <a:rPr lang="de-DE" altLang="en-US" sz="2000" b="1" dirty="0"/>
              <a:t>Bestellung und Abberufung durch den Aufsichtsrat</a:t>
            </a:r>
          </a:p>
          <a:p>
            <a:pPr lvl="1"/>
            <a:r>
              <a:rPr lang="de-DE" altLang="en-US" sz="2000" b="1" dirty="0"/>
              <a:t>Ein oder mehrere Mitglieder</a:t>
            </a:r>
            <a:r>
              <a:rPr lang="de-DE" altLang="en-US" sz="2000" dirty="0"/>
              <a:t>, aber: Grundkapital &gt; EUR 3 Mio.: mindestens zwei Mitglieder</a:t>
            </a:r>
          </a:p>
          <a:p>
            <a:pPr lvl="1"/>
            <a:r>
              <a:rPr lang="de-DE" altLang="en-US" sz="2000" dirty="0"/>
              <a:t>Ggf. Arbeitsdirektor, § 33 MitbestG</a:t>
            </a:r>
          </a:p>
          <a:p>
            <a:pPr lvl="1"/>
            <a:r>
              <a:rPr lang="de-DE" altLang="en-US" sz="2000" b="1" dirty="0"/>
              <a:t>Amtszeit maximal fünf Jahre</a:t>
            </a:r>
            <a:r>
              <a:rPr lang="de-DE" altLang="en-US" sz="2000" dirty="0"/>
              <a:t>, § 84 Abs. 1 AktG, Verlängerung frühestens ein Jahr vor dem Ende der bisherigen Amtszeit</a:t>
            </a:r>
          </a:p>
          <a:p>
            <a:pPr lvl="1"/>
            <a:r>
              <a:rPr lang="de-DE" altLang="en-US" sz="2000" b="1" dirty="0"/>
              <a:t>Jederzeitiger Widerruf aus wichtigem Grund möglich</a:t>
            </a:r>
            <a:r>
              <a:rPr lang="de-DE" altLang="en-US" sz="2000" dirty="0"/>
              <a:t>, Widerruf ist wirksam, bis Unwirksamkeit rechtskräftig festgestellt ist, §84 Abs. 3 Nr. 4 AktG</a:t>
            </a:r>
          </a:p>
        </p:txBody>
      </p:sp>
    </p:spTree>
    <p:extLst>
      <p:ext uri="{BB962C8B-B14F-4D97-AF65-F5344CB8AC3E}">
        <p14:creationId xmlns:p14="http://schemas.microsoft.com/office/powerpoint/2010/main" val="841470688"/>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tabLst>
                <a:tab pos="0" algn="l"/>
              </a:tabLst>
            </a:pPr>
            <a:r>
              <a:rPr lang="de-DE" b="1" dirty="0"/>
              <a:t>AG – Organisationsverfassung Vorstand </a:t>
            </a:r>
            <a:endParaRPr lang="en-GB" b="1" dirty="0"/>
          </a:p>
        </p:txBody>
      </p:sp>
      <p:sp>
        <p:nvSpPr>
          <p:cNvPr id="3" name="Textplatzhalter 2"/>
          <p:cNvSpPr>
            <a:spLocks noGrp="1"/>
          </p:cNvSpPr>
          <p:nvPr>
            <p:ph type="body" sz="quarter" idx="11"/>
          </p:nvPr>
        </p:nvSpPr>
        <p:spPr/>
        <p:txBody>
          <a:bodyPr/>
          <a:lstStyle/>
          <a:p>
            <a:pPr lvl="1"/>
            <a:r>
              <a:rPr lang="de-DE" altLang="en-US" sz="2000" dirty="0"/>
              <a:t>Vergütung muss angemessen sein, § 87 </a:t>
            </a:r>
          </a:p>
          <a:p>
            <a:pPr lvl="1"/>
            <a:r>
              <a:rPr lang="de-DE" altLang="en-US" sz="2000" b="1" dirty="0"/>
              <a:t>Gesetzliches Wettbewerbsverbot</a:t>
            </a:r>
            <a:r>
              <a:rPr lang="de-DE" altLang="en-US" sz="2000" dirty="0"/>
              <a:t>, § 88 AktG, i.d.R. auch vertragliches Wettbewerbsverbot</a:t>
            </a:r>
          </a:p>
          <a:p>
            <a:pPr lvl="1"/>
            <a:r>
              <a:rPr lang="de-DE" altLang="en-US" sz="2000" b="1" dirty="0"/>
              <a:t>Berichtspflicht gegenüber Aufsichtsrat</a:t>
            </a:r>
            <a:r>
              <a:rPr lang="de-DE" altLang="en-US" sz="2000" dirty="0"/>
              <a:t>, § 90 AktG</a:t>
            </a:r>
          </a:p>
          <a:p>
            <a:pPr lvl="1"/>
            <a:r>
              <a:rPr lang="de-DE" altLang="en-US" sz="2000" dirty="0"/>
              <a:t>Buchführung und Organisation, § 91 AktG, v.a. </a:t>
            </a:r>
            <a:r>
              <a:rPr lang="de-DE" altLang="en-US" sz="2000" b="1" dirty="0"/>
              <a:t>Frühwarn- und Überwachungssystem</a:t>
            </a:r>
            <a:r>
              <a:rPr lang="de-DE" altLang="en-US" sz="2000" dirty="0"/>
              <a:t>, § 91 Abs. 2 AktG</a:t>
            </a:r>
            <a:endParaRPr lang="en-GB" dirty="0"/>
          </a:p>
          <a:p>
            <a:endParaRPr lang="en-GB" dirty="0"/>
          </a:p>
        </p:txBody>
      </p:sp>
    </p:spTree>
    <p:extLst>
      <p:ext uri="{BB962C8B-B14F-4D97-AF65-F5344CB8AC3E}">
        <p14:creationId xmlns:p14="http://schemas.microsoft.com/office/powerpoint/2010/main" val="1775224840"/>
      </p:ext>
    </p:extLst>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Vorstand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Vorstand (Fortsetzung):</a:t>
            </a:r>
          </a:p>
          <a:p>
            <a:pPr marL="0" lvl="1" indent="0">
              <a:buNone/>
            </a:pPr>
            <a:endParaRPr lang="de-DE" altLang="en-US" sz="1100" b="1" dirty="0"/>
          </a:p>
          <a:p>
            <a:pPr lvl="1"/>
            <a:r>
              <a:rPr lang="de-DE" altLang="en-US" sz="2000" b="1" dirty="0"/>
              <a:t>Meldepflichten, § 92 AktG</a:t>
            </a:r>
            <a:r>
              <a:rPr lang="de-DE" altLang="en-US" sz="2000" dirty="0"/>
              <a:t>: Verlust 50 % Grundkapital, dann Einberufung Hauptversammlung (unverzüglich)</a:t>
            </a:r>
          </a:p>
          <a:p>
            <a:pPr lvl="1"/>
            <a:r>
              <a:rPr lang="de-DE" altLang="en-US" sz="2000" b="1" dirty="0"/>
              <a:t>Überschuldung/Zahlungsunfähigkeit</a:t>
            </a:r>
            <a:r>
              <a:rPr lang="de-DE" altLang="en-US" sz="2000" dirty="0"/>
              <a:t>: Antrag auf Eröffnung Insolvenzverfahren (unverzüglich, spätestens aber innerhalb von drei Wochen)Verletzung: Strafbarkeit nach § 401 AktG</a:t>
            </a:r>
          </a:p>
          <a:p>
            <a:pPr lvl="1"/>
            <a:r>
              <a:rPr lang="de-DE" altLang="en-US" sz="2000" b="1" dirty="0"/>
              <a:t>Pflicht zu sorgfältiger Geschäftsführung</a:t>
            </a:r>
            <a:r>
              <a:rPr lang="de-DE" altLang="en-US" sz="2000" dirty="0"/>
              <a:t>, § 93 AktG - </a:t>
            </a:r>
            <a:r>
              <a:rPr lang="de-DE" altLang="en-US" sz="2000" i="1" dirty="0"/>
              <a:t>Business </a:t>
            </a:r>
            <a:r>
              <a:rPr lang="de-DE" altLang="en-US" sz="2000" i="1" dirty="0" err="1"/>
              <a:t>Judgment</a:t>
            </a:r>
            <a:r>
              <a:rPr lang="de-DE" altLang="en-US" sz="2000" i="1" dirty="0"/>
              <a:t> </a:t>
            </a:r>
            <a:r>
              <a:rPr lang="de-DE" altLang="en-US" sz="2000" i="1" dirty="0" err="1"/>
              <a:t>Rule</a:t>
            </a:r>
            <a:r>
              <a:rPr lang="de-DE" altLang="en-US" sz="2000" dirty="0"/>
              <a:t> - „ARAG/</a:t>
            </a:r>
            <a:r>
              <a:rPr lang="de-DE" altLang="en-US" sz="2000" dirty="0" err="1"/>
              <a:t>Garmenbeck</a:t>
            </a:r>
            <a:r>
              <a:rPr lang="de-DE" altLang="en-US" sz="2000" dirty="0"/>
              <a:t>“-Urteil des BGH</a:t>
            </a:r>
          </a:p>
        </p:txBody>
      </p:sp>
    </p:spTree>
    <p:extLst>
      <p:ext uri="{BB962C8B-B14F-4D97-AF65-F5344CB8AC3E}">
        <p14:creationId xmlns:p14="http://schemas.microsoft.com/office/powerpoint/2010/main" val="1917597023"/>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Vorstand</a:t>
            </a:r>
            <a:endParaRPr lang="en-GB" b="1" dirty="0"/>
          </a:p>
        </p:txBody>
      </p:sp>
      <p:sp>
        <p:nvSpPr>
          <p:cNvPr id="3" name="Textplatzhalter 2"/>
          <p:cNvSpPr>
            <a:spLocks noGrp="1"/>
          </p:cNvSpPr>
          <p:nvPr>
            <p:ph type="body" sz="quarter" idx="11"/>
          </p:nvPr>
        </p:nvSpPr>
        <p:spPr/>
        <p:txBody>
          <a:bodyPr/>
          <a:lstStyle/>
          <a:p>
            <a:pPr lvl="1"/>
            <a:r>
              <a:rPr lang="de-DE" altLang="en-US" sz="2000" b="1" dirty="0"/>
              <a:t>UMAG: gesetzliche Bestätigung der </a:t>
            </a:r>
            <a:r>
              <a:rPr lang="de-DE" altLang="en-US" sz="2000" b="1" i="1" dirty="0"/>
              <a:t>Business </a:t>
            </a:r>
            <a:r>
              <a:rPr lang="de-DE" altLang="en-US" sz="2000" b="1" i="1" dirty="0" err="1"/>
              <a:t>Judgment</a:t>
            </a:r>
            <a:r>
              <a:rPr lang="de-DE" altLang="en-US" sz="2000" b="1" i="1" dirty="0"/>
              <a:t> </a:t>
            </a:r>
            <a:r>
              <a:rPr lang="de-DE" altLang="en-US" sz="2000" b="1" i="1" dirty="0" err="1"/>
              <a:t>Rule</a:t>
            </a:r>
            <a:r>
              <a:rPr lang="de-DE" altLang="en-US" sz="2000" b="1" dirty="0"/>
              <a:t> in § 93 Abs. 1 Satz 2 AktG</a:t>
            </a:r>
          </a:p>
          <a:p>
            <a:pPr lvl="1"/>
            <a:r>
              <a:rPr lang="de-DE" altLang="en-US" sz="2000" b="1" dirty="0"/>
              <a:t>ABER: …darf immer nur im Rahmen des Gesellschaftszwecks handeln (- „Zinsderivate“ – BGH, NJW 2013, 1958)</a:t>
            </a:r>
          </a:p>
          <a:p>
            <a:pPr lvl="1"/>
            <a:r>
              <a:rPr lang="de-DE" altLang="en-US" sz="2000" b="1" dirty="0"/>
              <a:t>Innenhaftung</a:t>
            </a:r>
            <a:r>
              <a:rPr lang="de-DE" altLang="en-US" sz="2000" dirty="0"/>
              <a:t>: Verpflichtung der Gesellschaftsorgane zur Geltendmachung von Ersatzansprüchen auf Verlangen der Hauptversammlung bei 10 % Quorum, § 147 AktG; § 148 AktG, 1 %-Grenze für einzelne Aktionäre</a:t>
            </a:r>
          </a:p>
          <a:p>
            <a:pPr lvl="1"/>
            <a:r>
              <a:rPr lang="de-DE" altLang="en-US" sz="2000" b="1" dirty="0"/>
              <a:t>Außenhaftung</a:t>
            </a:r>
            <a:r>
              <a:rPr lang="de-DE" altLang="en-US" sz="2000" dirty="0"/>
              <a:t>: nur ausnahmsweise	</a:t>
            </a:r>
          </a:p>
          <a:p>
            <a:endParaRPr lang="en-GB" dirty="0"/>
          </a:p>
          <a:p>
            <a:endParaRPr lang="en-GB" dirty="0"/>
          </a:p>
        </p:txBody>
      </p:sp>
    </p:spTree>
    <p:extLst>
      <p:ext uri="{BB962C8B-B14F-4D97-AF65-F5344CB8AC3E}">
        <p14:creationId xmlns:p14="http://schemas.microsoft.com/office/powerpoint/2010/main" val="21339043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lvl="2"/>
            <a:r>
              <a:rPr lang="de-DE" dirty="0"/>
              <a:t>Aus der Treuepflicht folgen Handlungs- und Unterlassungspflichten, z.B. Verschwiegenheit oder die Pflicht, die Gesellschaft in der Öffentlichkeit nicht „schlecht zu machen“</a:t>
            </a:r>
          </a:p>
          <a:p>
            <a:pPr lvl="2"/>
            <a:r>
              <a:rPr lang="de-DE" dirty="0"/>
              <a:t>Rechtsfolge bei Verstoß: Anspruch auf Erfüllung (einklagbar) oder Schadenersatz (§ 280 Abs. 1 BGB)</a:t>
            </a:r>
          </a:p>
          <a:p>
            <a:pPr lvl="2"/>
            <a:r>
              <a:rPr lang="de-DE" dirty="0"/>
              <a:t>Wettbewerbsverbot aus der Treuepflicht (für OHG in § 112 HGB geregelt)</a:t>
            </a:r>
          </a:p>
        </p:txBody>
      </p:sp>
    </p:spTree>
    <p:extLst>
      <p:ext uri="{BB962C8B-B14F-4D97-AF65-F5344CB8AC3E}">
        <p14:creationId xmlns:p14="http://schemas.microsoft.com/office/powerpoint/2010/main" val="3799491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Vorstandshaftung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Fall 9:</a:t>
            </a:r>
          </a:p>
          <a:p>
            <a:pPr marL="0" lvl="1" indent="0">
              <a:buNone/>
            </a:pPr>
            <a:endParaRPr lang="de-DE" altLang="en-US" sz="1100" dirty="0"/>
          </a:p>
          <a:p>
            <a:pPr marL="0" lvl="1" indent="0">
              <a:buNone/>
            </a:pPr>
            <a:r>
              <a:rPr lang="de-DE" altLang="en-US" sz="2000" dirty="0"/>
              <a:t>A, B und C sind Vorstände der X-AG. A ist zugleich Vorstandsvorsitzender und für das operative Geschäft zuständig, B ist Finanzvorstand und C ist für Personal und Recht verantwortlich. Im Zuge einer Immobilienfinanzierung vereinbart der alleinvertretungsberechtigte Vorstand B (CFO) mit einer US-amerikanischen Bank einen komplizierten Zins-Swap, um von niedrigen Zinsen dauerhaft profitieren zu können. Kurz nach Abschluss der Finanzierung sinkt das Zinsniveau ganz deutlich, weil die EZB massiv Liquidität in die Märkte pumpt. </a:t>
            </a:r>
            <a:endParaRPr lang="de-DE" altLang="en-US" dirty="0"/>
          </a:p>
        </p:txBody>
      </p:sp>
    </p:spTree>
    <p:extLst>
      <p:ext uri="{BB962C8B-B14F-4D97-AF65-F5344CB8AC3E}">
        <p14:creationId xmlns:p14="http://schemas.microsoft.com/office/powerpoint/2010/main" val="2928552281"/>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Vorstandshaftung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dirty="0"/>
              <a:t>Die X-AG muss immer höhere Beträge zurückstellen, weil der negative Wert des Swaps durch Nachbesicherung aufgefangen werden muss.</a:t>
            </a:r>
          </a:p>
          <a:p>
            <a:pPr marL="0" lvl="1" indent="0">
              <a:buNone/>
            </a:pPr>
            <a:r>
              <a:rPr lang="de-DE" altLang="en-US" sz="2000" dirty="0"/>
              <a:t>A fragt, ob B die „innovative“ Immobilienfinanzierung abschließen durfte und, wenn nicht, wie die X-AG ihn loswerden könne. Welche Ansprüche hätte die X-AG gegen den B, wenn er die Finanzierung nicht hätte abschließen dürfen? </a:t>
            </a:r>
            <a:r>
              <a:rPr lang="de-DE" altLang="en-US" dirty="0"/>
              <a:t>	 		</a:t>
            </a:r>
          </a:p>
          <a:p>
            <a:endParaRPr lang="en-GB" dirty="0"/>
          </a:p>
        </p:txBody>
      </p:sp>
    </p:spTree>
    <p:extLst>
      <p:ext uri="{BB962C8B-B14F-4D97-AF65-F5344CB8AC3E}">
        <p14:creationId xmlns:p14="http://schemas.microsoft.com/office/powerpoint/2010/main" val="3074609997"/>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Vorstandshaftung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Lösungsskizze:</a:t>
            </a:r>
          </a:p>
          <a:p>
            <a:pPr marL="0" lvl="1" indent="0">
              <a:buNone/>
            </a:pPr>
            <a:endParaRPr lang="de-DE" altLang="en-US" sz="1100" dirty="0"/>
          </a:p>
          <a:p>
            <a:pPr marL="342900" lvl="1" indent="-342900">
              <a:buFont typeface="+mj-lt"/>
              <a:buAutoNum type="arabicPeriod"/>
            </a:pPr>
            <a:r>
              <a:rPr lang="de-DE" altLang="en-US" sz="2000" dirty="0"/>
              <a:t>Befugnis zum Abschluss der Geschäfte grundsätzlich aus § 76 Abs. 1 AktG (Leitungspflicht) – aber: Pflicht zur Früherkennung bestandsgefährdender Risiken (§ 91 Abs. 2 AktG) – grundsätzlich kein Ausschluss riskanter Geschäfte</a:t>
            </a:r>
          </a:p>
          <a:p>
            <a:pPr marL="342900" lvl="1" indent="-342900">
              <a:buFont typeface="+mj-lt"/>
              <a:buAutoNum type="arabicPeriod"/>
            </a:pPr>
            <a:r>
              <a:rPr lang="de-DE" altLang="en-US" sz="2000" dirty="0"/>
              <a:t>Wären die Geschäfte außerhalb der Befugnis des Vorstands: Abberufung aus wichtigem Grund durch AR; „wichtiger Grund“ dann Verstoße gegen GL-Pflichten</a:t>
            </a:r>
          </a:p>
        </p:txBody>
      </p:sp>
    </p:spTree>
    <p:extLst>
      <p:ext uri="{BB962C8B-B14F-4D97-AF65-F5344CB8AC3E}">
        <p14:creationId xmlns:p14="http://schemas.microsoft.com/office/powerpoint/2010/main" val="1029981662"/>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Vorstandshaftung</a:t>
            </a:r>
            <a:endParaRPr lang="en-GB" b="1" dirty="0"/>
          </a:p>
        </p:txBody>
      </p:sp>
      <p:sp>
        <p:nvSpPr>
          <p:cNvPr id="3" name="Textplatzhalter 2"/>
          <p:cNvSpPr>
            <a:spLocks noGrp="1"/>
          </p:cNvSpPr>
          <p:nvPr>
            <p:ph type="body" sz="quarter" idx="11"/>
          </p:nvPr>
        </p:nvSpPr>
        <p:spPr/>
        <p:txBody>
          <a:bodyPr/>
          <a:lstStyle/>
          <a:p>
            <a:pPr marL="363538" lvl="1" indent="-363538">
              <a:buNone/>
            </a:pPr>
            <a:r>
              <a:rPr lang="de-DE" altLang="en-US" sz="2000" dirty="0"/>
              <a:t>3.	Anspruch der X-AG gegen den B aus § 93 Abs. 2 Satz 1 AktG (nur wenn Geschäft unzulässig)</a:t>
            </a:r>
          </a:p>
          <a:p>
            <a:pPr marL="685800" lvl="2" indent="-285750"/>
            <a:r>
              <a:rPr lang="de-DE" altLang="en-US" dirty="0"/>
              <a:t>Problemschwerpunkt 1: Rechtfertigung im Rahmen der BJR</a:t>
            </a:r>
          </a:p>
          <a:p>
            <a:pPr marL="685800" lvl="2" indent="-285750"/>
            <a:r>
              <a:rPr lang="de-DE" altLang="en-US" dirty="0"/>
              <a:t>Problemschwerpunkt 2: Beschlussfassung HV/Geltendmachung; „ARAG/</a:t>
            </a:r>
            <a:r>
              <a:rPr lang="de-DE" altLang="en-US" dirty="0" err="1"/>
              <a:t>Garmenbeck</a:t>
            </a:r>
            <a:r>
              <a:rPr lang="de-DE" altLang="en-US" dirty="0"/>
              <a:t>“	</a:t>
            </a:r>
            <a:endParaRPr lang="en-GB" dirty="0"/>
          </a:p>
        </p:txBody>
      </p:sp>
    </p:spTree>
    <p:extLst>
      <p:ext uri="{BB962C8B-B14F-4D97-AF65-F5344CB8AC3E}">
        <p14:creationId xmlns:p14="http://schemas.microsoft.com/office/powerpoint/2010/main" val="2725796218"/>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Aufsichtsrat</a:t>
            </a:r>
            <a:r>
              <a:rPr lang="de-DE" altLang="en-US" sz="2000" dirty="0"/>
              <a:t>:</a:t>
            </a:r>
          </a:p>
          <a:p>
            <a:pPr lvl="1"/>
            <a:r>
              <a:rPr lang="de-DE" altLang="en-US" sz="2000" b="1" dirty="0"/>
              <a:t>Größe</a:t>
            </a:r>
            <a:r>
              <a:rPr lang="de-DE" altLang="en-US" sz="2000" dirty="0"/>
              <a:t>: drei, oder höhere, durch drei teilbare Zahl, §95 AktG, Höchstgrenzen in Abhängigkeit von Unternehmensgröße: Grundkapital bis EUR 1,5 Mio.: max. 9, Grundkapital bis EUR 10 Mio.: max.15, Grundkapital darüber: max. 21 </a:t>
            </a:r>
          </a:p>
          <a:p>
            <a:pPr lvl="1"/>
            <a:r>
              <a:rPr lang="de-DE" altLang="en-US" sz="2000" b="1" dirty="0"/>
              <a:t>Zusammensetzung</a:t>
            </a:r>
            <a:r>
              <a:rPr lang="de-DE" altLang="en-US" sz="2000" dirty="0"/>
              <a:t>: </a:t>
            </a:r>
          </a:p>
          <a:p>
            <a:pPr lvl="2"/>
            <a:r>
              <a:rPr lang="de-DE" altLang="en-US" sz="2000" dirty="0"/>
              <a:t>Mitbestimmungsfreier Aufsichtsrat: Gesellschaften mit 500 oder weniger Arbeitnehmern, § 1 Abs. 1 </a:t>
            </a:r>
            <a:r>
              <a:rPr lang="de-DE" altLang="en-US" sz="2000" dirty="0" err="1"/>
              <a:t>DrittelbG</a:t>
            </a:r>
            <a:r>
              <a:rPr lang="de-DE" altLang="en-US" sz="2000" dirty="0"/>
              <a:t> (früher: §76 Abs. 6 BetrVG 1952)</a:t>
            </a:r>
          </a:p>
        </p:txBody>
      </p:sp>
    </p:spTree>
    <p:extLst>
      <p:ext uri="{BB962C8B-B14F-4D97-AF65-F5344CB8AC3E}">
        <p14:creationId xmlns:p14="http://schemas.microsoft.com/office/powerpoint/2010/main" val="810324072"/>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a:t>
            </a:r>
            <a:endParaRPr lang="en-GB" b="1" dirty="0"/>
          </a:p>
        </p:txBody>
      </p:sp>
      <p:sp>
        <p:nvSpPr>
          <p:cNvPr id="3" name="Textplatzhalter 2"/>
          <p:cNvSpPr>
            <a:spLocks noGrp="1"/>
          </p:cNvSpPr>
          <p:nvPr>
            <p:ph type="body" sz="quarter" idx="11"/>
          </p:nvPr>
        </p:nvSpPr>
        <p:spPr/>
        <p:txBody>
          <a:bodyPr/>
          <a:lstStyle/>
          <a:p>
            <a:pPr lvl="2"/>
            <a:r>
              <a:rPr lang="de-DE" altLang="en-US" sz="2000" dirty="0"/>
              <a:t>Drittelparitätisch besetzter Aufsichtsrat: Gesellschaften mit 	mehr als 500 und weniger als 2.000 Arbeitnehmern, §§1, 4 </a:t>
            </a:r>
            <a:r>
              <a:rPr lang="de-DE" altLang="en-US" sz="2000" dirty="0" err="1"/>
              <a:t>DrittelbG</a:t>
            </a:r>
            <a:r>
              <a:rPr lang="de-DE" altLang="en-US" sz="2000" dirty="0"/>
              <a:t> (früher: § 76 Abs. 1 BetrVG 1952)</a:t>
            </a:r>
          </a:p>
          <a:p>
            <a:pPr lvl="2"/>
            <a:r>
              <a:rPr lang="de-DE" altLang="en-US" sz="2000" dirty="0"/>
              <a:t>Paritätisch besetzter Aufsichtsrat: Gesellschaften mit mehr als 2.000 Arbeitnehmern, §§1, 7 MitbestG</a:t>
            </a:r>
          </a:p>
          <a:p>
            <a:pPr lvl="2"/>
            <a:r>
              <a:rPr lang="de-DE" altLang="en-US" sz="2000" dirty="0"/>
              <a:t>Besonderheiten bei Größe (§7 MitbestG): Bis 10.000 Arbeitnehmer: 12, bis 20.000 Arbeitnehmer: 16, darüber: 20</a:t>
            </a:r>
          </a:p>
          <a:p>
            <a:pPr lvl="1"/>
            <a:r>
              <a:rPr lang="de-DE" altLang="en-US" sz="2000" b="1" dirty="0"/>
              <a:t>Beachte: Aufsichtsratsvorsitzender (in der Regel von der </a:t>
            </a:r>
            <a:r>
              <a:rPr lang="de-DE" altLang="en-US" sz="2000" b="1" dirty="0" err="1"/>
              <a:t>Anteilseignerseite</a:t>
            </a:r>
            <a:r>
              <a:rPr lang="de-DE" altLang="en-US" sz="2000" b="1" dirty="0"/>
              <a:t> gewählt) hat Zweistimmenrecht, also faktisches Stimmenübergewicht der Anteilseigner </a:t>
            </a:r>
          </a:p>
          <a:p>
            <a:endParaRPr lang="en-GB" dirty="0"/>
          </a:p>
        </p:txBody>
      </p:sp>
    </p:spTree>
    <p:extLst>
      <p:ext uri="{BB962C8B-B14F-4D97-AF65-F5344CB8AC3E}">
        <p14:creationId xmlns:p14="http://schemas.microsoft.com/office/powerpoint/2010/main" val="2604094721"/>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Aufsichtsrat</a:t>
            </a:r>
            <a:r>
              <a:rPr lang="de-DE" altLang="en-US" sz="2000" dirty="0"/>
              <a:t> </a:t>
            </a:r>
            <a:r>
              <a:rPr lang="de-DE" altLang="en-US" sz="2000" b="1" dirty="0"/>
              <a:t>(Fortsetzung)</a:t>
            </a:r>
            <a:r>
              <a:rPr lang="de-DE" altLang="en-US" sz="2000" dirty="0"/>
              <a:t>:</a:t>
            </a:r>
          </a:p>
          <a:p>
            <a:pPr marL="0" lvl="1" indent="0">
              <a:buNone/>
            </a:pPr>
            <a:endParaRPr lang="de-DE" altLang="en-US" sz="1100" dirty="0"/>
          </a:p>
          <a:p>
            <a:pPr lvl="1"/>
            <a:r>
              <a:rPr lang="de-DE" altLang="en-US" sz="2000" b="1" dirty="0"/>
              <a:t>Bestellung und Abberufung</a:t>
            </a:r>
            <a:r>
              <a:rPr lang="de-DE" altLang="en-US" sz="2000" dirty="0"/>
              <a:t>: Aufsichtsratsmitglieder werden grundsätzlich von der Hauptversammlung gewählt, §101 AktG, Ausnahmen: Wahl von Arbeitnehmervertretern nach Mitbestimmungsgesetzen, Entsendungsrechte nach §101 Abs. 2 AktG</a:t>
            </a:r>
          </a:p>
          <a:p>
            <a:pPr lvl="1"/>
            <a:r>
              <a:rPr lang="de-DE" altLang="en-US" sz="2000" b="1" dirty="0"/>
              <a:t>Amtsperiode</a:t>
            </a:r>
            <a:r>
              <a:rPr lang="de-DE" altLang="en-US" sz="2000" dirty="0"/>
              <a:t>: höchstens fünf Jahre,§102 AktG (Wiederwahl möglich)</a:t>
            </a:r>
          </a:p>
        </p:txBody>
      </p:sp>
    </p:spTree>
    <p:extLst>
      <p:ext uri="{BB962C8B-B14F-4D97-AF65-F5344CB8AC3E}">
        <p14:creationId xmlns:p14="http://schemas.microsoft.com/office/powerpoint/2010/main" val="1561230316"/>
      </p:ext>
    </p:extLst>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a:t>
            </a:r>
            <a:endParaRPr lang="en-GB" b="1" dirty="0"/>
          </a:p>
        </p:txBody>
      </p:sp>
      <p:sp>
        <p:nvSpPr>
          <p:cNvPr id="3" name="Textplatzhalter 2"/>
          <p:cNvSpPr>
            <a:spLocks noGrp="1"/>
          </p:cNvSpPr>
          <p:nvPr>
            <p:ph type="body" sz="quarter" idx="11"/>
          </p:nvPr>
        </p:nvSpPr>
        <p:spPr/>
        <p:txBody>
          <a:bodyPr/>
          <a:lstStyle/>
          <a:p>
            <a:pPr lvl="1"/>
            <a:r>
              <a:rPr lang="de-DE" altLang="en-US" sz="2000" b="1" dirty="0"/>
              <a:t>Nicht gewählt werden kann z. B. wer bereits in 10 Gesellschaften Aufsichtsratsmitglied ist, § 100 Abs. 2 Nr. 1 AktG </a:t>
            </a:r>
            <a:r>
              <a:rPr lang="de-DE" altLang="en-US" sz="2000" dirty="0"/>
              <a:t>oder ein gesetzlicher Vertreter von der Gesellschaft abhängiger Unternehmen, § 100 Abs. 2 Nr. 2 AktG</a:t>
            </a:r>
          </a:p>
          <a:p>
            <a:pPr lvl="1"/>
            <a:r>
              <a:rPr lang="de-DE" altLang="en-US" sz="2000" b="1" dirty="0"/>
              <a:t>Bei börsennotierten Gesellschaften: Wer in den letzten zwei Jahren Vorstandsmitglied bei der Gesellschaft war</a:t>
            </a:r>
            <a:r>
              <a:rPr lang="de-DE" altLang="en-US" sz="2000" dirty="0"/>
              <a:t>, Ausnahme: Wahl erfolgt auf Vorschlag von Aktionären, die mehr als 25 % der Stimmrechte an der Gesellschaft halten</a:t>
            </a:r>
            <a:r>
              <a:rPr lang="de-DE" altLang="en-US" dirty="0"/>
              <a:t>	</a:t>
            </a:r>
          </a:p>
          <a:p>
            <a:endParaRPr lang="en-GB" dirty="0"/>
          </a:p>
        </p:txBody>
      </p:sp>
    </p:spTree>
    <p:extLst>
      <p:ext uri="{BB962C8B-B14F-4D97-AF65-F5344CB8AC3E}">
        <p14:creationId xmlns:p14="http://schemas.microsoft.com/office/powerpoint/2010/main" val="2848654771"/>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Aufsichtsrat (Fortsetzung) – Rechte und Pflichten:</a:t>
            </a:r>
          </a:p>
          <a:p>
            <a:pPr marL="0" lvl="1" indent="0">
              <a:buNone/>
            </a:pPr>
            <a:endParaRPr lang="de-DE" altLang="en-US" sz="1100" b="1" dirty="0"/>
          </a:p>
          <a:p>
            <a:pPr lvl="1"/>
            <a:r>
              <a:rPr lang="de-DE" altLang="en-US" sz="2000" dirty="0"/>
              <a:t>Überwachung der Geschäftsführung, § 111 Abs. 1 AktG</a:t>
            </a:r>
          </a:p>
          <a:p>
            <a:pPr lvl="1"/>
            <a:r>
              <a:rPr lang="de-DE" altLang="en-US" sz="2000" dirty="0"/>
              <a:t>Einsichtsrechte in Bücher und Schriften der Gesellschaft, § 111 Abs. 2 AktG (rückblickende Kontrolle)</a:t>
            </a:r>
          </a:p>
          <a:p>
            <a:pPr lvl="1"/>
            <a:r>
              <a:rPr lang="de-DE" altLang="en-US" sz="2000" dirty="0"/>
              <a:t>Berichtspflichten des Vorstands, § 90 AktG (vorbeugende Kontrolle)</a:t>
            </a:r>
          </a:p>
          <a:p>
            <a:pPr lvl="1"/>
            <a:r>
              <a:rPr lang="de-DE" altLang="en-US" sz="2000" dirty="0"/>
              <a:t>Unterbreiten von Vorschlägen zu Gegenständen der Tagesordnung in der Hauptversammlung, § 124 Abs. 3 AktG; Mitwirkung am Jahresabschluss, §§ 170 ff. AktG</a:t>
            </a:r>
          </a:p>
          <a:p>
            <a:pPr lvl="1"/>
            <a:r>
              <a:rPr lang="de-DE" altLang="en-US" sz="2000" dirty="0"/>
              <a:t>Notwendige Zustimmung zu „bestimmten Arten“ von Geschäften, § 111 Abs. 4 Satz 2 AktG</a:t>
            </a:r>
          </a:p>
        </p:txBody>
      </p:sp>
    </p:spTree>
    <p:extLst>
      <p:ext uri="{BB962C8B-B14F-4D97-AF65-F5344CB8AC3E}">
        <p14:creationId xmlns:p14="http://schemas.microsoft.com/office/powerpoint/2010/main" val="1654898729"/>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 </a:t>
            </a:r>
            <a:endParaRPr lang="en-GB" b="1" dirty="0"/>
          </a:p>
        </p:txBody>
      </p:sp>
      <p:sp>
        <p:nvSpPr>
          <p:cNvPr id="3" name="Textplatzhalter 2"/>
          <p:cNvSpPr>
            <a:spLocks noGrp="1"/>
          </p:cNvSpPr>
          <p:nvPr>
            <p:ph type="body" sz="quarter" idx="11"/>
          </p:nvPr>
        </p:nvSpPr>
        <p:spPr/>
        <p:txBody>
          <a:bodyPr/>
          <a:lstStyle/>
          <a:p>
            <a:pPr lvl="1"/>
            <a:r>
              <a:rPr lang="de-DE" altLang="en-US" sz="2000" dirty="0"/>
              <a:t>Bestellung und Abberufung des Vorstands, § 84 AktG - </a:t>
            </a:r>
            <a:r>
              <a:rPr lang="de-DE" altLang="en-US" sz="2000" b="1" dirty="0"/>
              <a:t>ACHTUNG</a:t>
            </a:r>
            <a:r>
              <a:rPr lang="de-DE" altLang="en-US" sz="2000" dirty="0"/>
              <a:t>: grundsätzlich keine Geschäftsführungsbefugnis, § 111 Abs. 4 Satz 1 AktG</a:t>
            </a:r>
          </a:p>
          <a:p>
            <a:pPr lvl="1"/>
            <a:r>
              <a:rPr lang="de-DE" altLang="en-US" sz="2000" dirty="0"/>
              <a:t>Erlass der Geschäftsordnung für den Vorstand, § 77 Abs. 2 AktG</a:t>
            </a:r>
          </a:p>
          <a:p>
            <a:pPr lvl="1"/>
            <a:r>
              <a:rPr lang="de-DE" altLang="en-US" sz="2000" dirty="0"/>
              <a:t>Regelung der Vertretungsmacht des Vorstands bei entsprechender Satzungsermächtigung, § 78 Abs. 3 AktG</a:t>
            </a:r>
          </a:p>
          <a:p>
            <a:endParaRPr lang="en-GB" dirty="0"/>
          </a:p>
          <a:p>
            <a:endParaRPr lang="en-GB" dirty="0"/>
          </a:p>
        </p:txBody>
      </p:sp>
    </p:spTree>
    <p:extLst>
      <p:ext uri="{BB962C8B-B14F-4D97-AF65-F5344CB8AC3E}">
        <p14:creationId xmlns:p14="http://schemas.microsoft.com/office/powerpoint/2010/main" val="34778083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pPr lvl="1"/>
            <a:r>
              <a:rPr lang="de-DE" dirty="0"/>
              <a:t>Gleichbehandlungsgebot – keine willkürliche Ungleichbehandlung der Gesellschafter im Verhältnis zur Gesellschaft (abdingbar, z.B. Bestimmung unterschiedlicher Beiträge im Gesellschaftsvertrag) </a:t>
            </a:r>
          </a:p>
          <a:p>
            <a:endParaRPr lang="de-DE" dirty="0"/>
          </a:p>
          <a:p>
            <a:endParaRPr lang="de-DE" dirty="0"/>
          </a:p>
          <a:p>
            <a:endParaRPr lang="de-DE" dirty="0"/>
          </a:p>
        </p:txBody>
      </p:sp>
    </p:spTree>
    <p:extLst>
      <p:ext uri="{BB962C8B-B14F-4D97-AF65-F5344CB8AC3E}">
        <p14:creationId xmlns:p14="http://schemas.microsoft.com/office/powerpoint/2010/main" val="717640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Aufsichtsrat (Fortsetzung) – Rechte und Pflichten:</a:t>
            </a:r>
          </a:p>
          <a:p>
            <a:pPr marL="0" lvl="1" indent="0">
              <a:buNone/>
            </a:pPr>
            <a:endParaRPr lang="de-DE" altLang="en-US" sz="1100" b="1" dirty="0"/>
          </a:p>
          <a:p>
            <a:pPr lvl="1"/>
            <a:r>
              <a:rPr lang="de-DE" altLang="en-US" sz="2000" dirty="0"/>
              <a:t>Erteilung des Prüfungsauftrages an Abschlussprüfer, §111Abs. 2 Satz 3 AktG</a:t>
            </a:r>
          </a:p>
          <a:p>
            <a:pPr lvl="1"/>
            <a:r>
              <a:rPr lang="de-DE" altLang="en-US" sz="2000" dirty="0"/>
              <a:t>Vertretung der Gesellschaft gegenüber dem Vorstand, §112 AktG</a:t>
            </a:r>
          </a:p>
          <a:p>
            <a:pPr lvl="1"/>
            <a:r>
              <a:rPr lang="de-DE" altLang="en-US" sz="2000" dirty="0"/>
              <a:t>Mitwirkung bei Kapitalmaßnahmen, z. B. § 188 Abs. 1 AktG (Anmeldung der Durchführung einer Kapitalerhöhung)</a:t>
            </a:r>
          </a:p>
          <a:p>
            <a:pPr lvl="1"/>
            <a:r>
              <a:rPr lang="de-DE" altLang="en-US" sz="2000" dirty="0"/>
              <a:t>Ausgabe neuer Aktien, Ausschluss des Bezugsrechts beim genehmigten Kapital, § 202 Abs. 3, § 204 Abs. 1 AktG </a:t>
            </a:r>
          </a:p>
          <a:p>
            <a:pPr lvl="1"/>
            <a:r>
              <a:rPr lang="de-DE" altLang="en-US" sz="2000" dirty="0"/>
              <a:t>Mindestzahl an Sitzungen: zwei Sitzungen im Kalenderhalbjahr, § 110 Abs. 3 AktG</a:t>
            </a:r>
          </a:p>
        </p:txBody>
      </p:sp>
    </p:spTree>
    <p:extLst>
      <p:ext uri="{BB962C8B-B14F-4D97-AF65-F5344CB8AC3E}">
        <p14:creationId xmlns:p14="http://schemas.microsoft.com/office/powerpoint/2010/main" val="2128966256"/>
      </p:ext>
    </p:extLst>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 </a:t>
            </a:r>
            <a:endParaRPr lang="en-GB" b="1" dirty="0"/>
          </a:p>
        </p:txBody>
      </p:sp>
      <p:sp>
        <p:nvSpPr>
          <p:cNvPr id="3" name="Textplatzhalter 2"/>
          <p:cNvSpPr>
            <a:spLocks noGrp="1"/>
          </p:cNvSpPr>
          <p:nvPr>
            <p:ph type="body" sz="quarter" idx="11"/>
          </p:nvPr>
        </p:nvSpPr>
        <p:spPr/>
        <p:txBody>
          <a:bodyPr/>
          <a:lstStyle/>
          <a:p>
            <a:pPr lvl="1"/>
            <a:r>
              <a:rPr lang="de-DE" altLang="en-US" sz="2000" dirty="0"/>
              <a:t>Vergütung der Aufsichtsratstätigkeit, §113 AktG – wird durch Satzung oder Hauptversammlung festgelegt; umfasst auch Nebenleistungen, wie z. B. Beiträge zu D&amp;O- Versicherung oder Dienstwagennutzung</a:t>
            </a:r>
            <a:r>
              <a:rPr lang="de-DE" altLang="en-US" dirty="0"/>
              <a:t>	</a:t>
            </a:r>
          </a:p>
          <a:p>
            <a:endParaRPr lang="en-GB" dirty="0"/>
          </a:p>
          <a:p>
            <a:endParaRPr lang="en-GB" dirty="0"/>
          </a:p>
        </p:txBody>
      </p:sp>
    </p:spTree>
    <p:extLst>
      <p:ext uri="{BB962C8B-B14F-4D97-AF65-F5344CB8AC3E}">
        <p14:creationId xmlns:p14="http://schemas.microsoft.com/office/powerpoint/2010/main" val="1944471409"/>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AG – Organisationsverfassung Aufsichtsrat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Aufsichtsrat (Fortsetzung) – Sorgfaltspflicht:</a:t>
            </a:r>
          </a:p>
          <a:p>
            <a:pPr lvl="1">
              <a:buFont typeface="Wingdings" charset="2"/>
              <a:buChar char="§"/>
            </a:pPr>
            <a:endParaRPr lang="de-DE" altLang="en-US" sz="1100" dirty="0"/>
          </a:p>
          <a:p>
            <a:pPr lvl="1"/>
            <a:r>
              <a:rPr lang="de-DE" altLang="en-US" sz="2000" b="1" dirty="0"/>
              <a:t>AR an Aufträge und Weisungen nicht gebunden</a:t>
            </a:r>
            <a:r>
              <a:rPr lang="de-DE" altLang="en-US" sz="2000" dirty="0"/>
              <a:t>: ausdrücklich in § 4 Abs. 3 MontanMitbestG, § 5 Abs. 3 MitbestErgG, zum AktG und zum MitbestG h. M.</a:t>
            </a:r>
          </a:p>
          <a:p>
            <a:pPr lvl="1"/>
            <a:r>
              <a:rPr lang="de-DE" altLang="en-US" sz="2000" dirty="0"/>
              <a:t>Sorgfalts- und Treuepflicht,§116 AktG, </a:t>
            </a:r>
            <a:r>
              <a:rPr lang="de-DE" altLang="en-US" sz="2000" b="1" dirty="0"/>
              <a:t>Verweis auf Sorgfaltspflicht und Verantwortlichkeit der Vorstandsmitglieder</a:t>
            </a:r>
            <a:r>
              <a:rPr lang="de-DE" altLang="en-US" sz="2000" dirty="0"/>
              <a:t>, § 93 AktG</a:t>
            </a:r>
          </a:p>
          <a:p>
            <a:pPr lvl="1"/>
            <a:r>
              <a:rPr lang="de-DE" altLang="en-US" sz="2000" dirty="0"/>
              <a:t>Verschwiegenheitspflicht</a:t>
            </a:r>
          </a:p>
          <a:p>
            <a:pPr lvl="1"/>
            <a:r>
              <a:rPr lang="de-DE" altLang="en-US" sz="2000" dirty="0"/>
              <a:t>Rechtsfolge einer Pflichtverletzung: </a:t>
            </a:r>
            <a:r>
              <a:rPr lang="de-DE" altLang="en-US" sz="2000" b="1" dirty="0"/>
              <a:t>Schadensersatzpflicht, Innenhaftung</a:t>
            </a:r>
            <a:r>
              <a:rPr lang="de-DE" altLang="en-US" sz="2000" dirty="0"/>
              <a:t>, nur ausnahmsweise Außenhaftung</a:t>
            </a:r>
          </a:p>
        </p:txBody>
      </p:sp>
    </p:spTree>
    <p:extLst>
      <p:ext uri="{BB962C8B-B14F-4D97-AF65-F5344CB8AC3E}">
        <p14:creationId xmlns:p14="http://schemas.microsoft.com/office/powerpoint/2010/main" val="2052771843"/>
      </p:ext>
    </p:extLst>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b="1" dirty="0"/>
              <a:t>Exkurs zu V und AR – „Frauenquote“:</a:t>
            </a:r>
            <a:endParaRPr lang="de-DE" altLang="en-US" sz="2000" u="sng" dirty="0"/>
          </a:p>
          <a:p>
            <a:pPr marL="0" lvl="1" indent="0">
              <a:buNone/>
            </a:pPr>
            <a:endParaRPr lang="de-DE" sz="1100" u="sng" dirty="0"/>
          </a:p>
          <a:p>
            <a:pPr marL="342900" lvl="1" indent="-342900">
              <a:buFont typeface="Wingdings" panose="05000000000000000000" pitchFamily="2" charset="2"/>
              <a:buChar char="§"/>
            </a:pPr>
            <a:r>
              <a:rPr lang="de-DE" sz="2000" dirty="0"/>
              <a:t>Handlungspflichten Vorstände in Bezug auf 2. Führungsebene (§ 76 Abs. 4 AktG):</a:t>
            </a:r>
          </a:p>
          <a:p>
            <a:pPr lvl="1"/>
            <a:r>
              <a:rPr lang="de-DE" sz="2000" dirty="0"/>
              <a:t>Aktueller Frauenanteil &lt; 30 % - Zielgröße darf nicht hinter dem Status Quo zurückbleiben.</a:t>
            </a:r>
          </a:p>
          <a:p>
            <a:pPr lvl="1"/>
            <a:r>
              <a:rPr lang="de-DE" sz="2000" dirty="0"/>
              <a:t>Aktueller Frauenanteil =/&gt; 30 % - Zielgröße darf den Status Quo unterschreiten.</a:t>
            </a:r>
          </a:p>
          <a:p>
            <a:pPr lvl="1"/>
            <a:r>
              <a:rPr lang="de-DE" sz="2000" dirty="0"/>
              <a:t>Fallt der Status Quo später wieder unter 30 % - Zielgröße darf nicht hinter dem Status Quo zurückbleiben („Verschlechterungsverbot“).</a:t>
            </a:r>
          </a:p>
        </p:txBody>
      </p:sp>
    </p:spTree>
    <p:extLst>
      <p:ext uri="{BB962C8B-B14F-4D97-AF65-F5344CB8AC3E}">
        <p14:creationId xmlns:p14="http://schemas.microsoft.com/office/powerpoint/2010/main" val="3702095282"/>
      </p:ext>
    </p:extLst>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a:t>
            </a:r>
            <a:endParaRPr lang="en-GB" b="1" dirty="0"/>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
            </a:pPr>
            <a:r>
              <a:rPr lang="de-DE" dirty="0"/>
              <a:t>Handlungspflichten Aufsichtsräte in Bezug auf AR und V (§ 111 Abs. 5 AktG):</a:t>
            </a:r>
          </a:p>
          <a:p>
            <a:pPr lvl="1"/>
            <a:r>
              <a:rPr lang="de-DE" sz="2000" dirty="0"/>
              <a:t>Der Aufsichtsrat legt für die Erhöhung des Frauenanteils im Aufsichtsrat und in der Geschäftsleitung Zielgrößen fest.</a:t>
            </a:r>
          </a:p>
          <a:p>
            <a:pPr lvl="1"/>
            <a:r>
              <a:rPr lang="de-DE" sz="2000" dirty="0"/>
              <a:t>Liegt der Frauenanteil bei Festlegung der Zielgrößen unter 30 %, so dürfen die Zielgrößen den jeweils erreichten Anteil nicht mehr unterschreiten.</a:t>
            </a:r>
          </a:p>
          <a:p>
            <a:pPr lvl="1"/>
            <a:r>
              <a:rPr lang="de-DE" sz="2000" dirty="0"/>
              <a:t>Gleichzeitig sind Fristen zur Erreichung der Zielgrößen festzulegen. Die Fristen dürfen jeweils nicht länger als fünf Jahre sein.</a:t>
            </a:r>
          </a:p>
          <a:p>
            <a:pPr marL="400050"/>
            <a:r>
              <a:rPr lang="de-DE" dirty="0"/>
              <a:t>Rechtsfolge bei Verstoß: Pflichtwidrigkeit i.S.v. §§ 93 Abs. 2, 116 AktG</a:t>
            </a:r>
          </a:p>
        </p:txBody>
      </p:sp>
    </p:spTree>
    <p:extLst>
      <p:ext uri="{BB962C8B-B14F-4D97-AF65-F5344CB8AC3E}">
        <p14:creationId xmlns:p14="http://schemas.microsoft.com/office/powerpoint/2010/main" val="3228299918"/>
      </p:ext>
    </p:extLst>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Hauptversammlung - Zuständigkeiten:</a:t>
            </a:r>
          </a:p>
          <a:p>
            <a:pPr marL="0" lvl="1" indent="0">
              <a:buNone/>
            </a:pPr>
            <a:endParaRPr lang="de-DE" altLang="en-US" sz="1100" dirty="0"/>
          </a:p>
          <a:p>
            <a:pPr lvl="1"/>
            <a:r>
              <a:rPr lang="de-DE" altLang="en-US" sz="2000" dirty="0"/>
              <a:t>Zuständigkeiten in § 119 Abs. 1 AktG aufgezählt. Darüber hinaus: Abberufung von Aufsichtsratsmitgliedern,§103 AktG, Bestellung von Sonderprüfern, § 142 AktG, Verpflichtung zur Übertragung von Gesellschaftsvermögen, § 179a AktG, Zustimmung zu Unternehmensverträgen, §§ 293 ff. AktG, Zustimmung zu Maßnahmen nach dem UmwG, </a:t>
            </a:r>
            <a:r>
              <a:rPr lang="de-DE" altLang="en-US" sz="2000" dirty="0" err="1"/>
              <a:t>Squeeze</a:t>
            </a:r>
            <a:r>
              <a:rPr lang="de-DE" altLang="en-US" sz="2000" dirty="0"/>
              <a:t>-out, § 327a AktG, Eingliederung, § 319 Abs. 2 AktG, Abwehrmaßnahmen gegen Übernahmeangebote, § 33 Abs. 2 </a:t>
            </a:r>
            <a:r>
              <a:rPr lang="de-DE" altLang="en-US" sz="2000" dirty="0" err="1"/>
              <a:t>WpÜG</a:t>
            </a:r>
            <a:endParaRPr lang="de-DE" altLang="en-US" sz="2000" dirty="0"/>
          </a:p>
        </p:txBody>
      </p:sp>
    </p:spTree>
    <p:extLst>
      <p:ext uri="{BB962C8B-B14F-4D97-AF65-F5344CB8AC3E}">
        <p14:creationId xmlns:p14="http://schemas.microsoft.com/office/powerpoint/2010/main" val="3536945093"/>
      </p:ext>
    </p:extLst>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Organisationsverfassung HV</a:t>
            </a:r>
            <a:endParaRPr lang="en-GB" b="1" dirty="0"/>
          </a:p>
        </p:txBody>
      </p:sp>
      <p:sp>
        <p:nvSpPr>
          <p:cNvPr id="3" name="Textplatzhalter 2"/>
          <p:cNvSpPr>
            <a:spLocks noGrp="1"/>
          </p:cNvSpPr>
          <p:nvPr>
            <p:ph type="body" sz="quarter" idx="11"/>
          </p:nvPr>
        </p:nvSpPr>
        <p:spPr/>
        <p:txBody>
          <a:bodyPr/>
          <a:lstStyle/>
          <a:p>
            <a:pPr lvl="1"/>
            <a:r>
              <a:rPr lang="de-DE" altLang="en-US" sz="2000" dirty="0"/>
              <a:t>„Holzmüller“-Doktrin des BGH: bestimmte Grundlagen- und Strukturentscheidungen stehen der Hauptversammlung zu Weiterentwicklung durch die Literatur; Bestätigung und Klarstellung durch die „Gelatine“- Entscheidungen des BGH; BVerfG 2011: keine Eigentumsverletzung wenn kein </a:t>
            </a:r>
            <a:r>
              <a:rPr lang="de-DE" altLang="en-US" sz="2000" dirty="0" err="1"/>
              <a:t>einfachgesetzl</a:t>
            </a:r>
            <a:r>
              <a:rPr lang="de-DE" altLang="en-US" sz="2000" dirty="0"/>
              <a:t>. Schutz</a:t>
            </a:r>
          </a:p>
          <a:p>
            <a:pPr lvl="1"/>
            <a:r>
              <a:rPr lang="de-DE" altLang="en-US" sz="2000" dirty="0"/>
              <a:t>Darüber hinaus: keine Geschäftsführungskompetenz, kein Weisungsrecht gegenüber dem Vorstand</a:t>
            </a:r>
          </a:p>
          <a:p>
            <a:endParaRPr lang="en-GB" dirty="0"/>
          </a:p>
        </p:txBody>
      </p:sp>
    </p:spTree>
    <p:extLst>
      <p:ext uri="{BB962C8B-B14F-4D97-AF65-F5344CB8AC3E}">
        <p14:creationId xmlns:p14="http://schemas.microsoft.com/office/powerpoint/2010/main" val="869153203"/>
      </p:ext>
    </p:extLst>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Hauptversammlung – Frist und Form der Einberufung:</a:t>
            </a:r>
          </a:p>
          <a:p>
            <a:pPr marL="0" lvl="1" indent="0">
              <a:buNone/>
            </a:pPr>
            <a:endParaRPr lang="de-DE" altLang="en-US" sz="1100" b="1" dirty="0"/>
          </a:p>
          <a:p>
            <a:pPr lvl="1"/>
            <a:r>
              <a:rPr lang="de-DE" altLang="en-US" sz="2000" dirty="0"/>
              <a:t>Frist der Einberufung gem. § 123 AktG mind. 30 Tage ohne Tag der Einberufung und der Hauptversammlung</a:t>
            </a:r>
          </a:p>
          <a:p>
            <a:pPr lvl="1"/>
            <a:r>
              <a:rPr lang="de-DE" altLang="en-US" sz="2000" dirty="0"/>
              <a:t>Wenn Satzung Anmeldung vorsieht, verlängert sich Mindestfrist um die Tage der Anmeldefrist</a:t>
            </a:r>
          </a:p>
          <a:p>
            <a:pPr lvl="1"/>
            <a:r>
              <a:rPr lang="de-DE" altLang="en-US" sz="2000" dirty="0"/>
              <a:t>Form und Inhalt der Einberufung: Bekanntmachung in den Gesellschaftsblättern (</a:t>
            </a:r>
            <a:r>
              <a:rPr lang="de-DE" altLang="en-US" sz="2000" dirty="0" err="1"/>
              <a:t>eBAnz</a:t>
            </a:r>
            <a:r>
              <a:rPr lang="de-DE" altLang="en-US" sz="2000" dirty="0"/>
              <a:t>-Pflicht) </a:t>
            </a:r>
          </a:p>
          <a:p>
            <a:pPr lvl="1"/>
            <a:r>
              <a:rPr lang="de-DE" altLang="en-US" sz="2000" dirty="0"/>
              <a:t>Tagesordnung: Beschlussvorschläge durch Vorstand und Aufsichtsrat (Ausnahme: Wahl von Aufsichtsratsmitgliedern und Prüfern)</a:t>
            </a:r>
          </a:p>
        </p:txBody>
      </p:sp>
    </p:spTree>
    <p:extLst>
      <p:ext uri="{BB962C8B-B14F-4D97-AF65-F5344CB8AC3E}">
        <p14:creationId xmlns:p14="http://schemas.microsoft.com/office/powerpoint/2010/main" val="1613627830"/>
      </p:ext>
    </p:extLst>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lvl="1"/>
            <a:r>
              <a:rPr lang="de-DE" altLang="en-US" sz="2000" dirty="0"/>
              <a:t>Bei börsennotierten Gesellschaften: Informationen/Unterlagen auf Internetseite, EU-weite Verbreitung</a:t>
            </a:r>
          </a:p>
          <a:p>
            <a:pPr lvl="1"/>
            <a:r>
              <a:rPr lang="de-DE" altLang="en-US" sz="2000" dirty="0"/>
              <a:t>Frist und Form der Einberufung: Satzung kann Teilnahme an Hauptversammlung von Anmeldung abhängig machen, die Gesellschaft mindestens sechs Tage vor Hauptversammlung zugehen muss</a:t>
            </a:r>
          </a:p>
          <a:p>
            <a:endParaRPr lang="en-GB" dirty="0"/>
          </a:p>
        </p:txBody>
      </p:sp>
    </p:spTree>
    <p:extLst>
      <p:ext uri="{BB962C8B-B14F-4D97-AF65-F5344CB8AC3E}">
        <p14:creationId xmlns:p14="http://schemas.microsoft.com/office/powerpoint/2010/main" val="3236473432"/>
      </p:ext>
    </p:extLst>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a:xfrm>
            <a:off x="899592" y="2708920"/>
            <a:ext cx="7640955" cy="3479760"/>
          </a:xfrm>
        </p:spPr>
        <p:txBody>
          <a:bodyPr/>
          <a:lstStyle/>
          <a:p>
            <a:pPr marL="342900" lvl="1" indent="-342900">
              <a:buFont typeface="Wingdings" charset="2"/>
              <a:buChar char="§"/>
            </a:pPr>
            <a:r>
              <a:rPr lang="de-DE" altLang="en-US" sz="2000" b="1" dirty="0"/>
              <a:t>Hauptversammlung – Ablauf:</a:t>
            </a:r>
          </a:p>
          <a:p>
            <a:pPr marL="0" lvl="1" indent="0">
              <a:buNone/>
            </a:pPr>
            <a:endParaRPr lang="de-DE" altLang="en-US" sz="1100" b="1" dirty="0"/>
          </a:p>
          <a:p>
            <a:pPr lvl="1"/>
            <a:r>
              <a:rPr lang="de-DE" altLang="en-US" sz="2000" dirty="0"/>
              <a:t>Zugangskontrolle, Teilnehmerverzeichnis, Versammlungsraum, Rednerpult und Back-Office</a:t>
            </a:r>
          </a:p>
          <a:p>
            <a:pPr lvl="1"/>
            <a:r>
              <a:rPr lang="de-DE" altLang="en-US" sz="2000" dirty="0"/>
              <a:t>Versammlungsleiter bestimmt Reihenfolge der Tagesordnung und des Aufrufs von Wortmeldungen, legt das Abstimmungsverfahren fest</a:t>
            </a:r>
          </a:p>
          <a:p>
            <a:pPr lvl="1"/>
            <a:r>
              <a:rPr lang="de-DE" altLang="en-US" sz="2000" dirty="0"/>
              <a:t>Echte Geschäftsordnungsanträge sind vor Sachanträgen zu behandeln</a:t>
            </a:r>
          </a:p>
          <a:p>
            <a:pPr lvl="1"/>
            <a:r>
              <a:rPr lang="de-DE" altLang="en-US" sz="2000" dirty="0"/>
              <a:t>I.d.R. Generaldebatte, Auskünfte nur zu Tagesordnungspunkten, i.Ü. Auskunftsverweigerungsrecht</a:t>
            </a:r>
          </a:p>
        </p:txBody>
      </p:sp>
    </p:spTree>
    <p:extLst>
      <p:ext uri="{BB962C8B-B14F-4D97-AF65-F5344CB8AC3E}">
        <p14:creationId xmlns:p14="http://schemas.microsoft.com/office/powerpoint/2010/main" val="37047466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Das Handelsregister</a:t>
            </a:r>
          </a:p>
        </p:txBody>
      </p:sp>
      <p:sp>
        <p:nvSpPr>
          <p:cNvPr id="3" name="Textplatzhalter 2"/>
          <p:cNvSpPr>
            <a:spLocks noGrp="1"/>
          </p:cNvSpPr>
          <p:nvPr>
            <p:ph type="body" sz="quarter" idx="11"/>
          </p:nvPr>
        </p:nvSpPr>
        <p:spPr/>
        <p:txBody>
          <a:bodyPr/>
          <a:lstStyle/>
          <a:p>
            <a:pPr marL="355600" indent="-355600">
              <a:buFont typeface="Arial" panose="020B0604020202020204" pitchFamily="34" charset="0"/>
              <a:buChar char="•"/>
            </a:pPr>
            <a:r>
              <a:rPr lang="de-DE" altLang="de-DE" dirty="0"/>
              <a:t>Registerinhalt</a:t>
            </a:r>
          </a:p>
          <a:p>
            <a:pPr marL="719138" lvl="1" indent="-363538">
              <a:buFont typeface="Symbol" panose="05050102010706020507" pitchFamily="18" charset="2"/>
              <a:buChar char="-"/>
            </a:pPr>
            <a:r>
              <a:rPr lang="de-DE" altLang="de-DE" dirty="0"/>
              <a:t>Eintragungsfähige Tatsachen</a:t>
            </a:r>
          </a:p>
          <a:p>
            <a:pPr marL="1074738" lvl="3" indent="-355600">
              <a:buFont typeface="Wingdings" panose="05000000000000000000" pitchFamily="2" charset="2"/>
              <a:buChar char="Ø"/>
            </a:pPr>
            <a:r>
              <a:rPr lang="de-DE" altLang="de-DE" dirty="0"/>
              <a:t>Gesetzgeberische Abwägung zwischen Informationsbedürfnis des Rechtsverkehrs und Geheimhaltungsbedürfnis des Kaufmanns unter dem Aspekt der Praktikabilität der Registerführung</a:t>
            </a:r>
          </a:p>
          <a:p>
            <a:pPr marL="1074738" lvl="3" indent="-355600">
              <a:buFont typeface="Wingdings" panose="05000000000000000000" pitchFamily="2" charset="2"/>
              <a:buChar char="Ø"/>
            </a:pPr>
            <a:r>
              <a:rPr lang="de-DE" altLang="de-DE" dirty="0"/>
              <a:t>Unterscheidung zwischen eintragungspflichtigen und eintragungsfähigen Tatsachen</a:t>
            </a:r>
          </a:p>
          <a:p>
            <a:pPr marL="1074738" lvl="3" indent="-355600">
              <a:buFont typeface="Wingdings" panose="05000000000000000000" pitchFamily="2" charset="2"/>
              <a:buChar char="Ø"/>
            </a:pPr>
            <a:r>
              <a:rPr lang="de-DE" altLang="de-DE" dirty="0" err="1"/>
              <a:t>grunds</a:t>
            </a:r>
            <a:r>
              <a:rPr lang="de-DE" altLang="de-DE" dirty="0"/>
              <a:t>. deklaratorische Wirkung</a:t>
            </a:r>
          </a:p>
          <a:p>
            <a:endParaRPr lang="de-DE" dirty="0"/>
          </a:p>
        </p:txBody>
      </p:sp>
    </p:spTree>
    <p:extLst>
      <p:ext uri="{BB962C8B-B14F-4D97-AF65-F5344CB8AC3E}">
        <p14:creationId xmlns:p14="http://schemas.microsoft.com/office/powerpoint/2010/main" val="2712833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lvl="1"/>
            <a:r>
              <a:rPr lang="de-DE" altLang="en-US" sz="2000" dirty="0"/>
              <a:t>Unterbrechungen der Hauptversammlung möglich, auch Redezeitbeschränkungen 	</a:t>
            </a:r>
          </a:p>
          <a:p>
            <a:pPr lvl="1"/>
            <a:r>
              <a:rPr lang="de-DE" altLang="en-US" sz="2000" dirty="0"/>
              <a:t>Verkündung des Abstimmungsergebnisses, Feststellung über die Beschlussfassung</a:t>
            </a:r>
          </a:p>
          <a:p>
            <a:endParaRPr lang="en-GB" dirty="0"/>
          </a:p>
        </p:txBody>
      </p:sp>
    </p:spTree>
    <p:extLst>
      <p:ext uri="{BB962C8B-B14F-4D97-AF65-F5344CB8AC3E}">
        <p14:creationId xmlns:p14="http://schemas.microsoft.com/office/powerpoint/2010/main" val="3112107313"/>
      </p:ext>
    </p:extLst>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Hauptversammlung – Beschlussmängel (Nichtigkeit):</a:t>
            </a:r>
          </a:p>
          <a:p>
            <a:pPr marL="0" lvl="1" indent="0">
              <a:buNone/>
            </a:pPr>
            <a:endParaRPr lang="de-DE" altLang="en-US" sz="1100" dirty="0"/>
          </a:p>
          <a:p>
            <a:pPr lvl="1"/>
            <a:r>
              <a:rPr lang="de-DE" altLang="en-US" sz="2000" b="1" dirty="0"/>
              <a:t>Nichtigkeitsgründe = besonders schwere Rechtsverstöße - im Gesetz abschließend genannt:</a:t>
            </a:r>
          </a:p>
          <a:p>
            <a:pPr lvl="1"/>
            <a:r>
              <a:rPr lang="de-DE" altLang="en-US" sz="2000" dirty="0"/>
              <a:t>Einberufungsmängel (§ 241 Nr. 1 AktG)</a:t>
            </a:r>
          </a:p>
          <a:p>
            <a:pPr lvl="1"/>
            <a:r>
              <a:rPr lang="de-DE" altLang="en-US" sz="2000" dirty="0"/>
              <a:t>Beurkundungsmängel (§ 241 Nr. 2 AktG)</a:t>
            </a:r>
          </a:p>
          <a:p>
            <a:pPr lvl="1"/>
            <a:r>
              <a:rPr lang="de-DE" altLang="en-US" sz="2000" dirty="0"/>
              <a:t>Verstoß gegen das Wesen der Aktiengesellschaft oder gegen im öffentlichen Interesse erlassene Vorschriften (§241 Nr. 3 AktG)	</a:t>
            </a:r>
          </a:p>
          <a:p>
            <a:pPr lvl="1"/>
            <a:r>
              <a:rPr lang="de-DE" altLang="en-US" sz="2000" dirty="0"/>
              <a:t>Verstoß gegen die guten Sitten (§ 241 Nr. 4 AktG)</a:t>
            </a:r>
          </a:p>
          <a:p>
            <a:pPr lvl="1"/>
            <a:r>
              <a:rPr lang="de-DE" altLang="en-US" sz="2000" dirty="0"/>
              <a:t>Aufhebung durch Gestaltungsurteil (§ 241 Nr. 5 AktG) </a:t>
            </a:r>
          </a:p>
        </p:txBody>
      </p:sp>
    </p:spTree>
    <p:extLst>
      <p:ext uri="{BB962C8B-B14F-4D97-AF65-F5344CB8AC3E}">
        <p14:creationId xmlns:p14="http://schemas.microsoft.com/office/powerpoint/2010/main" val="1903006211"/>
      </p:ext>
    </p:extLst>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lvl="1"/>
            <a:r>
              <a:rPr lang="de-DE" altLang="en-US" sz="2000" dirty="0"/>
              <a:t>Löschung im Handelsregister (§ 241 Nr. 6 AktG)</a:t>
            </a:r>
          </a:p>
          <a:p>
            <a:pPr lvl="1"/>
            <a:r>
              <a:rPr lang="de-DE" altLang="en-US" sz="2000" dirty="0"/>
              <a:t>§ 241Hs.1AktG</a:t>
            </a:r>
          </a:p>
          <a:p>
            <a:pPr lvl="1"/>
            <a:r>
              <a:rPr lang="de-DE" altLang="en-US" sz="2000" dirty="0"/>
              <a:t>Spezielle Nichtigkeitsklagen in §§ 250, 253, 256 AktG</a:t>
            </a:r>
          </a:p>
          <a:p>
            <a:endParaRPr lang="en-GB" dirty="0"/>
          </a:p>
        </p:txBody>
      </p:sp>
    </p:spTree>
    <p:extLst>
      <p:ext uri="{BB962C8B-B14F-4D97-AF65-F5344CB8AC3E}">
        <p14:creationId xmlns:p14="http://schemas.microsoft.com/office/powerpoint/2010/main" val="4029490183"/>
      </p:ext>
    </p:extLst>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Hauptversammlung – Beschlussmängel (Anfechtbarkeit):</a:t>
            </a:r>
          </a:p>
          <a:p>
            <a:pPr marL="0" lvl="1" indent="0">
              <a:buNone/>
            </a:pPr>
            <a:endParaRPr lang="de-DE" altLang="en-US" sz="2000" b="1" dirty="0"/>
          </a:p>
          <a:p>
            <a:pPr lvl="1"/>
            <a:r>
              <a:rPr lang="de-DE" altLang="en-US" sz="2000" b="1" dirty="0"/>
              <a:t>Generalklausel § 243 Abs. 1 AktG: „</a:t>
            </a:r>
            <a:r>
              <a:rPr lang="de-DE" altLang="en-US" sz="2000" b="1" i="1" dirty="0"/>
              <a:t>Ein Beschluss der Hauptversammlung kann wegen Verletzung des Gesetzes oder der Satzung durch Klage angefochten werden</a:t>
            </a:r>
            <a:r>
              <a:rPr lang="de-DE" altLang="en-US" sz="2000" b="1" dirty="0"/>
              <a:t>.“</a:t>
            </a:r>
          </a:p>
          <a:p>
            <a:pPr lvl="1"/>
            <a:r>
              <a:rPr lang="de-DE" altLang="en-US" sz="2000" b="1" dirty="0"/>
              <a:t>Notwendige Bedingung: Gesetzes- oder Satzungsverletzung</a:t>
            </a:r>
            <a:r>
              <a:rPr lang="de-DE" altLang="en-US" sz="2000" dirty="0"/>
              <a:t>; aber: sehr weiter Wortlaut, deshalb „Relevanz“ des Rechtsverstoßes erforderlich</a:t>
            </a:r>
          </a:p>
        </p:txBody>
      </p:sp>
    </p:spTree>
    <p:extLst>
      <p:ext uri="{BB962C8B-B14F-4D97-AF65-F5344CB8AC3E}">
        <p14:creationId xmlns:p14="http://schemas.microsoft.com/office/powerpoint/2010/main" val="3038469706"/>
      </p:ext>
    </p:extLst>
  </p:cSld>
  <p:clrMapOvr>
    <a:masterClrMapping/>
  </p:clrMapOv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lvl="1"/>
            <a:r>
              <a:rPr lang="de-DE" altLang="en-US" sz="2000" dirty="0"/>
              <a:t>Beispiel § 243 Abs. 4 Satz 1 AktG: „Wegen unrichtiger, unvollständiger oder verweigerter Erteilung von Informationen kann nur angefochten werden, </a:t>
            </a:r>
            <a:r>
              <a:rPr lang="de-DE" altLang="en-US" sz="2000" b="1" dirty="0"/>
              <a:t>wenn ein objektiv urteilender Aktionär die Erteilung der Information als wesentliche Voraussetzung für die sachgerechte Wahrnehmung seiner Teilnahme- und Mitgliedschaftsrechte angesehen hätte</a:t>
            </a:r>
            <a:r>
              <a:rPr lang="de-DE" altLang="en-US" sz="2000" dirty="0"/>
              <a:t>.“</a:t>
            </a:r>
          </a:p>
        </p:txBody>
      </p:sp>
    </p:spTree>
    <p:extLst>
      <p:ext uri="{BB962C8B-B14F-4D97-AF65-F5344CB8AC3E}">
        <p14:creationId xmlns:p14="http://schemas.microsoft.com/office/powerpoint/2010/main" val="893382932"/>
      </p:ext>
    </p:extLst>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lvl="1"/>
            <a:r>
              <a:rPr lang="de-DE" altLang="en-US" sz="2000" dirty="0"/>
              <a:t>Gesetzliche Normierung der jüngeren Rechtsprechung zur Relevanz von Informationspflichtverletzungen: </a:t>
            </a:r>
            <a:r>
              <a:rPr lang="de-DE" altLang="en-US" sz="2000" b="1" dirty="0"/>
              <a:t>entscheidend ist nicht Inhalt der unzulänglichen Information, sondern Relevanz der Frage</a:t>
            </a:r>
            <a:r>
              <a:rPr lang="de-DE" altLang="en-US" sz="2000" dirty="0"/>
              <a:t> - Vergleichsfigur des vernünftigen und im wohlverstandenen – langfristigen – Unternehmensinteresse handelnden Aktionärs</a:t>
            </a:r>
          </a:p>
          <a:p>
            <a:endParaRPr lang="en-GB" dirty="0"/>
          </a:p>
          <a:p>
            <a:endParaRPr lang="en-GB" dirty="0"/>
          </a:p>
        </p:txBody>
      </p:sp>
    </p:spTree>
    <p:extLst>
      <p:ext uri="{BB962C8B-B14F-4D97-AF65-F5344CB8AC3E}">
        <p14:creationId xmlns:p14="http://schemas.microsoft.com/office/powerpoint/2010/main" val="760306781"/>
      </p:ext>
    </p:extLst>
  </p:cSld>
  <p:clrMapOvr>
    <a:masterClrMapping/>
  </p:clrMapOv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Hauptversammlung – Beschlussmängel (Anfechtbarkeit):</a:t>
            </a:r>
          </a:p>
          <a:p>
            <a:pPr marL="0" lvl="1" indent="0">
              <a:buNone/>
            </a:pPr>
            <a:endParaRPr lang="de-DE" altLang="en-US" sz="1100" b="1" dirty="0"/>
          </a:p>
          <a:p>
            <a:pPr lvl="1">
              <a:buFont typeface="Wingdings" charset="2"/>
              <a:buChar char="§"/>
            </a:pPr>
            <a:r>
              <a:rPr lang="de-DE" altLang="en-US" sz="2000" dirty="0"/>
              <a:t>Keine Bewertungsrügen - </a:t>
            </a:r>
            <a:r>
              <a:rPr lang="de-DE" altLang="en-US" sz="2000" b="1" dirty="0"/>
              <a:t>Grundsatz:</a:t>
            </a:r>
          </a:p>
          <a:p>
            <a:pPr lvl="2">
              <a:buFont typeface="Arial" panose="020B0604020202020204" pitchFamily="34" charset="0"/>
              <a:buChar char="•"/>
            </a:pPr>
            <a:r>
              <a:rPr lang="de-DE" altLang="en-US" sz="2000" dirty="0"/>
              <a:t>§ 243 Abs. 4 Satz 2 AktG :„</a:t>
            </a:r>
            <a:r>
              <a:rPr lang="de-DE" altLang="en-US" sz="2000" i="1" dirty="0"/>
              <a:t>Auf unrichtige, unvollständige oder unzureichende Informationen in der Hauptversammlung über die Ermittlung, Höhe oder Angemessenheit von Leistungen, Abfindungen, Zuzahlungen, </a:t>
            </a:r>
            <a:r>
              <a:rPr lang="de-DE" altLang="en-US" sz="2000" b="1" i="1" dirty="0"/>
              <a:t>oder über sonstige Bewertungsfragen kann eine Anfechtungsklage nicht gestützt werden, wenn das Gesetz für Bewertungsrügen die Durchführung eines Spruchverfahrens vorsieht</a:t>
            </a:r>
            <a:r>
              <a:rPr lang="de-DE" altLang="en-US" sz="2000" i="1" dirty="0"/>
              <a:t>.</a:t>
            </a:r>
            <a:r>
              <a:rPr lang="de-DE" altLang="en-US" sz="2000" dirty="0"/>
              <a:t>“</a:t>
            </a:r>
          </a:p>
        </p:txBody>
      </p:sp>
    </p:spTree>
    <p:extLst>
      <p:ext uri="{BB962C8B-B14F-4D97-AF65-F5344CB8AC3E}">
        <p14:creationId xmlns:p14="http://schemas.microsoft.com/office/powerpoint/2010/main" val="2522989614"/>
      </p:ext>
    </p:extLst>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Organisationsverfassung HV</a:t>
            </a:r>
            <a:endParaRPr lang="en-GB" b="1" dirty="0"/>
          </a:p>
        </p:txBody>
      </p:sp>
      <p:sp>
        <p:nvSpPr>
          <p:cNvPr id="3" name="Textplatzhalter 2"/>
          <p:cNvSpPr>
            <a:spLocks noGrp="1"/>
          </p:cNvSpPr>
          <p:nvPr>
            <p:ph type="body" sz="quarter" idx="11"/>
          </p:nvPr>
        </p:nvSpPr>
        <p:spPr/>
        <p:txBody>
          <a:bodyPr/>
          <a:lstStyle/>
          <a:p>
            <a:pPr lvl="2">
              <a:buFont typeface="Arial" panose="020B0604020202020204" pitchFamily="34" charset="0"/>
              <a:buChar char="•"/>
            </a:pPr>
            <a:r>
              <a:rPr lang="de-DE" altLang="en-US" sz="2000" dirty="0"/>
              <a:t>§ 1 </a:t>
            </a:r>
            <a:r>
              <a:rPr lang="de-DE" altLang="en-US" sz="2000" dirty="0" err="1"/>
              <a:t>SprVG</a:t>
            </a:r>
            <a:r>
              <a:rPr lang="de-DE" altLang="en-US" sz="2000" dirty="0"/>
              <a:t> (deklaratorisch) aufgeführte Fälle, zudem z. B. </a:t>
            </a:r>
            <a:r>
              <a:rPr lang="de-DE" altLang="en-US" sz="2000" dirty="0" err="1"/>
              <a:t>Delisting</a:t>
            </a:r>
            <a:r>
              <a:rPr lang="de-DE" altLang="en-US" sz="2000" dirty="0"/>
              <a:t>, übertragende Auflösung</a:t>
            </a:r>
          </a:p>
          <a:p>
            <a:pPr lvl="2">
              <a:buFont typeface="Arial" panose="020B0604020202020204" pitchFamily="34" charset="0"/>
              <a:buChar char="•"/>
            </a:pPr>
            <a:r>
              <a:rPr lang="de-DE" altLang="en-US" sz="2000" dirty="0"/>
              <a:t>Kodifizierung der „MEZ“– und „Aqua </a:t>
            </a:r>
            <a:r>
              <a:rPr lang="de-DE" altLang="en-US" sz="2000" dirty="0" err="1"/>
              <a:t>Butzke</a:t>
            </a:r>
            <a:r>
              <a:rPr lang="de-DE" altLang="en-US" sz="2000" dirty="0"/>
              <a:t>“- Entscheidungen des BGH: lediglich Bewertungsfragen betreffende Beschlussmängel sollen nicht Wirksamkeit des Beschlusses beeinträchtigen, da hierfür Spruchverfahren hinreichenden Rechtsschutz bietet</a:t>
            </a:r>
          </a:p>
          <a:p>
            <a:pPr lvl="2">
              <a:buFont typeface="Arial" panose="020B0604020202020204" pitchFamily="34" charset="0"/>
              <a:buChar char="•"/>
            </a:pPr>
            <a:r>
              <a:rPr lang="de-DE" altLang="en-US" sz="2000" dirty="0"/>
              <a:t>Anfechtbarkeit bleibt bestehen bei vollständiger Verweigerung bewertungserheblicher Informationen sowie bei Verletzung von im Vorfeld der Hauptversammlung zu erfüllender Berichtspflichten</a:t>
            </a:r>
          </a:p>
          <a:p>
            <a:endParaRPr lang="en-GB" dirty="0"/>
          </a:p>
        </p:txBody>
      </p:sp>
    </p:spTree>
    <p:extLst>
      <p:ext uri="{BB962C8B-B14F-4D97-AF65-F5344CB8AC3E}">
        <p14:creationId xmlns:p14="http://schemas.microsoft.com/office/powerpoint/2010/main" val="1523963710"/>
      </p:ext>
    </p:extLst>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Kapitalerhaltung</a:t>
            </a:r>
          </a:p>
          <a:p>
            <a:pPr marL="0" lvl="1" indent="0">
              <a:buNone/>
            </a:pPr>
            <a:endParaRPr lang="de-DE" altLang="en-US" sz="1100" b="1" dirty="0"/>
          </a:p>
          <a:p>
            <a:pPr lvl="1"/>
            <a:r>
              <a:rPr lang="de-DE" altLang="en-US" sz="2000" dirty="0"/>
              <a:t>Verbot der Einlagenrückgewähr, § 57 AktG, </a:t>
            </a:r>
            <a:r>
              <a:rPr lang="de-DE" altLang="en-US" sz="2000" dirty="0" err="1"/>
              <a:t>h.L</a:t>
            </a:r>
            <a:r>
              <a:rPr lang="de-DE" altLang="en-US" sz="2000" dirty="0"/>
              <a:t>.: Bindung des gesamten Vermögens, nicht nur des Grundkapitals (anders: § 30 Abs. 1 GmbHG), keine Zusage oder Zahlung fester Zinsen</a:t>
            </a:r>
          </a:p>
          <a:p>
            <a:pPr lvl="1"/>
            <a:r>
              <a:rPr lang="de-DE" altLang="en-US" sz="2000" dirty="0"/>
              <a:t>Ausschüttung: nur der Bilanzgewinn darf ausgeschüttet werden, jede andere Ausschüttung ist verboten, ob offen oder verdeckt</a:t>
            </a:r>
          </a:p>
        </p:txBody>
      </p:sp>
    </p:spTree>
    <p:extLst>
      <p:ext uri="{BB962C8B-B14F-4D97-AF65-F5344CB8AC3E}">
        <p14:creationId xmlns:p14="http://schemas.microsoft.com/office/powerpoint/2010/main" val="156629591"/>
      </p:ext>
    </p:extLst>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Merkmale der verdeckten Ausschüttung: Rechtsgeschäft, das unter gleichen Umständen mit einem gesellschaftsfremden Dritten nicht so abgeschlossen worden wäre</a:t>
            </a:r>
          </a:p>
          <a:p>
            <a:pPr lvl="1"/>
            <a:r>
              <a:rPr lang="de-DE" altLang="en-US" sz="2000" dirty="0"/>
              <a:t>Ausnahmen: Abschlagszahlungen auf Bilanzgewinn unter den Voraussetzungen des § 59 AktG, vorläufiger Abschluss ergibt für das abgelaufene Geschäftsjahr einen Jahresüberschuss, Austauschgeschäfte, soweit sie Drittvergleich standhalten, Zahlungen unter Beherrschungs- u. Gewinnabführungsvertrag</a:t>
            </a:r>
          </a:p>
          <a:p>
            <a:pPr lvl="1"/>
            <a:r>
              <a:rPr lang="de-DE" altLang="en-US" sz="2000" dirty="0"/>
              <a:t>BGH, NJW 2013, 1742: bei Verstoß gegen § 57 AktG weder Verpflichtungs- noch </a:t>
            </a:r>
            <a:r>
              <a:rPr lang="de-DE" altLang="en-US" sz="2000" dirty="0" err="1"/>
              <a:t>ErfüllungsG</a:t>
            </a:r>
            <a:r>
              <a:rPr lang="de-DE" altLang="en-US" sz="2000" dirty="0"/>
              <a:t> nichtig!</a:t>
            </a:r>
          </a:p>
          <a:p>
            <a:endParaRPr lang="en-GB" dirty="0"/>
          </a:p>
          <a:p>
            <a:endParaRPr lang="en-GB" dirty="0"/>
          </a:p>
        </p:txBody>
      </p:sp>
    </p:spTree>
    <p:extLst>
      <p:ext uri="{BB962C8B-B14F-4D97-AF65-F5344CB8AC3E}">
        <p14:creationId xmlns:p14="http://schemas.microsoft.com/office/powerpoint/2010/main" val="22552809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0" indent="0"/>
            <a:r>
              <a:rPr lang="de-DE" u="sng" dirty="0"/>
              <a:t>Fall 1:</a:t>
            </a:r>
          </a:p>
          <a:p>
            <a:pPr marL="0" indent="0"/>
            <a:r>
              <a:rPr lang="de-DE" dirty="0"/>
              <a:t>Constantin Graf Koks, der Sohn des Patriarchen P, der auf „großem Fuße“ lebt, hat sich mit 5 anderen Unternehmer-Söhnen zusammengeschlossen. Sie nennen sich Jungunternehmer zur Verhinderung der Vermögenssteuer (</a:t>
            </a:r>
            <a:r>
              <a:rPr lang="de-DE" dirty="0" err="1"/>
              <a:t>JzVV</a:t>
            </a:r>
            <a:r>
              <a:rPr lang="de-DE" dirty="0"/>
              <a:t>). Eine ihrer ersten Handlungen ist die Einrichtung einer gemeinsamen „Kriegskasse“, um „Aktionen“ bezahlen zu können. Jeder Vater zahlt in diese Kasse EUR 5.000 in Erfüllung der Beitragspflicht des jeweiligen Sohnes ein, so dass ein Guthaben in Höhe von EUR 25.000 zur Verfügung steht. </a:t>
            </a:r>
          </a:p>
        </p:txBody>
      </p:sp>
    </p:spTree>
    <p:extLst>
      <p:ext uri="{BB962C8B-B14F-4D97-AF65-F5344CB8AC3E}">
        <p14:creationId xmlns:p14="http://schemas.microsoft.com/office/powerpoint/2010/main" val="3934180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Kapitalerhaltung</a:t>
            </a:r>
          </a:p>
          <a:p>
            <a:pPr marL="0" lvl="1" indent="0">
              <a:buNone/>
            </a:pPr>
            <a:endParaRPr lang="de-DE" altLang="en-US" sz="1100" b="1" dirty="0"/>
          </a:p>
          <a:p>
            <a:pPr lvl="1">
              <a:buFont typeface="Wingdings" charset="2"/>
              <a:buChar char="§"/>
            </a:pPr>
            <a:r>
              <a:rPr lang="de-DE" altLang="en-US" sz="2000" dirty="0"/>
              <a:t>Bei Zuwiderhandlung: Rückgewähranspruch der Gesellschaft gegen Aktionäre nach §62 AktG</a:t>
            </a:r>
          </a:p>
          <a:p>
            <a:pPr marL="457200" lvl="1" indent="0">
              <a:buNone/>
            </a:pPr>
            <a:endParaRPr lang="de-DE" altLang="en-US" sz="1100" dirty="0"/>
          </a:p>
          <a:p>
            <a:pPr lvl="1">
              <a:buFont typeface="Wingdings" charset="2"/>
              <a:buChar char="§"/>
            </a:pPr>
            <a:r>
              <a:rPr lang="de-DE" altLang="en-US" sz="2000" dirty="0"/>
              <a:t>Schadenersatzpflicht des Vorstands, § 93 Abs. 3 Nr. 1 AktG</a:t>
            </a:r>
          </a:p>
          <a:p>
            <a:pPr marL="457200" lvl="1" indent="0">
              <a:buNone/>
            </a:pPr>
            <a:endParaRPr lang="de-DE" altLang="en-US" sz="1100" dirty="0"/>
          </a:p>
        </p:txBody>
      </p:sp>
    </p:spTree>
    <p:extLst>
      <p:ext uri="{BB962C8B-B14F-4D97-AF65-F5344CB8AC3E}">
        <p14:creationId xmlns:p14="http://schemas.microsoft.com/office/powerpoint/2010/main" val="601931412"/>
      </p:ext>
    </p:extLst>
  </p:cSld>
  <p:clrMapOvr>
    <a:masterClrMapping/>
  </p:clrMapOv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08607" lvl="1" indent="-308607">
              <a:buNone/>
            </a:pPr>
            <a:r>
              <a:rPr lang="de-DE" altLang="en-US" sz="2000" b="1" dirty="0"/>
              <a:t>Sonderproblem: „Erwerb eigener Aktien“</a:t>
            </a:r>
            <a:r>
              <a:rPr lang="de-DE" altLang="en-US" sz="2000" dirty="0"/>
              <a:t> - Grundsätzlich:  Erwerb eigener Aktien ist als verbotene Einlagenrückgewähr unzulässig, Ausnahme: Fallgruppen des Erwerbs eigener Aktien nach § 71 AktG - praktisch größte Bedeutung: § 71 Nr. 8 AktG - seit 1998 Aktienrückkauf ohne gesetzliche Zweckvorgabe möglich, sofern die Hauptversammlung den Vorstand dazu ermächtigt</a:t>
            </a:r>
          </a:p>
          <a:p>
            <a:endParaRPr lang="en-GB" dirty="0"/>
          </a:p>
        </p:txBody>
      </p:sp>
    </p:spTree>
    <p:extLst>
      <p:ext uri="{BB962C8B-B14F-4D97-AF65-F5344CB8AC3E}">
        <p14:creationId xmlns:p14="http://schemas.microsoft.com/office/powerpoint/2010/main" val="1568379074"/>
      </p:ext>
    </p:extLst>
  </p:cSld>
  <p:clrMapOvr>
    <a:masterClrMapping/>
  </p:clrMapOv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endParaRPr lang="en-GB"/>
          </a:p>
        </p:txBody>
      </p:sp>
      <p:graphicFrame>
        <p:nvGraphicFramePr>
          <p:cNvPr id="4" name="Diagramm 3"/>
          <p:cNvGraphicFramePr/>
          <p:nvPr>
            <p:extLst>
              <p:ext uri="{D42A27DB-BD31-4B8C-83A1-F6EECF244321}">
                <p14:modId xmlns:p14="http://schemas.microsoft.com/office/powerpoint/2010/main" val="1632568835"/>
              </p:ext>
            </p:extLst>
          </p:nvPr>
        </p:nvGraphicFramePr>
        <p:xfrm>
          <a:off x="395536" y="2420888"/>
          <a:ext cx="874846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975998"/>
      </p:ext>
    </p:extLst>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b="1" dirty="0"/>
              <a:t>Einfache Kapitalerhöhung:</a:t>
            </a:r>
          </a:p>
          <a:p>
            <a:pPr lvl="1">
              <a:buFont typeface="Wingdings" charset="2"/>
              <a:buChar char="§"/>
            </a:pPr>
            <a:r>
              <a:rPr lang="de-DE" altLang="en-US" sz="2000" dirty="0"/>
              <a:t>Reguläre Kapitalerhöhung gegen Einlagen, §§ 182 bis 191 AktG</a:t>
            </a:r>
          </a:p>
          <a:p>
            <a:pPr lvl="2">
              <a:buFont typeface="Arial" panose="020B0604020202020204" pitchFamily="34" charset="0"/>
              <a:buChar char="•"/>
            </a:pPr>
            <a:r>
              <a:rPr lang="de-DE" altLang="en-US" sz="2000" dirty="0"/>
              <a:t>Voraussetzungen und Ablauf: </a:t>
            </a:r>
          </a:p>
          <a:p>
            <a:pPr lvl="3"/>
            <a:r>
              <a:rPr lang="de-DE" altLang="en-US" sz="1800" dirty="0"/>
              <a:t>Kapitalerhöhungsbeschluss (= Satzungsänderungsbeschluss der Hauptversammlung), § 182 Abs. 1, 2 AktG, 3⁄4–Mehrheit</a:t>
            </a:r>
          </a:p>
          <a:p>
            <a:pPr lvl="3"/>
            <a:r>
              <a:rPr lang="de-DE" altLang="en-US" sz="1800" dirty="0"/>
              <a:t>Ggf. Festlegung des Agio, § 182 Abs. 3 AktG</a:t>
            </a:r>
          </a:p>
          <a:p>
            <a:pPr lvl="3"/>
            <a:r>
              <a:rPr lang="de-DE" altLang="en-US" sz="1800" dirty="0"/>
              <a:t>Existieren mehrere Aktiengattungen, ist von Aktionären jeder Aktiengattung ein gesonderter Zustimmungsbeschluss zu fassen, §182 Abs. 2 AktG</a:t>
            </a:r>
          </a:p>
        </p:txBody>
      </p:sp>
    </p:spTree>
    <p:extLst>
      <p:ext uri="{BB962C8B-B14F-4D97-AF65-F5344CB8AC3E}">
        <p14:creationId xmlns:p14="http://schemas.microsoft.com/office/powerpoint/2010/main" val="467790850"/>
      </p:ext>
    </p:extLst>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buFont typeface="Wingdings" charset="2"/>
              <a:buChar char="§"/>
            </a:pPr>
            <a:r>
              <a:rPr lang="de-DE" altLang="en-US" sz="2000" dirty="0"/>
              <a:t>Beschluss ist zum Handelsregister anzumelden, § 184 AktG, kann mit Anmeldung der Durchführung verbunden werden, § 188 Abs. 4 AktG</a:t>
            </a:r>
          </a:p>
          <a:p>
            <a:pPr lvl="1">
              <a:buFont typeface="Wingdings" charset="2"/>
              <a:buChar char="§"/>
            </a:pPr>
            <a:r>
              <a:rPr lang="de-DE" altLang="en-US" sz="2000" dirty="0"/>
              <a:t>Zeichnung der neuen Aktien („Zeichnungsschein“), § 185 AktG Üblicherweise durch Konsortialbanken, die sie den Aktionären bzw., im Falle eines Bezugsrechtsausschlusses, der Öffentlichkeit zum Bezug anbieten</a:t>
            </a:r>
          </a:p>
          <a:p>
            <a:pPr lvl="1">
              <a:buFont typeface="Wingdings" charset="2"/>
              <a:buChar char="§"/>
            </a:pPr>
            <a:r>
              <a:rPr lang="de-DE" altLang="en-US" sz="2000" dirty="0"/>
              <a:t>Leistung der Einlage, Anmeldung der Durchführung der Kapitalerhöhung zum Handelsregister, §188 AktG</a:t>
            </a:r>
            <a:r>
              <a:rPr lang="de-DE" altLang="en-US" dirty="0"/>
              <a:t> 	</a:t>
            </a:r>
          </a:p>
          <a:p>
            <a:endParaRPr lang="en-GB" dirty="0"/>
          </a:p>
        </p:txBody>
      </p:sp>
    </p:spTree>
    <p:extLst>
      <p:ext uri="{BB962C8B-B14F-4D97-AF65-F5344CB8AC3E}">
        <p14:creationId xmlns:p14="http://schemas.microsoft.com/office/powerpoint/2010/main" val="1725450684"/>
      </p:ext>
    </p:extLst>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Einfache Kapitalerhöhung (Fortsetzung):</a:t>
            </a:r>
          </a:p>
          <a:p>
            <a:pPr marL="0" lvl="1" indent="0">
              <a:buNone/>
            </a:pPr>
            <a:endParaRPr lang="de-DE" altLang="en-US" sz="1100" b="1" dirty="0"/>
          </a:p>
          <a:p>
            <a:pPr lvl="1"/>
            <a:r>
              <a:rPr lang="de-DE" altLang="en-US" sz="2000" dirty="0"/>
              <a:t>Bezugsrecht: neue Aktien sind den Aktionären im Verhältnis ihrer Beteiligung am bisherigen Grundkapital anzubieten (gesetzliches Bezugsrecht, § 186 AktG)</a:t>
            </a:r>
          </a:p>
          <a:p>
            <a:pPr lvl="1"/>
            <a:r>
              <a:rPr lang="de-DE" altLang="en-US" sz="2000" dirty="0"/>
              <a:t>Bezugsrecht schützt vor „Verwässerung“ der Aktionärsrechte; Ausnahme: Ausschluss des Bezugsrechts, § 186 Abs. 3 AktG, ACHTUNG: geplanter Ausschluss muss in Einladung ausdrücklich und ordnungsgemäß bekannt gemacht worden sein</a:t>
            </a:r>
          </a:p>
        </p:txBody>
      </p:sp>
    </p:spTree>
    <p:extLst>
      <p:ext uri="{BB962C8B-B14F-4D97-AF65-F5344CB8AC3E}">
        <p14:creationId xmlns:p14="http://schemas.microsoft.com/office/powerpoint/2010/main" val="2882576941"/>
      </p:ext>
    </p:extLst>
  </p:cSld>
  <p:clrMapOvr>
    <a:masterClrMapping/>
  </p:clrMapOv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Beschluss der Hauptversammlung über Bezugsrechtsausschluss erfordert 3⁄4–Mehrheit, § 186 Abs. 3 Satz 2 AktG, wenn Satzung nichts Abweichendes bestimmt (möglich, hier aber nur größere Mehrheit)</a:t>
            </a:r>
          </a:p>
          <a:p>
            <a:pPr lvl="1"/>
            <a:r>
              <a:rPr lang="de-DE" altLang="en-US" sz="2000" dirty="0"/>
              <a:t>Seit „Kali und Salz“-Urteil des BGH, BGHZ 71, 40: „</a:t>
            </a:r>
            <a:r>
              <a:rPr lang="de-DE" altLang="en-US" sz="2000" i="1" dirty="0"/>
              <a:t>Bezugsrechtsausschluss ist nur statthaft, wenn die Gesellschaft nach vernünftigen kaufmännischen Überlegungen ein dringendes Interesse daran hat und zu erwarten ist, dass der angestrebte Zweck den Beteiligungs- und Stimmrechtsverlust der ausgeschlossenen Aktionäre überwiegt</a:t>
            </a:r>
            <a:r>
              <a:rPr lang="de-DE" altLang="en-US" sz="2000" dirty="0"/>
              <a:t>.“</a:t>
            </a:r>
            <a:r>
              <a:rPr lang="de-DE" altLang="en-US" b="1" dirty="0"/>
              <a:t>	</a:t>
            </a:r>
          </a:p>
          <a:p>
            <a:endParaRPr lang="en-GB" dirty="0"/>
          </a:p>
        </p:txBody>
      </p:sp>
    </p:spTree>
    <p:extLst>
      <p:ext uri="{BB962C8B-B14F-4D97-AF65-F5344CB8AC3E}">
        <p14:creationId xmlns:p14="http://schemas.microsoft.com/office/powerpoint/2010/main" val="2650630490"/>
      </p:ext>
    </p:extLst>
  </p:cSld>
  <p:clrMapOvr>
    <a:masterClrMapping/>
  </p:clrMapOv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u="sng" dirty="0"/>
              <a:t>Fall 10: </a:t>
            </a:r>
          </a:p>
          <a:p>
            <a:pPr marL="0" lvl="1" indent="0">
              <a:buNone/>
            </a:pPr>
            <a:endParaRPr lang="de-DE" altLang="en-US" sz="1100" dirty="0"/>
          </a:p>
          <a:p>
            <a:pPr marL="0" lvl="1" indent="0">
              <a:buNone/>
            </a:pPr>
            <a:r>
              <a:rPr lang="de-DE" altLang="en-US" sz="2000" dirty="0"/>
              <a:t>A, B und C sind Gesellschafter einer GmbH, die mit einem Stammkapital von EUR 25.000 im Handelsregister eingetragen ist. Nach der Umwandlung (Formwechsel) in eine AG halten A und B jeweils 10.000, C 5.000 Inhaberstückaktien im rechnerischen Nennwert von jeweils EUR 1. </a:t>
            </a:r>
            <a:endParaRPr lang="de-DE" altLang="en-US" dirty="0"/>
          </a:p>
        </p:txBody>
      </p:sp>
    </p:spTree>
    <p:extLst>
      <p:ext uri="{BB962C8B-B14F-4D97-AF65-F5344CB8AC3E}">
        <p14:creationId xmlns:p14="http://schemas.microsoft.com/office/powerpoint/2010/main" val="735939217"/>
      </p:ext>
    </p:extLst>
  </p:cSld>
  <p:clrMapOvr>
    <a:masterClrMapping/>
  </p:clrMapOv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dirty="0"/>
              <a:t>Nach dem Stuttgarter Verfahren wird zu diesem Zeitpunkt ein Wert der Gesellschaft von EUR 2 Mio. ermittelt. In einer HV, die entsprechend der satzungsmäßigen und gesetzlichen Bestimmungen abgehalten wird, fassen A und B gegen die Stimmen des C den Beschluss, das Kapital der AG um EUR 25.000 durch Ausgabe von 25.000 neuen Inhaberstückaktien im rechnerischen Nennwert von EUR 1 auf EUR 50.000 zu erhöhen, wobei das Bezugsrecht der Altaktionäre ausgeschlossen wird und kein Agio erhoben werden. Zur Zeichnung wird der Z zugelassen.</a:t>
            </a:r>
          </a:p>
          <a:p>
            <a:pPr marL="0" lvl="1" indent="0">
              <a:buNone/>
            </a:pPr>
            <a:endParaRPr lang="de-DE" altLang="en-US" sz="2000" dirty="0"/>
          </a:p>
        </p:txBody>
      </p:sp>
    </p:spTree>
    <p:extLst>
      <p:ext uri="{BB962C8B-B14F-4D97-AF65-F5344CB8AC3E}">
        <p14:creationId xmlns:p14="http://schemas.microsoft.com/office/powerpoint/2010/main" val="2763148797"/>
      </p:ext>
    </p:extLst>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dirty="0"/>
              <a:t>C fragt während der HV, wie sich die Kapitalerhöhung auf die Beteiligung der Gesellschafter auswirkt und was er ggf. gegen den Beschluss unternehmen kann.    </a:t>
            </a:r>
            <a:r>
              <a:rPr lang="de-DE" altLang="en-US" dirty="0"/>
              <a:t>	</a:t>
            </a:r>
          </a:p>
          <a:p>
            <a:endParaRPr lang="en-GB" dirty="0"/>
          </a:p>
          <a:p>
            <a:endParaRPr lang="en-GB" dirty="0"/>
          </a:p>
        </p:txBody>
      </p:sp>
    </p:spTree>
    <p:extLst>
      <p:ext uri="{BB962C8B-B14F-4D97-AF65-F5344CB8AC3E}">
        <p14:creationId xmlns:p14="http://schemas.microsoft.com/office/powerpoint/2010/main" val="1791882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0" indent="0"/>
            <a:r>
              <a:rPr lang="de-DE" dirty="0"/>
              <a:t>Nach „Aktionen“ steht den Jungunternehmern jedoch in der Folgezeit der Sinn nicht, so dass sie in einer Sitzung einstimmig beschließen, das Geld „zu verbraten“, und zwar in St. </a:t>
            </a:r>
            <a:r>
              <a:rPr lang="de-DE" dirty="0" err="1"/>
              <a:t>Tropez</a:t>
            </a:r>
            <a:r>
              <a:rPr lang="de-DE" dirty="0"/>
              <a:t> an einem Wochenende. Kurz vor Reiseantritt erkrankt C so schwer, dass der nicht mitreisen kann. Die übrigen Jungunternehmer geben am Reisewochenende das auf C entfallende Guthaben, abzüglich der Stornokosten für den Business Call-Flug, aus.</a:t>
            </a:r>
          </a:p>
          <a:p>
            <a:endParaRPr lang="de-DE" dirty="0"/>
          </a:p>
        </p:txBody>
      </p:sp>
    </p:spTree>
    <p:extLst>
      <p:ext uri="{BB962C8B-B14F-4D97-AF65-F5344CB8AC3E}">
        <p14:creationId xmlns:p14="http://schemas.microsoft.com/office/powerpoint/2010/main" val="3003739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Kapitalaufbringung </a:t>
            </a:r>
            <a:endParaRPr lang="en-GB" b="1" dirty="0"/>
          </a:p>
        </p:txBody>
      </p:sp>
      <p:sp>
        <p:nvSpPr>
          <p:cNvPr id="3" name="Textplatzhalter 2"/>
          <p:cNvSpPr>
            <a:spLocks noGrp="1"/>
          </p:cNvSpPr>
          <p:nvPr>
            <p:ph type="body" sz="quarter" idx="11"/>
          </p:nvPr>
        </p:nvSpPr>
        <p:spPr/>
        <p:txBody>
          <a:bodyPr/>
          <a:lstStyle/>
          <a:p>
            <a:pPr marL="0" lvl="1" indent="0">
              <a:buNone/>
            </a:pPr>
            <a:r>
              <a:rPr lang="de-DE" altLang="en-US" sz="2000" u="sng" dirty="0"/>
              <a:t>Lösungsskizze: </a:t>
            </a:r>
          </a:p>
          <a:p>
            <a:pPr marL="0" lvl="1" indent="0">
              <a:buNone/>
            </a:pPr>
            <a:endParaRPr lang="de-DE" altLang="en-US" dirty="0"/>
          </a:p>
          <a:p>
            <a:pPr marL="342900" lvl="1" indent="-342900">
              <a:buFont typeface="+mj-lt"/>
              <a:buAutoNum type="arabicPeriod"/>
            </a:pPr>
            <a:r>
              <a:rPr lang="de-DE" altLang="en-US" sz="2000" dirty="0"/>
              <a:t>Berechnung Beteiligungsquoten: Verwässerung – A 10.000 von 50.000 (20%), B 10.000 von 50.000 (20%), C 5.000 von 50.000 (10%), Z 25.000 von 50.000 (50%); Altgesellschafter verlieren Beschlussmehrheit</a:t>
            </a:r>
          </a:p>
          <a:p>
            <a:pPr marL="342900" lvl="1" indent="-342900">
              <a:buFont typeface="+mj-lt"/>
              <a:buAutoNum type="arabicPeriod"/>
            </a:pPr>
            <a:r>
              <a:rPr lang="de-DE" altLang="en-US" sz="2000" dirty="0"/>
              <a:t>Bezugsrecht von C wird ausgeschlossen – er könnte den Beschluss anfechten, wenn er zuvor Widerspruch zur Niederschrift erhebt</a:t>
            </a:r>
          </a:p>
          <a:p>
            <a:pPr marL="342900" lvl="1" indent="-342900">
              <a:buFont typeface="+mj-lt"/>
              <a:buAutoNum type="arabicPeriod"/>
            </a:pPr>
            <a:r>
              <a:rPr lang="de-DE" altLang="en-US" sz="2000" dirty="0"/>
              <a:t>Bezugsrechtsausschluss gerechtfertigt? (Materielle Beschlusskontrolle)  </a:t>
            </a:r>
          </a:p>
        </p:txBody>
      </p:sp>
    </p:spTree>
    <p:extLst>
      <p:ext uri="{BB962C8B-B14F-4D97-AF65-F5344CB8AC3E}">
        <p14:creationId xmlns:p14="http://schemas.microsoft.com/office/powerpoint/2010/main" val="3226690478"/>
      </p:ext>
    </p:extLst>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Kapitalmaßnahmen (genehmigtes Kapital):</a:t>
            </a:r>
          </a:p>
          <a:p>
            <a:pPr marL="0" lvl="1" indent="0">
              <a:buNone/>
            </a:pPr>
            <a:endParaRPr lang="de-DE" altLang="en-US" sz="1100" b="1" dirty="0"/>
          </a:p>
          <a:p>
            <a:pPr lvl="1"/>
            <a:r>
              <a:rPr lang="de-DE" altLang="en-US" sz="2000" dirty="0"/>
              <a:t>Ermächtigung des Vorstands durch Satzung oder Hauptversammlungsbeschluss, das Grundkapital bis zu bestimmtem Nennbetrag durch Ausgabe neuer Aktien gegen Einlagen zu erhöhen, §§ 202 bis 206 AktG</a:t>
            </a:r>
          </a:p>
          <a:p>
            <a:pPr lvl="1"/>
            <a:r>
              <a:rPr lang="de-DE" altLang="en-US" sz="2000" dirty="0"/>
              <a:t>Geeignet, wenn Kapitalerhöhung später durchgeführt werden soll</a:t>
            </a:r>
          </a:p>
          <a:p>
            <a:pPr lvl="1"/>
            <a:r>
              <a:rPr lang="de-DE" altLang="en-US" sz="2000" dirty="0"/>
              <a:t>Ermächtigungsbeschluss der Hauptversammlung = Satzungsänderung, Voraussetzungen der §§ 179 bis 181 AktG zu beachten: 3⁄4-Mehrheit der Aktionäre, § 202 Abs. 2 Satz 3 AktG</a:t>
            </a:r>
          </a:p>
        </p:txBody>
      </p:sp>
    </p:spTree>
    <p:extLst>
      <p:ext uri="{BB962C8B-B14F-4D97-AF65-F5344CB8AC3E}">
        <p14:creationId xmlns:p14="http://schemas.microsoft.com/office/powerpoint/2010/main" val="1213984175"/>
      </p:ext>
    </p:extLst>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Grenzen: Befristung der Ermächtigung auf höchstens fünf Jahre, § 202 Abs. 1, 2AktG</a:t>
            </a:r>
          </a:p>
          <a:p>
            <a:pPr lvl="1"/>
            <a:r>
              <a:rPr lang="de-DE" altLang="en-US" sz="2000" dirty="0"/>
              <a:t>Genehmigtes Kapital darf Hälfte des bisherigen Grundkapitals nicht übersteigen, § 202 Abs. 3 AktG</a:t>
            </a:r>
          </a:p>
          <a:p>
            <a:pPr lvl="1"/>
            <a:r>
              <a:rPr lang="de-DE" altLang="en-US" sz="2000" dirty="0"/>
              <a:t>Ausübungsbeschluss des Vorstands bedarf Zustimmung des Aufsichtsrats, § 202 Abs. 3 Satz 2 AktG (Soll-Vorschrift)</a:t>
            </a:r>
          </a:p>
          <a:p>
            <a:endParaRPr lang="en-GB" dirty="0"/>
          </a:p>
        </p:txBody>
      </p:sp>
    </p:spTree>
    <p:extLst>
      <p:ext uri="{BB962C8B-B14F-4D97-AF65-F5344CB8AC3E}">
        <p14:creationId xmlns:p14="http://schemas.microsoft.com/office/powerpoint/2010/main" val="3457409092"/>
      </p:ext>
    </p:extLst>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panose="05000000000000000000" pitchFamily="2" charset="2"/>
              <a:buChar char="§"/>
            </a:pPr>
            <a:r>
              <a:rPr lang="de-DE" altLang="en-US" sz="2000" b="1" dirty="0"/>
              <a:t>Kapitalmaßnahmen (genehmigtes Kapital - Fortsetzung):</a:t>
            </a:r>
          </a:p>
          <a:p>
            <a:pPr marL="0" lvl="1" indent="0">
              <a:buNone/>
            </a:pPr>
            <a:endParaRPr lang="de-DE" altLang="en-US" sz="1100" b="1" dirty="0"/>
          </a:p>
          <a:p>
            <a:pPr lvl="1"/>
            <a:r>
              <a:rPr lang="de-DE" altLang="en-US" sz="2000" dirty="0" err="1"/>
              <a:t>Grds</a:t>
            </a:r>
            <a:r>
              <a:rPr lang="de-DE" altLang="en-US" sz="2000" dirty="0"/>
              <a:t>. Bezugsrecht wie bei ordentlicher Kapitalerhöhung (§§ 203, 186 AktG)</a:t>
            </a:r>
          </a:p>
          <a:p>
            <a:pPr lvl="1"/>
            <a:r>
              <a:rPr lang="de-DE" altLang="en-US" sz="2000" b="1" dirty="0"/>
              <a:t>Sonderproblem</a:t>
            </a:r>
            <a:r>
              <a:rPr lang="de-DE" altLang="en-US" sz="2000" dirty="0"/>
              <a:t>: „</a:t>
            </a:r>
            <a:r>
              <a:rPr lang="de-DE" altLang="en-US" sz="2000" b="1" dirty="0"/>
              <a:t>Bezugsrechtsausschluss beim genehmigten Kapital</a:t>
            </a:r>
            <a:r>
              <a:rPr lang="de-DE" altLang="en-US" sz="2000" dirty="0"/>
              <a:t>“ - entweder durch Hauptversammlung bereits im Ermächtigungsbeschluss, §§ 203 Abs. 1, 186 Abs. 3, 4 AktG, oder durch Vorstand bei der Ausübung der Hauptversammlungsermächtigung, §§ 203 Abs. 2, 204 Abs. 1 Satz 2 AktG, Regelfall, da Begründung des Bezugsrechtsausschlusses bereits in der Hauptversammlung meist noch nicht möglich ist</a:t>
            </a:r>
          </a:p>
        </p:txBody>
      </p:sp>
    </p:spTree>
    <p:extLst>
      <p:ext uri="{BB962C8B-B14F-4D97-AF65-F5344CB8AC3E}">
        <p14:creationId xmlns:p14="http://schemas.microsoft.com/office/powerpoint/2010/main" val="2629755573"/>
      </p:ext>
    </p:extLst>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Anforderungen an Berichtspflicht: Seit „Siemens-Nold-Entscheidung“ des BGH (BGHZ 136, 133, 138 ff.): konkrete Einzelfallbegründung für Bezugsrechtsausschluss im Ermächtigungsbeschluss nicht mehr erforderlich, Vorratsbeschlüsse, d. h. abstrakte Ermächtigung des Vorstands zu Maßnahmen „die im wohlverstandenen Gesellschaftsinteresse liegen“, nach h. M. zulässig.</a:t>
            </a:r>
          </a:p>
          <a:p>
            <a:endParaRPr lang="en-GB" dirty="0"/>
          </a:p>
        </p:txBody>
      </p:sp>
    </p:spTree>
    <p:extLst>
      <p:ext uri="{BB962C8B-B14F-4D97-AF65-F5344CB8AC3E}">
        <p14:creationId xmlns:p14="http://schemas.microsoft.com/office/powerpoint/2010/main" val="3936773039"/>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Tx/>
              <a:buChar char="-"/>
            </a:pPr>
            <a:r>
              <a:rPr lang="de-DE" altLang="en-US" sz="2000" dirty="0">
                <a:solidFill>
                  <a:schemeClr val="accent6">
                    <a:lumMod val="75000"/>
                  </a:schemeClr>
                </a:solidFill>
              </a:rPr>
              <a:t>Früher ebenfalls </a:t>
            </a:r>
            <a:r>
              <a:rPr lang="de-DE" altLang="en-US" sz="2000" dirty="0" err="1">
                <a:solidFill>
                  <a:schemeClr val="accent6">
                    <a:lumMod val="75000"/>
                  </a:schemeClr>
                </a:solidFill>
              </a:rPr>
              <a:t>str.</a:t>
            </a:r>
            <a:r>
              <a:rPr lang="de-DE" altLang="en-US" sz="2000" dirty="0">
                <a:solidFill>
                  <a:schemeClr val="accent6">
                    <a:lumMod val="75000"/>
                  </a:schemeClr>
                </a:solidFill>
              </a:rPr>
              <a:t>: Berichtspflicht vor Ausübung der Ermächtigung? - Reicht aus, dort muss dann allerdings sachliche Rechtfertigung dargelegt werden - </a:t>
            </a:r>
            <a:r>
              <a:rPr lang="de-DE" altLang="en-US" sz="2000" dirty="0" err="1">
                <a:solidFill>
                  <a:schemeClr val="accent6">
                    <a:lumMod val="75000"/>
                  </a:schemeClr>
                </a:solidFill>
              </a:rPr>
              <a:t>Mangusta</a:t>
            </a:r>
            <a:r>
              <a:rPr lang="de-DE" altLang="en-US" sz="2000" dirty="0">
                <a:solidFill>
                  <a:schemeClr val="accent6">
                    <a:lumMod val="75000"/>
                  </a:schemeClr>
                </a:solidFill>
              </a:rPr>
              <a:t>/Commerzbank I und II: Aktionäre können vorbeugende Unterlassungsklage bzw. allgemeine Feststellungsklage anstrengen</a:t>
            </a:r>
          </a:p>
          <a:p>
            <a:pPr marL="342900" lvl="1" indent="-342900">
              <a:buFontTx/>
              <a:buChar char="-"/>
            </a:pPr>
            <a:endParaRPr lang="en-GB" dirty="0">
              <a:solidFill>
                <a:schemeClr val="accent6">
                  <a:lumMod val="75000"/>
                </a:schemeClr>
              </a:solidFill>
            </a:endParaRPr>
          </a:p>
          <a:p>
            <a:endParaRPr lang="en-GB" dirty="0"/>
          </a:p>
        </p:txBody>
      </p:sp>
    </p:spTree>
    <p:extLst>
      <p:ext uri="{BB962C8B-B14F-4D97-AF65-F5344CB8AC3E}">
        <p14:creationId xmlns:p14="http://schemas.microsoft.com/office/powerpoint/2010/main" val="3913072908"/>
      </p:ext>
    </p:extLst>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Kapitalmaßnahmen (bedingte Kapitalerhöhung):</a:t>
            </a:r>
          </a:p>
          <a:p>
            <a:pPr marL="0" lvl="1" indent="0">
              <a:buNone/>
            </a:pPr>
            <a:endParaRPr lang="de-DE" altLang="en-US" sz="1100" b="1" dirty="0"/>
          </a:p>
          <a:p>
            <a:pPr lvl="1"/>
            <a:r>
              <a:rPr lang="de-DE" altLang="en-US" sz="2000" dirty="0"/>
              <a:t>Legaldefinition in§192 AktG: Kapitalerhöhung nur in dem Umfang, wie von einem Umtausch- oder Bezugsrecht auf neue Aktien Gebrauch gemacht wird</a:t>
            </a:r>
          </a:p>
        </p:txBody>
      </p:sp>
    </p:spTree>
    <p:extLst>
      <p:ext uri="{BB962C8B-B14F-4D97-AF65-F5344CB8AC3E}">
        <p14:creationId xmlns:p14="http://schemas.microsoft.com/office/powerpoint/2010/main" val="3299741596"/>
      </p:ext>
    </p:extLst>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Soll nur zu folgenden Zwecken beschlossen werden: zur Bedienung des Bezugsrechts aus Wandelschuldverschreibung, § 192 Abs. 2 Nr. 1 AktG (Wandelschuldverschreibung = Einräumung des Rechts an Gläubiger, die Schuldverschreibung in Aktien einzutauschen,§221 AktG), zur Befriedigung von Abfindungsansprüchen bei Unternehmenszusammenschlüssen, § 192 Abs. 2 Nr. 2 AktG, zur Gewährung von Aktienbezugsrechten an Arbeitnehmer und Mitglieder der Geschäftsführung (Stock Options), § 192 Abs. 2 Nr. 3 AktG</a:t>
            </a:r>
          </a:p>
        </p:txBody>
      </p:sp>
    </p:spTree>
    <p:extLst>
      <p:ext uri="{BB962C8B-B14F-4D97-AF65-F5344CB8AC3E}">
        <p14:creationId xmlns:p14="http://schemas.microsoft.com/office/powerpoint/2010/main" val="2866851023"/>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Nennbetrag des bedingten Kapitals darf Hälfte des bisherigen Grundkapitals nicht übersteigen, bei </a:t>
            </a:r>
            <a:r>
              <a:rPr lang="de-DE" altLang="en-US" sz="2000" i="1" dirty="0"/>
              <a:t>Stock Options </a:t>
            </a:r>
            <a:r>
              <a:rPr lang="de-DE" altLang="en-US" sz="2000" dirty="0"/>
              <a:t>höchstens 10 % des Grundkapitals,§193 Abs. 3 AktG	</a:t>
            </a:r>
          </a:p>
          <a:p>
            <a:endParaRPr lang="en-GB" dirty="0"/>
          </a:p>
          <a:p>
            <a:endParaRPr lang="en-GB" dirty="0"/>
          </a:p>
        </p:txBody>
      </p:sp>
    </p:spTree>
    <p:extLst>
      <p:ext uri="{BB962C8B-B14F-4D97-AF65-F5344CB8AC3E}">
        <p14:creationId xmlns:p14="http://schemas.microsoft.com/office/powerpoint/2010/main" val="818069787"/>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b="1" dirty="0"/>
              <a:t> </a:t>
            </a:r>
            <a:r>
              <a:rPr lang="de-DE" altLang="en-US" sz="2000" b="1" dirty="0"/>
              <a:t>Kapitalmaßnahmen (Kapitalerhöhung aus Gesellschaftsmitteln):</a:t>
            </a:r>
          </a:p>
          <a:p>
            <a:pPr marL="0" lvl="1" indent="0">
              <a:buNone/>
            </a:pPr>
            <a:endParaRPr lang="de-DE" altLang="en-US" sz="1100" b="1" dirty="0"/>
          </a:p>
          <a:p>
            <a:pPr lvl="1"/>
            <a:r>
              <a:rPr lang="de-DE" altLang="en-US" sz="2000" dirty="0"/>
              <a:t>Sog. nominelle Kapitalerhöhung, §§ 207 bis 220 AktG - sinnvoll, wenn Grundkapital und Gesellschaftsvermögen weit auseinander liegen</a:t>
            </a:r>
          </a:p>
          <a:p>
            <a:pPr lvl="1"/>
            <a:r>
              <a:rPr lang="de-DE" altLang="en-US" sz="2000" dirty="0"/>
              <a:t>Umwandlung von bereits vorhandenem Vermögen (Kapital- oder Gewinnrücklagen) in Grundkapital</a:t>
            </a:r>
          </a:p>
          <a:p>
            <a:pPr lvl="1"/>
            <a:r>
              <a:rPr lang="de-DE" altLang="en-US" sz="2000" dirty="0"/>
              <a:t>Aktionäre erhalten sog. Gratisaktien</a:t>
            </a:r>
          </a:p>
          <a:p>
            <a:pPr lvl="1"/>
            <a:r>
              <a:rPr lang="de-DE" altLang="en-US" sz="2000" dirty="0"/>
              <a:t>Ausgabe neuer Aktien aber nur bei Nennwertaktien erforderlich, nicht bei Stückaktien, § 207 Abs. 2 AktG</a:t>
            </a:r>
          </a:p>
        </p:txBody>
      </p:sp>
    </p:spTree>
    <p:extLst>
      <p:ext uri="{BB962C8B-B14F-4D97-AF65-F5344CB8AC3E}">
        <p14:creationId xmlns:p14="http://schemas.microsoft.com/office/powerpoint/2010/main" val="33048991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a:t>
            </a:r>
          </a:p>
        </p:txBody>
      </p:sp>
      <p:sp>
        <p:nvSpPr>
          <p:cNvPr id="3" name="Textplatzhalter 2"/>
          <p:cNvSpPr>
            <a:spLocks noGrp="1"/>
          </p:cNvSpPr>
          <p:nvPr>
            <p:ph type="body" sz="quarter" idx="11"/>
          </p:nvPr>
        </p:nvSpPr>
        <p:spPr/>
        <p:txBody>
          <a:bodyPr/>
          <a:lstStyle/>
          <a:p>
            <a:pPr marL="0" indent="0"/>
            <a:r>
              <a:rPr lang="de-DE" dirty="0"/>
              <a:t>Als C sein Geld wiederhaben möchte, um mit seiner Freundin selbst ein Wochenende zu verreisen, wird ihm mitgeteilt, dass die Kasse leer sei und er seinen Vater fragen solle. Um sich die Peinlichkeit zu ersparen, fragt C, welche Rechte er gegen die übrigen Jungunternehmer hat.  </a:t>
            </a:r>
          </a:p>
          <a:p>
            <a:endParaRPr lang="de-DE" dirty="0"/>
          </a:p>
          <a:p>
            <a:endParaRPr lang="de-DE" dirty="0"/>
          </a:p>
        </p:txBody>
      </p:sp>
    </p:spTree>
    <p:extLst>
      <p:ext uri="{BB962C8B-B14F-4D97-AF65-F5344CB8AC3E}">
        <p14:creationId xmlns:p14="http://schemas.microsoft.com/office/powerpoint/2010/main" val="250817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Tx/>
              <a:buChar char="-"/>
            </a:pPr>
            <a:r>
              <a:rPr lang="de-DE" altLang="en-US" sz="2000" dirty="0"/>
              <a:t>Voraussetzungen: Hauptversammlungsbeschluss wie bei ordentlicher Kapitalerhöhung, d. h.: 3⁄4-Mehrheit erforderlich, wenn Satzung nichts Abweichendes bestimmt, Verhältnis der Mitgliedsrechte zueinander darf nicht verändert werden, § 212 Abs.1 Satz 2 AktG</a:t>
            </a:r>
          </a:p>
          <a:p>
            <a:pPr marL="342900" lvl="1" indent="-342900">
              <a:buFontTx/>
              <a:buChar char="-"/>
            </a:pPr>
            <a:endParaRPr lang="de-DE" altLang="en-US" sz="2000" dirty="0"/>
          </a:p>
          <a:p>
            <a:endParaRPr lang="en-GB" dirty="0"/>
          </a:p>
        </p:txBody>
      </p:sp>
    </p:spTree>
    <p:extLst>
      <p:ext uri="{BB962C8B-B14F-4D97-AF65-F5344CB8AC3E}">
        <p14:creationId xmlns:p14="http://schemas.microsoft.com/office/powerpoint/2010/main" val="2860721042"/>
      </p:ext>
    </p:extLst>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b="1" dirty="0"/>
              <a:t>Kapitalmaßnahmen (Kapitalherabsetzung):</a:t>
            </a:r>
          </a:p>
          <a:p>
            <a:pPr marL="0" lvl="1" indent="0">
              <a:buNone/>
            </a:pPr>
            <a:endParaRPr lang="de-DE" altLang="en-US" sz="1100" b="1" dirty="0"/>
          </a:p>
          <a:p>
            <a:pPr lvl="1"/>
            <a:r>
              <a:rPr lang="de-DE" altLang="en-US" sz="2000" dirty="0"/>
              <a:t>Effektive (ordentliche) Kapitalherabsetzung, §§ 222 bis 228 AktG - Zweck: Befreiung überschüssigen Grundkapitals von der Kapitalbindung und ggf. Auszahlung an Aktionäre, § 222 AktG </a:t>
            </a:r>
          </a:p>
          <a:p>
            <a:pPr lvl="1"/>
            <a:r>
              <a:rPr lang="de-DE" altLang="en-US" sz="2000" dirty="0"/>
              <a:t>Vereinfachte Kapitalherabsetzung,§§ 229-236 AktG - Zweck: Auffangen von Verlusten; Sanierung der Gesellschaft; keine Auszahlungen an Aktionäre</a:t>
            </a:r>
          </a:p>
        </p:txBody>
      </p:sp>
    </p:spTree>
    <p:extLst>
      <p:ext uri="{BB962C8B-B14F-4D97-AF65-F5344CB8AC3E}">
        <p14:creationId xmlns:p14="http://schemas.microsoft.com/office/powerpoint/2010/main" val="336071632"/>
      </p:ext>
    </p:extLst>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AG – Finanzverfassung </a:t>
            </a:r>
            <a:endParaRPr lang="en-GB" b="1" dirty="0"/>
          </a:p>
        </p:txBody>
      </p:sp>
      <p:sp>
        <p:nvSpPr>
          <p:cNvPr id="3" name="Textplatzhalter 2"/>
          <p:cNvSpPr>
            <a:spLocks noGrp="1"/>
          </p:cNvSpPr>
          <p:nvPr>
            <p:ph type="body" sz="quarter" idx="11"/>
          </p:nvPr>
        </p:nvSpPr>
        <p:spPr/>
        <p:txBody>
          <a:bodyPr/>
          <a:lstStyle/>
          <a:p>
            <a:pPr lvl="1"/>
            <a:r>
              <a:rPr lang="de-DE" altLang="en-US" sz="2000" dirty="0"/>
              <a:t>Kapitalherabsetzung durch Einziehung, §§ 237-239 AktG - Zweck: Ausschluss von Aktionären, Erhöhung des Anteils von Stückaktien am Grundkapital - Problem: Kapitalherabsetzung reduziert Haftungsmasse, die den Gläubigern zur Verfügung steht, daher gesetzliche Maßnahmen zum Schutz vor Missbrauch erforderlich</a:t>
            </a:r>
          </a:p>
          <a:p>
            <a:pPr lvl="1"/>
            <a:r>
              <a:rPr lang="de-DE" altLang="en-US" sz="2000" dirty="0"/>
              <a:t>Auf drei Arten durchführbar: Herabsetzung des Nennbetrages der Aktien, § 222 Abs. 4 Satz 1 AktG, Bei Stückaktien: Bloße Herabsetzung des Grundkapitals, Zusammenlegung von Aktien (nur subsidiär zulässig, soweit der Mindestnennbetrag von einem Euro, § 8 AktG, nicht eingehalten werden kann)</a:t>
            </a:r>
          </a:p>
          <a:p>
            <a:endParaRPr lang="en-GB" dirty="0"/>
          </a:p>
        </p:txBody>
      </p:sp>
    </p:spTree>
    <p:extLst>
      <p:ext uri="{BB962C8B-B14F-4D97-AF65-F5344CB8AC3E}">
        <p14:creationId xmlns:p14="http://schemas.microsoft.com/office/powerpoint/2010/main" val="3335470596"/>
      </p:ext>
    </p:extLst>
  </p:cSld>
  <p:clrMapOvr>
    <a:masterClrMapping/>
  </p:clrMapOv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Take-</a:t>
            </a:r>
            <a:r>
              <a:rPr lang="de-DE" b="1" dirty="0" err="1"/>
              <a:t>Away‘s</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dirty="0"/>
              <a:t>Gesetzlicher Rahmen; Nebengesetze</a:t>
            </a:r>
          </a:p>
          <a:p>
            <a:pPr marL="342900" lvl="1" indent="-342900">
              <a:buFont typeface="Wingdings" charset="2"/>
              <a:buChar char="§"/>
            </a:pPr>
            <a:r>
              <a:rPr lang="de-DE" altLang="en-US" sz="2000" dirty="0"/>
              <a:t>Gründungsprozess, Satzung, Satzungsstrenge; qualifizierte Gründung</a:t>
            </a:r>
          </a:p>
          <a:p>
            <a:pPr marL="342900" lvl="1" indent="-342900">
              <a:buFont typeface="Wingdings" charset="2"/>
              <a:buChar char="§"/>
            </a:pPr>
            <a:r>
              <a:rPr lang="de-DE" altLang="en-US" sz="2000" dirty="0"/>
              <a:t>Aktien: Inhaber- und Namensaktie; Stamm- und Vorzugsaktie; Nennbetrags- und Stückaktie</a:t>
            </a:r>
          </a:p>
          <a:p>
            <a:pPr marL="342900" lvl="1" indent="-342900">
              <a:buFont typeface="Wingdings" charset="2"/>
              <a:buChar char="§"/>
            </a:pPr>
            <a:r>
              <a:rPr lang="de-DE" altLang="en-US" sz="2000" dirty="0"/>
              <a:t>Organisationsverfassung: Vorstand, AR; Business </a:t>
            </a:r>
            <a:r>
              <a:rPr lang="de-DE" altLang="en-US" sz="2000" dirty="0" err="1"/>
              <a:t>Judgment</a:t>
            </a:r>
            <a:r>
              <a:rPr lang="de-DE" altLang="en-US" sz="2000" dirty="0"/>
              <a:t> </a:t>
            </a:r>
            <a:r>
              <a:rPr lang="de-DE" altLang="en-US" sz="2000" dirty="0" err="1"/>
              <a:t>Rule</a:t>
            </a:r>
            <a:r>
              <a:rPr lang="de-DE" altLang="en-US" sz="2000" dirty="0"/>
              <a:t>; Risikomanagement, Organhaftung V, AR</a:t>
            </a:r>
          </a:p>
          <a:p>
            <a:pPr marL="342900" lvl="1" indent="-342900">
              <a:buFont typeface="Wingdings" charset="2"/>
              <a:buChar char="§"/>
            </a:pPr>
            <a:r>
              <a:rPr lang="de-DE" altLang="en-US" sz="2000" dirty="0"/>
              <a:t>HV: Zuständigkeiten (Holzmüller-Doktrin; Gelatine); Ablauf; Beschlüsse, Beschlussmängel</a:t>
            </a:r>
          </a:p>
          <a:p>
            <a:pPr marL="342900" lvl="1" indent="-342900">
              <a:buFont typeface="Wingdings" charset="2"/>
              <a:buChar char="§"/>
            </a:pPr>
            <a:r>
              <a:rPr lang="de-DE" altLang="en-US" sz="2000" dirty="0"/>
              <a:t>Finanzverfassung: Kapitalerhaltung (Vergleich mit GmbH-Recht); Erwerb eigener Aktien</a:t>
            </a:r>
          </a:p>
        </p:txBody>
      </p:sp>
    </p:spTree>
    <p:extLst>
      <p:ext uri="{BB962C8B-B14F-4D97-AF65-F5344CB8AC3E}">
        <p14:creationId xmlns:p14="http://schemas.microsoft.com/office/powerpoint/2010/main" val="2040143856"/>
      </p:ext>
    </p:extLst>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Aktienrecht – Take-</a:t>
            </a:r>
            <a:r>
              <a:rPr lang="de-DE" b="1" dirty="0" err="1"/>
              <a:t>Away‘s</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Finanzverfassung: Kapitalmaßnahmen (Bezugsrecht und sein Ausschluss, insbesondere bei genehmigtem Kapital)</a:t>
            </a:r>
          </a:p>
          <a:p>
            <a:pPr marL="342900" lvl="1" indent="-342900">
              <a:buFont typeface="Wingdings" charset="2"/>
              <a:buChar char="§"/>
            </a:pPr>
            <a:r>
              <a:rPr lang="de-DE" altLang="en-US" sz="2000" dirty="0"/>
              <a:t>Treasury-Funktion und kapitalmarktrechtliche Aspekte</a:t>
            </a:r>
          </a:p>
        </p:txBody>
      </p:sp>
    </p:spTree>
    <p:extLst>
      <p:ext uri="{BB962C8B-B14F-4D97-AF65-F5344CB8AC3E}">
        <p14:creationId xmlns:p14="http://schemas.microsoft.com/office/powerpoint/2010/main" val="16429193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pPr marL="0" indent="0"/>
            <a:r>
              <a:rPr lang="de-DE" u="sng" dirty="0"/>
              <a:t>Lösungsskizze:</a:t>
            </a:r>
          </a:p>
          <a:p>
            <a:pPr marL="457200" indent="-457200">
              <a:buFont typeface="+mj-lt"/>
              <a:buAutoNum type="arabicPeriod"/>
            </a:pPr>
            <a:r>
              <a:rPr lang="de-DE" dirty="0"/>
              <a:t>Anspruch des C gegen die übrigen Jungunternehmer als GbR aus § 280 Abs. 1 BGB</a:t>
            </a:r>
          </a:p>
          <a:p>
            <a:pPr marL="685800" lvl="1"/>
            <a:r>
              <a:rPr lang="de-DE" dirty="0"/>
              <a:t>GbR?</a:t>
            </a:r>
          </a:p>
          <a:p>
            <a:pPr marL="1085850" lvl="2"/>
            <a:r>
              <a:rPr lang="de-DE" dirty="0"/>
              <a:t>Auslegung: Hier eher e.V. sinnvoll, aber keine Sachverhaltshinweise, dass keine GbR entstehen sollte</a:t>
            </a:r>
          </a:p>
          <a:p>
            <a:pPr marL="1085850" lvl="2"/>
            <a:r>
              <a:rPr lang="de-DE" dirty="0"/>
              <a:t>Zusammenschluss mehrerer Personen (+)</a:t>
            </a:r>
          </a:p>
          <a:p>
            <a:pPr marL="1085850" lvl="2"/>
            <a:r>
              <a:rPr lang="de-DE" dirty="0"/>
              <a:t>Gemeinsamer Zweck (+)</a:t>
            </a:r>
          </a:p>
          <a:p>
            <a:pPr marL="1085850" lvl="2"/>
            <a:r>
              <a:rPr lang="de-DE" dirty="0"/>
              <a:t>Förderungspflicht (hier: Beitrag in Geld, durch Dritten erfüllt, § 267 BGB)</a:t>
            </a:r>
          </a:p>
        </p:txBody>
      </p:sp>
    </p:spTree>
    <p:extLst>
      <p:ext uri="{BB962C8B-B14F-4D97-AF65-F5344CB8AC3E}">
        <p14:creationId xmlns:p14="http://schemas.microsoft.com/office/powerpoint/2010/main" val="3496998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685800" lvl="1"/>
            <a:r>
              <a:rPr lang="de-DE" dirty="0"/>
              <a:t>Pflichtverletzung – hier: Verstoß gegen die Treuepflicht?</a:t>
            </a:r>
          </a:p>
          <a:p>
            <a:pPr marL="685800" lvl="1"/>
            <a:r>
              <a:rPr lang="de-DE" dirty="0"/>
              <a:t>Pflichtverletzung – hier: Verstoß gegen das Gleichbehandlungsgebot? (+), §§ 133, 157 BGB des Gesellschaftsvertrages, Gesellschafter sollen sich nicht auf Kosten anderer Gesellschafter bereichern; außerdem: Zweckbindung des Geldes</a:t>
            </a:r>
          </a:p>
          <a:p>
            <a:pPr marL="685800" lvl="1"/>
            <a:endParaRPr lang="de-DE" dirty="0"/>
          </a:p>
          <a:p>
            <a:endParaRPr lang="de-DE" dirty="0"/>
          </a:p>
        </p:txBody>
      </p:sp>
    </p:spTree>
    <p:extLst>
      <p:ext uri="{BB962C8B-B14F-4D97-AF65-F5344CB8AC3E}">
        <p14:creationId xmlns:p14="http://schemas.microsoft.com/office/powerpoint/2010/main" val="3972373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Gliederung</a:t>
            </a:r>
            <a:endParaRPr lang="de-DE" b="1" dirty="0"/>
          </a:p>
        </p:txBody>
      </p:sp>
      <p:sp>
        <p:nvSpPr>
          <p:cNvPr id="3" name="Textplatzhalter 2"/>
          <p:cNvSpPr>
            <a:spLocks noGrp="1"/>
          </p:cNvSpPr>
          <p:nvPr>
            <p:ph type="body" sz="quarter" idx="11"/>
          </p:nvPr>
        </p:nvSpPr>
        <p:spPr/>
        <p:txBody>
          <a:bodyPr/>
          <a:lstStyle/>
          <a:p>
            <a:pPr marL="0" indent="0"/>
            <a:r>
              <a:rPr lang="de-DE" u="sng" dirty="0"/>
              <a:t>Kapitalgesellschaftsrecht:</a:t>
            </a:r>
          </a:p>
          <a:p>
            <a:pPr marL="457200" indent="-457200">
              <a:buFont typeface="+mj-lt"/>
              <a:buAutoNum type="arabicPeriod"/>
            </a:pPr>
            <a:r>
              <a:rPr lang="de-DE" dirty="0"/>
              <a:t>Einführung – Gemeinsamkeiten und Unterschiede </a:t>
            </a:r>
            <a:r>
              <a:rPr lang="de-DE" dirty="0" err="1"/>
              <a:t>PersG</a:t>
            </a:r>
            <a:r>
              <a:rPr lang="de-DE" dirty="0"/>
              <a:t>/</a:t>
            </a:r>
            <a:r>
              <a:rPr lang="de-DE" dirty="0" err="1"/>
              <a:t>KapG</a:t>
            </a:r>
            <a:endParaRPr lang="de-DE" dirty="0"/>
          </a:p>
          <a:p>
            <a:pPr marL="457200" indent="-457200">
              <a:buFont typeface="+mj-lt"/>
              <a:buAutoNum type="arabicPeriod"/>
            </a:pPr>
            <a:r>
              <a:rPr lang="de-DE" dirty="0"/>
              <a:t>GmbH-Recht</a:t>
            </a:r>
          </a:p>
          <a:p>
            <a:pPr marL="457200" indent="-457200">
              <a:buFont typeface="+mj-lt"/>
              <a:buAutoNum type="arabicPeriod"/>
            </a:pPr>
            <a:r>
              <a:rPr lang="de-DE" dirty="0"/>
              <a:t>Aktienrecht</a:t>
            </a:r>
          </a:p>
          <a:p>
            <a:pPr marL="457200" indent="-457200">
              <a:buFont typeface="+mj-lt"/>
              <a:buAutoNum type="arabicPeriod"/>
            </a:pPr>
            <a:r>
              <a:rPr lang="de-DE" dirty="0"/>
              <a:t>Einführung in das Konzernrecht</a:t>
            </a:r>
          </a:p>
          <a:p>
            <a:pPr marL="457200" indent="-457200">
              <a:buFont typeface="+mj-lt"/>
              <a:buAutoNum type="arabicPeriod"/>
            </a:pPr>
            <a:r>
              <a:rPr lang="de-DE" dirty="0"/>
              <a:t>Einführung in das Umwandlungsrecht</a:t>
            </a:r>
          </a:p>
          <a:p>
            <a:pPr marL="457200" indent="-457200">
              <a:buFont typeface="+mj-lt"/>
              <a:buAutoNum type="arabicPeriod"/>
            </a:pPr>
            <a:r>
              <a:rPr lang="de-DE" dirty="0"/>
              <a:t>M&amp;A</a:t>
            </a:r>
          </a:p>
        </p:txBody>
      </p:sp>
    </p:spTree>
    <p:extLst>
      <p:ext uri="{BB962C8B-B14F-4D97-AF65-F5344CB8AC3E}">
        <p14:creationId xmlns:p14="http://schemas.microsoft.com/office/powerpoint/2010/main" val="2260238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400050" indent="-457200">
              <a:buFont typeface="+mj-lt"/>
              <a:buAutoNum type="arabicPeriod"/>
            </a:pPr>
            <a:r>
              <a:rPr lang="de-DE" dirty="0"/>
              <a:t>Anspruch der GbR (vertreten durch den C) auf Erstattung von EUR 25.000 aus § 280 Abs. 1 BGB</a:t>
            </a:r>
          </a:p>
          <a:p>
            <a:pPr marL="400050" indent="-457200">
              <a:buFont typeface="+mj-lt"/>
              <a:buAutoNum type="arabicPeriod"/>
            </a:pPr>
            <a:r>
              <a:rPr lang="de-DE" dirty="0"/>
              <a:t>Anspruch der GbR (vertreten durch den C) auf Erstattung von EUR 25.000 aus § 823 Abs. 2 </a:t>
            </a:r>
            <a:r>
              <a:rPr lang="de-DE" dirty="0" err="1"/>
              <a:t>i.V.m</a:t>
            </a:r>
            <a:r>
              <a:rPr lang="de-DE" dirty="0"/>
              <a:t>. § 266 StGB</a:t>
            </a:r>
          </a:p>
          <a:p>
            <a:endParaRPr lang="de-DE" dirty="0"/>
          </a:p>
          <a:p>
            <a:endParaRPr lang="de-DE" dirty="0"/>
          </a:p>
        </p:txBody>
      </p:sp>
    </p:spTree>
    <p:extLst>
      <p:ext uri="{BB962C8B-B14F-4D97-AF65-F5344CB8AC3E}">
        <p14:creationId xmlns:p14="http://schemas.microsoft.com/office/powerpoint/2010/main" val="1494270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endParaRPr lang="en-GB" b="1" dirty="0"/>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Rechte der Gesellschafter:</a:t>
            </a:r>
          </a:p>
          <a:p>
            <a:pPr lvl="1"/>
            <a:r>
              <a:rPr lang="de-DE" dirty="0"/>
              <a:t>Gewinn und Verlust (§§ 721, 722 BGB)</a:t>
            </a:r>
          </a:p>
          <a:p>
            <a:pPr lvl="2"/>
            <a:r>
              <a:rPr lang="de-DE" dirty="0"/>
              <a:t>Gelegenheitsgesellschaften: Auszahlung bei Beendigung (§ 721 Abs. 1 BGB)</a:t>
            </a:r>
          </a:p>
          <a:p>
            <a:pPr lvl="2"/>
            <a:r>
              <a:rPr lang="de-DE" dirty="0"/>
              <a:t>Dauergesellschaften: Auszahlung nach Jahresschluss (§ 721 Abs. 2 BGB)</a:t>
            </a:r>
          </a:p>
          <a:p>
            <a:pPr lvl="2"/>
            <a:r>
              <a:rPr lang="de-DE" dirty="0"/>
              <a:t>Verteilung nach Kopfteilen (§ 722 Abs. 1 BGB)</a:t>
            </a:r>
          </a:p>
        </p:txBody>
      </p:sp>
    </p:spTree>
    <p:extLst>
      <p:ext uri="{BB962C8B-B14F-4D97-AF65-F5344CB8AC3E}">
        <p14:creationId xmlns:p14="http://schemas.microsoft.com/office/powerpoint/2010/main" val="30448677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lvl="1"/>
            <a:r>
              <a:rPr lang="de-DE" dirty="0"/>
              <a:t>Kontrollrecht (§ 716 BGB)</a:t>
            </a:r>
          </a:p>
          <a:p>
            <a:pPr lvl="2"/>
            <a:r>
              <a:rPr lang="de-DE" dirty="0"/>
              <a:t>Geschäftsräume, Geschäftsbücher, Jahresabschluss, Überprüfung durch eigene Sachverständige</a:t>
            </a:r>
          </a:p>
          <a:p>
            <a:pPr lvl="1"/>
            <a:r>
              <a:rPr lang="de-DE" dirty="0"/>
              <a:t>Auseinandersetzungsguthaben (§§ 731 bis 735 BGB)</a:t>
            </a:r>
          </a:p>
          <a:p>
            <a:endParaRPr lang="en-GB" dirty="0"/>
          </a:p>
          <a:p>
            <a:endParaRPr lang="de-DE" dirty="0"/>
          </a:p>
        </p:txBody>
      </p:sp>
    </p:spTree>
    <p:extLst>
      <p:ext uri="{BB962C8B-B14F-4D97-AF65-F5344CB8AC3E}">
        <p14:creationId xmlns:p14="http://schemas.microsoft.com/office/powerpoint/2010/main" val="2698553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Gesellschaftsvermögen:</a:t>
            </a:r>
          </a:p>
          <a:p>
            <a:pPr lvl="1"/>
            <a:r>
              <a:rPr lang="de-DE" dirty="0"/>
              <a:t>Gesamthandvermögen – gehört den Gesellschaftern als zweckgebundenes Sondervermögen zur gesamten Hand (§ 718 BGB)</a:t>
            </a:r>
          </a:p>
          <a:p>
            <a:pPr lvl="1"/>
            <a:r>
              <a:rPr lang="de-DE" dirty="0"/>
              <a:t>In das Gesellschaftsvermögen gelangen die Beiträge (§ 718 Abs. 1 Alt. 1 BGB) und die für das Gesellschaftsvermögen erworbenen Gegenstände und Forderungen (§ 718 Abs. 1 Alt. 2, Abs. 2 BGB)</a:t>
            </a:r>
          </a:p>
          <a:p>
            <a:pPr lvl="1"/>
            <a:r>
              <a:rPr lang="de-DE" dirty="0"/>
              <a:t>Verfügen können – gesamthänderische Vermögenszuordnung (§ 719 BGB) – nur alle Gesellschafter zusammen</a:t>
            </a:r>
          </a:p>
          <a:p>
            <a:endParaRPr lang="de-DE" dirty="0"/>
          </a:p>
        </p:txBody>
      </p:sp>
    </p:spTree>
    <p:extLst>
      <p:ext uri="{BB962C8B-B14F-4D97-AF65-F5344CB8AC3E}">
        <p14:creationId xmlns:p14="http://schemas.microsoft.com/office/powerpoint/2010/main" val="3877485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Geschäftsführung:</a:t>
            </a:r>
          </a:p>
          <a:p>
            <a:pPr lvl="1"/>
            <a:r>
              <a:rPr lang="de-DE" dirty="0"/>
              <a:t>Unterscheidung zwischen Geschäftsführung (Innenverhältnis) und Vertretung (Außenverhältnis)</a:t>
            </a:r>
          </a:p>
          <a:p>
            <a:pPr lvl="1"/>
            <a:r>
              <a:rPr lang="de-DE" dirty="0"/>
              <a:t>Geschäftsführung </a:t>
            </a:r>
            <a:r>
              <a:rPr lang="de-DE" i="1" dirty="0"/>
              <a:t>gemeinschaftlich</a:t>
            </a:r>
            <a:r>
              <a:rPr lang="de-DE" dirty="0"/>
              <a:t>, Grundsatz der Gesamtgeschäftsführung (§ 709 Abs. 1 BGB)</a:t>
            </a:r>
          </a:p>
          <a:p>
            <a:pPr lvl="1"/>
            <a:r>
              <a:rPr lang="de-DE" dirty="0"/>
              <a:t>Gesamtgeschäftsführung kann (und wird häufig) im Gesellschaftsvertrag abbedungen; Übertragung der GF auf einen oder mehrere GF, ohne dass den übrigen Mitgesellschaftern Widerspruchsrecht zusteht (§§ 710, 711 BGB)</a:t>
            </a:r>
          </a:p>
        </p:txBody>
      </p:sp>
    </p:spTree>
    <p:extLst>
      <p:ext uri="{BB962C8B-B14F-4D97-AF65-F5344CB8AC3E}">
        <p14:creationId xmlns:p14="http://schemas.microsoft.com/office/powerpoint/2010/main" val="1813916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p:txBody>
      </p:sp>
      <p:sp>
        <p:nvSpPr>
          <p:cNvPr id="3" name="Textplatzhalter 2"/>
          <p:cNvSpPr>
            <a:spLocks noGrp="1"/>
          </p:cNvSpPr>
          <p:nvPr>
            <p:ph type="body" sz="quarter" idx="11"/>
          </p:nvPr>
        </p:nvSpPr>
        <p:spPr/>
        <p:txBody>
          <a:bodyPr/>
          <a:lstStyle/>
          <a:p>
            <a:pPr lvl="1"/>
            <a:r>
              <a:rPr lang="de-DE" dirty="0"/>
              <a:t>Grundsatz der </a:t>
            </a:r>
            <a:r>
              <a:rPr lang="de-DE" i="1" dirty="0"/>
              <a:t>Selbstorganschaft</a:t>
            </a:r>
            <a:r>
              <a:rPr lang="de-DE" dirty="0"/>
              <a:t>, d.h. keine Übertragung auf Fremd-GF (der nicht an der GbR beteiligt ist)</a:t>
            </a:r>
          </a:p>
          <a:p>
            <a:pPr lvl="1"/>
            <a:r>
              <a:rPr lang="de-DE" dirty="0"/>
              <a:t>Haftung nach §§ 280 Abs. 1, 705, 708 BGB (privilegierter Haftungsmaßstab - § 708 BGB – „</a:t>
            </a:r>
            <a:r>
              <a:rPr lang="de-DE" dirty="0" err="1"/>
              <a:t>diligentia</a:t>
            </a:r>
            <a:r>
              <a:rPr lang="de-DE" dirty="0"/>
              <a:t> </a:t>
            </a:r>
            <a:r>
              <a:rPr lang="de-DE" dirty="0" err="1"/>
              <a:t>quam</a:t>
            </a:r>
            <a:r>
              <a:rPr lang="de-DE" dirty="0"/>
              <a:t> in </a:t>
            </a:r>
            <a:r>
              <a:rPr lang="de-DE" dirty="0" err="1"/>
              <a:t>suis</a:t>
            </a:r>
            <a:r>
              <a:rPr lang="de-DE" dirty="0"/>
              <a:t>“ (§ 277 BGB)</a:t>
            </a:r>
          </a:p>
          <a:p>
            <a:pPr lvl="1"/>
            <a:r>
              <a:rPr lang="de-DE" dirty="0"/>
              <a:t>Aber Achtung! Ist der Gesellschafter sorgfältig(er), haftet er voll nach dem Maßstab des § 276 BGB (aber nicht darüber hinaus)</a:t>
            </a:r>
          </a:p>
          <a:p>
            <a:endParaRPr lang="de-DE" dirty="0"/>
          </a:p>
          <a:p>
            <a:endParaRPr lang="de-DE" dirty="0"/>
          </a:p>
        </p:txBody>
      </p:sp>
    </p:spTree>
    <p:extLst>
      <p:ext uri="{BB962C8B-B14F-4D97-AF65-F5344CB8AC3E}">
        <p14:creationId xmlns:p14="http://schemas.microsoft.com/office/powerpoint/2010/main" val="3336017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Vertretung:</a:t>
            </a:r>
          </a:p>
          <a:p>
            <a:pPr lvl="1"/>
            <a:r>
              <a:rPr lang="de-DE" dirty="0"/>
              <a:t>Vertretungsbefugnis bestimmt sich im Zweifel nach der Geschäftsführungsbefugnis (§§ 714, 709 BGB)</a:t>
            </a:r>
          </a:p>
          <a:p>
            <a:pPr lvl="1"/>
            <a:r>
              <a:rPr lang="de-DE" dirty="0"/>
              <a:t>Häufig, dass die Gesamtvertretung im Gesellschaftsvertrag modifiziert wird, aber keine Wirkung von Beschränkungen im Innenverhältnis auf das Außenverhältnis (z.B. im Falle des § 711 BGB – Widerspruch eines Gesellschafters)</a:t>
            </a:r>
          </a:p>
          <a:p>
            <a:endParaRPr lang="de-DE" dirty="0"/>
          </a:p>
        </p:txBody>
      </p:sp>
    </p:spTree>
    <p:extLst>
      <p:ext uri="{BB962C8B-B14F-4D97-AF65-F5344CB8AC3E}">
        <p14:creationId xmlns:p14="http://schemas.microsoft.com/office/powerpoint/2010/main" val="976590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Personengesellschaftsrecht GbR</a:t>
            </a:r>
          </a:p>
        </p:txBody>
      </p:sp>
      <p:sp>
        <p:nvSpPr>
          <p:cNvPr id="3" name="Textplatzhalter 2"/>
          <p:cNvSpPr>
            <a:spLocks noGrp="1"/>
          </p:cNvSpPr>
          <p:nvPr>
            <p:ph type="body" sz="quarter" idx="11"/>
          </p:nvPr>
        </p:nvSpPr>
        <p:spPr>
          <a:xfrm>
            <a:off x="899592" y="2924944"/>
            <a:ext cx="7640955" cy="3240360"/>
          </a:xfrm>
        </p:spPr>
        <p:txBody>
          <a:bodyPr/>
          <a:lstStyle/>
          <a:p>
            <a:r>
              <a:rPr lang="de-DE" dirty="0"/>
              <a:t>Beschlussfassung in Versammlungen:</a:t>
            </a:r>
          </a:p>
          <a:p>
            <a:pPr lvl="1"/>
            <a:r>
              <a:rPr lang="de-DE" dirty="0"/>
              <a:t>Stimmabgabe</a:t>
            </a:r>
          </a:p>
          <a:p>
            <a:pPr lvl="2"/>
            <a:r>
              <a:rPr lang="de-DE" dirty="0"/>
              <a:t>Willenserklärung, §§ 104 ff. BGB</a:t>
            </a:r>
          </a:p>
          <a:p>
            <a:pPr lvl="2"/>
            <a:r>
              <a:rPr lang="de-DE" dirty="0"/>
              <a:t>Grundsätzlich jeder Gesellschafter, es sei denn Ausschluss oder Beschränkung (z.B. bei GF-Maßnahmen) durch Gesellschaftsvertrag</a:t>
            </a:r>
          </a:p>
        </p:txBody>
      </p:sp>
    </p:spTree>
    <p:extLst>
      <p:ext uri="{BB962C8B-B14F-4D97-AF65-F5344CB8AC3E}">
        <p14:creationId xmlns:p14="http://schemas.microsoft.com/office/powerpoint/2010/main" val="1448500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a:xfrm>
            <a:off x="891541" y="2636912"/>
            <a:ext cx="7640955" cy="3096344"/>
          </a:xfrm>
        </p:spPr>
        <p:txBody>
          <a:bodyPr/>
          <a:lstStyle/>
          <a:p>
            <a:pPr lvl="2"/>
            <a:r>
              <a:rPr lang="de-DE" dirty="0"/>
              <a:t>Stimmverbot: Z.B. für die GmbH in § 47 Abs. 4 GmbHG geregelt für Fälle der Interessenkollision; in der GbR anerkannt für Fälle, in denen gegen den Gesellschafter aus wichtigem Grund vorgegangen wird oder er ein überwiegendes Eigeninteresse hat (z.B. Befreiung von einer Schuld oder bei Gremienwahl)</a:t>
            </a:r>
          </a:p>
          <a:p>
            <a:pPr lvl="2"/>
            <a:r>
              <a:rPr lang="de-DE" dirty="0"/>
              <a:t>Vertretung bei der Stimmabgabe unter bestimmten Umständen möglich, wenn im Gesellschaftsvertrag vorgesehen</a:t>
            </a:r>
          </a:p>
          <a:p>
            <a:endParaRPr lang="de-DE" dirty="0"/>
          </a:p>
        </p:txBody>
      </p:sp>
    </p:spTree>
    <p:extLst>
      <p:ext uri="{BB962C8B-B14F-4D97-AF65-F5344CB8AC3E}">
        <p14:creationId xmlns:p14="http://schemas.microsoft.com/office/powerpoint/2010/main" val="532177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a:xfrm>
            <a:off x="899592" y="2924944"/>
            <a:ext cx="7640955" cy="3168632"/>
          </a:xfrm>
        </p:spPr>
        <p:txBody>
          <a:bodyPr/>
          <a:lstStyle/>
          <a:p>
            <a:pPr lvl="1"/>
            <a:r>
              <a:rPr lang="de-DE" dirty="0"/>
              <a:t>Mehrheitserfordernisse</a:t>
            </a:r>
          </a:p>
          <a:p>
            <a:pPr lvl="2"/>
            <a:r>
              <a:rPr lang="de-DE" dirty="0"/>
              <a:t>Grundsätzlich Zustimmung aller Gesellschafter erforderlich, Mehrheitsklauseln können aber im Gesellschaftsvertrag vereinbart werden</a:t>
            </a:r>
          </a:p>
          <a:p>
            <a:endParaRPr lang="de-DE" dirty="0"/>
          </a:p>
        </p:txBody>
      </p:sp>
    </p:spTree>
    <p:extLst>
      <p:ext uri="{BB962C8B-B14F-4D97-AF65-F5344CB8AC3E}">
        <p14:creationId xmlns:p14="http://schemas.microsoft.com/office/powerpoint/2010/main" val="29517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Literatur</a:t>
            </a:r>
            <a:endParaRPr lang="de-DE" b="1" dirty="0"/>
          </a:p>
        </p:txBody>
      </p:sp>
      <p:sp>
        <p:nvSpPr>
          <p:cNvPr id="3" name="Textplatzhalter 2"/>
          <p:cNvSpPr>
            <a:spLocks noGrp="1"/>
          </p:cNvSpPr>
          <p:nvPr>
            <p:ph type="body" sz="quarter" idx="11"/>
          </p:nvPr>
        </p:nvSpPr>
        <p:spPr/>
        <p:txBody>
          <a:bodyPr/>
          <a:lstStyle/>
          <a:p>
            <a:pPr marL="0" indent="0"/>
            <a:r>
              <a:rPr lang="de-DE" u="sng" dirty="0"/>
              <a:t>Personengesellschaftsrecht:</a:t>
            </a:r>
            <a:endParaRPr lang="de-DE" dirty="0"/>
          </a:p>
          <a:p>
            <a:pPr marL="457200" indent="-457200">
              <a:buAutoNum type="arabicPeriod"/>
            </a:pPr>
            <a:r>
              <a:rPr lang="de-DE" dirty="0"/>
              <a:t>Grunewald, Barbara, </a:t>
            </a:r>
            <a:r>
              <a:rPr lang="de-DE" dirty="0" smtClean="0"/>
              <a:t>Gesellschaftsrecht</a:t>
            </a:r>
          </a:p>
          <a:p>
            <a:pPr marL="457200" indent="-457200">
              <a:buAutoNum type="arabicPeriod"/>
            </a:pPr>
            <a:r>
              <a:rPr lang="de-DE" dirty="0" smtClean="0"/>
              <a:t>Windbichler</a:t>
            </a:r>
            <a:r>
              <a:rPr lang="de-DE" dirty="0"/>
              <a:t>, Christine, </a:t>
            </a:r>
            <a:r>
              <a:rPr lang="de-DE" dirty="0" smtClean="0"/>
              <a:t>Gesellschaftsrecht</a:t>
            </a:r>
          </a:p>
          <a:p>
            <a:pPr marL="457200" indent="-457200">
              <a:buAutoNum type="arabicPeriod"/>
            </a:pPr>
            <a:r>
              <a:rPr lang="de-DE" dirty="0" err="1" smtClean="0"/>
              <a:t>Armbrüster</a:t>
            </a:r>
            <a:r>
              <a:rPr lang="de-DE" dirty="0"/>
              <a:t>, Christian, Fallsammlung zum </a:t>
            </a:r>
            <a:r>
              <a:rPr lang="de-DE" dirty="0" smtClean="0"/>
              <a:t>Gesellschaftsrecht</a:t>
            </a:r>
          </a:p>
          <a:p>
            <a:pPr marL="457200" indent="-457200">
              <a:buAutoNum type="arabicPeriod"/>
            </a:pPr>
            <a:r>
              <a:rPr lang="de-DE" dirty="0" err="1" smtClean="0"/>
              <a:t>Führich</a:t>
            </a:r>
            <a:r>
              <a:rPr lang="de-DE" dirty="0"/>
              <a:t>, Ernst, Wirtschaftsprivatrecht, </a:t>
            </a:r>
            <a:r>
              <a:rPr lang="de-DE" dirty="0" smtClean="0"/>
              <a:t>(</a:t>
            </a:r>
            <a:r>
              <a:rPr lang="de-DE" dirty="0"/>
              <a:t>Überblick Pers- und </a:t>
            </a:r>
            <a:r>
              <a:rPr lang="de-DE" dirty="0" err="1"/>
              <a:t>KapGesR</a:t>
            </a:r>
            <a:r>
              <a:rPr lang="de-DE" dirty="0"/>
              <a:t>)</a:t>
            </a:r>
          </a:p>
          <a:p>
            <a:pPr marL="0" indent="0"/>
            <a:endParaRPr lang="de-DE" dirty="0"/>
          </a:p>
        </p:txBody>
      </p:sp>
    </p:spTree>
    <p:extLst>
      <p:ext uri="{BB962C8B-B14F-4D97-AF65-F5344CB8AC3E}">
        <p14:creationId xmlns:p14="http://schemas.microsoft.com/office/powerpoint/2010/main" val="409449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a:xfrm>
            <a:off x="899592" y="3068961"/>
            <a:ext cx="7640955" cy="3024336"/>
          </a:xfrm>
        </p:spPr>
        <p:txBody>
          <a:bodyPr/>
          <a:lstStyle/>
          <a:p>
            <a:pPr lvl="1"/>
            <a:r>
              <a:rPr lang="de-DE" dirty="0"/>
              <a:t>Beschlussmängel</a:t>
            </a:r>
          </a:p>
          <a:p>
            <a:pPr lvl="2"/>
            <a:r>
              <a:rPr lang="de-DE" dirty="0"/>
              <a:t>Grundsatz: Beschlüsse, die nicht ordnungsgemäß gefasst worden sind, sind </a:t>
            </a:r>
            <a:r>
              <a:rPr lang="de-DE" i="1" dirty="0"/>
              <a:t>nichtig</a:t>
            </a:r>
            <a:r>
              <a:rPr lang="de-DE" dirty="0"/>
              <a:t>.</a:t>
            </a:r>
          </a:p>
          <a:p>
            <a:pPr lvl="2"/>
            <a:r>
              <a:rPr lang="de-DE" dirty="0"/>
              <a:t>Ausnahmen: Verfahrensfehler und Beschluss beruht nicht auf diesem Fehler, z.B. bei Einberufungsmangel, der keine Auswirkungen hat (Gesellschafter kann sich dennoch vorbereiten)</a:t>
            </a:r>
          </a:p>
          <a:p>
            <a:endParaRPr lang="de-DE" dirty="0"/>
          </a:p>
        </p:txBody>
      </p:sp>
    </p:spTree>
    <p:extLst>
      <p:ext uri="{BB962C8B-B14F-4D97-AF65-F5344CB8AC3E}">
        <p14:creationId xmlns:p14="http://schemas.microsoft.com/office/powerpoint/2010/main" val="1842702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b="1" dirty="0"/>
              <a:t>Personengesellschaftsrecht GbR</a:t>
            </a:r>
          </a:p>
        </p:txBody>
      </p:sp>
      <p:sp>
        <p:nvSpPr>
          <p:cNvPr id="3" name="Textplatzhalter 2"/>
          <p:cNvSpPr>
            <a:spLocks noGrp="1"/>
          </p:cNvSpPr>
          <p:nvPr>
            <p:ph type="body" sz="quarter" idx="11"/>
          </p:nvPr>
        </p:nvSpPr>
        <p:spPr>
          <a:xfrm>
            <a:off x="899592" y="2708920"/>
            <a:ext cx="7640955" cy="2952328"/>
          </a:xfrm>
        </p:spPr>
        <p:txBody>
          <a:bodyPr/>
          <a:lstStyle/>
          <a:p>
            <a:r>
              <a:rPr lang="de-DE" dirty="0"/>
              <a:t>Haftung:</a:t>
            </a:r>
          </a:p>
          <a:p>
            <a:pPr marL="0" indent="0"/>
            <a:endParaRPr lang="de-DE" sz="1100" dirty="0"/>
          </a:p>
          <a:p>
            <a:pPr lvl="1"/>
            <a:r>
              <a:rPr lang="de-DE" dirty="0"/>
              <a:t>Zunächst haftet die GbR, d.h. die Gesellschafter haften mit dem Gesellschaftsvermögen als Gesamtschuldner (§§ 412, 427 </a:t>
            </a:r>
            <a:r>
              <a:rPr lang="de-DE" dirty="0" err="1"/>
              <a:t>i.V.m</a:t>
            </a:r>
            <a:r>
              <a:rPr lang="de-DE" dirty="0"/>
              <a:t>. § 705 BGB).</a:t>
            </a:r>
          </a:p>
          <a:p>
            <a:pPr marL="457200" lvl="1" indent="0">
              <a:buNone/>
            </a:pPr>
            <a:endParaRPr lang="de-DE" sz="600" dirty="0"/>
          </a:p>
          <a:p>
            <a:pPr lvl="1"/>
            <a:r>
              <a:rPr lang="de-DE" dirty="0"/>
              <a:t>Neben der GbR selbst haften auch die Gesellschafter für Schulden der Gesellschaft mit ihrem Privatvermögen  (§ 128 HGB analog). Daran ändern untaugliche Rechtsformzusätze nichts (z.B. „GbR mbH“).</a:t>
            </a:r>
          </a:p>
          <a:p>
            <a:pPr marL="457200" lvl="1" indent="0">
              <a:buNone/>
            </a:pPr>
            <a:endParaRPr lang="de-DE" dirty="0"/>
          </a:p>
        </p:txBody>
      </p:sp>
    </p:spTree>
    <p:extLst>
      <p:ext uri="{BB962C8B-B14F-4D97-AF65-F5344CB8AC3E}">
        <p14:creationId xmlns:p14="http://schemas.microsoft.com/office/powerpoint/2010/main" val="1938865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a:xfrm>
            <a:off x="971600" y="2852936"/>
            <a:ext cx="7640955" cy="2903416"/>
          </a:xfrm>
        </p:spPr>
        <p:txBody>
          <a:bodyPr/>
          <a:lstStyle/>
          <a:p>
            <a:pPr lvl="1"/>
            <a:r>
              <a:rPr lang="de-DE" dirty="0"/>
              <a:t>Darüber hinaus haften die Gesellschafter mit ihrem Privatvermögen unbegrenzt, sofern weitere Haftungstatbestände begründet worden sind. </a:t>
            </a:r>
          </a:p>
          <a:p>
            <a:pPr marL="457200" lvl="1" indent="0">
              <a:buNone/>
            </a:pPr>
            <a:endParaRPr lang="de-DE" dirty="0"/>
          </a:p>
          <a:p>
            <a:pPr lvl="1"/>
            <a:r>
              <a:rPr lang="de-DE" dirty="0"/>
              <a:t>Für gesetzlich begründete Schulden (z.B. aus Delikt) haftet grundsätzlich derjenige, der den Schaden verursacht hat; unter den Voraussetzungen des § 831 oder des § 31 BGB kann auch die Gesellschaft haften (über eine analoge Anwendung).</a:t>
            </a:r>
          </a:p>
          <a:p>
            <a:pPr marL="457200" lvl="1" indent="0">
              <a:buNone/>
            </a:pPr>
            <a:endParaRPr lang="de-DE" dirty="0"/>
          </a:p>
        </p:txBody>
      </p:sp>
    </p:spTree>
    <p:extLst>
      <p:ext uri="{BB962C8B-B14F-4D97-AF65-F5344CB8AC3E}">
        <p14:creationId xmlns:p14="http://schemas.microsoft.com/office/powerpoint/2010/main" val="559588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a:xfrm>
            <a:off x="891541" y="3140968"/>
            <a:ext cx="7640955" cy="3047432"/>
          </a:xfrm>
        </p:spPr>
        <p:txBody>
          <a:bodyPr/>
          <a:lstStyle/>
          <a:p>
            <a:pPr lvl="1"/>
            <a:r>
              <a:rPr lang="de-DE" dirty="0"/>
              <a:t>Für die Privatschulden eines Gesellschafters haftet das Gesellschaftsvermögen grundsätzlich nicht; denkbar: Pfändung des Anteils und nachfolgende Kündigung der Gesellschaft.</a:t>
            </a:r>
          </a:p>
          <a:p>
            <a:endParaRPr lang="de-DE" dirty="0"/>
          </a:p>
          <a:p>
            <a:endParaRPr lang="de-DE" dirty="0"/>
          </a:p>
          <a:p>
            <a:endParaRPr lang="de-DE" dirty="0"/>
          </a:p>
        </p:txBody>
      </p:sp>
    </p:spTree>
    <p:extLst>
      <p:ext uri="{BB962C8B-B14F-4D97-AF65-F5344CB8AC3E}">
        <p14:creationId xmlns:p14="http://schemas.microsoft.com/office/powerpoint/2010/main" val="317583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r>
              <a:rPr lang="de-DE" dirty="0"/>
              <a:t>Gesellschafterwechsel</a:t>
            </a:r>
          </a:p>
          <a:p>
            <a:pPr lvl="1"/>
            <a:r>
              <a:rPr lang="de-DE" dirty="0"/>
              <a:t>Grundsatz: Kein Gesellschafterwechsel (personalistische Natur) (§ 717 BGB)</a:t>
            </a:r>
          </a:p>
          <a:p>
            <a:pPr lvl="1"/>
            <a:r>
              <a:rPr lang="de-DE" dirty="0"/>
              <a:t>Ausscheiden führt grundsätzlich zur Auflösung der GbR, es sei denn, es wird eine „Fortsetzungsklausel“ vereinbart (§ 736 BGB)</a:t>
            </a:r>
          </a:p>
          <a:p>
            <a:endParaRPr lang="de-DE" dirty="0"/>
          </a:p>
        </p:txBody>
      </p:sp>
    </p:spTree>
    <p:extLst>
      <p:ext uri="{BB962C8B-B14F-4D97-AF65-F5344CB8AC3E}">
        <p14:creationId xmlns:p14="http://schemas.microsoft.com/office/powerpoint/2010/main" val="762439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pPr lvl="1"/>
            <a:r>
              <a:rPr lang="de-DE" dirty="0"/>
              <a:t>Bei Gesellschafterwechsel An- und </a:t>
            </a:r>
            <a:r>
              <a:rPr lang="de-DE" dirty="0" err="1"/>
              <a:t>Abwachsung</a:t>
            </a:r>
            <a:r>
              <a:rPr lang="de-DE" dirty="0"/>
              <a:t> kraft Gesetzes (§ 738 BGB)</a:t>
            </a:r>
          </a:p>
          <a:p>
            <a:pPr lvl="2"/>
            <a:r>
              <a:rPr lang="de-DE" dirty="0"/>
              <a:t>„An- und </a:t>
            </a:r>
            <a:r>
              <a:rPr lang="de-DE" dirty="0" err="1"/>
              <a:t>Abwachsung</a:t>
            </a:r>
            <a:r>
              <a:rPr lang="de-DE" dirty="0"/>
              <a:t>“ = Identität bleibt erhalten, aber die jeweiligen Anteile am gesamthänderisch gebundenen Vermögen verringern bzw. erhöhen sich automatisch</a:t>
            </a:r>
          </a:p>
        </p:txBody>
      </p:sp>
    </p:spTree>
    <p:extLst>
      <p:ext uri="{BB962C8B-B14F-4D97-AF65-F5344CB8AC3E}">
        <p14:creationId xmlns:p14="http://schemas.microsoft.com/office/powerpoint/2010/main" val="3067333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a:p>
            <a:pPr algn="ctr"/>
            <a:endParaRPr lang="de-DE" dirty="0"/>
          </a:p>
        </p:txBody>
      </p:sp>
      <p:sp>
        <p:nvSpPr>
          <p:cNvPr id="3" name="Textplatzhalter 2"/>
          <p:cNvSpPr>
            <a:spLocks noGrp="1"/>
          </p:cNvSpPr>
          <p:nvPr>
            <p:ph type="body" sz="quarter" idx="11"/>
          </p:nvPr>
        </p:nvSpPr>
        <p:spPr/>
        <p:txBody>
          <a:bodyPr/>
          <a:lstStyle/>
          <a:p>
            <a:endParaRPr lang="de-DE" dirty="0"/>
          </a:p>
        </p:txBody>
      </p:sp>
      <p:graphicFrame>
        <p:nvGraphicFramePr>
          <p:cNvPr id="4" name="Diagramm 3"/>
          <p:cNvGraphicFramePr/>
          <p:nvPr>
            <p:extLst>
              <p:ext uri="{D42A27DB-BD31-4B8C-83A1-F6EECF244321}">
                <p14:modId xmlns:p14="http://schemas.microsoft.com/office/powerpoint/2010/main" val="1046676337"/>
              </p:ext>
            </p:extLst>
          </p:nvPr>
        </p:nvGraphicFramePr>
        <p:xfrm>
          <a:off x="467544" y="2636912"/>
          <a:ext cx="820891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674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a:p>
            <a:pPr algn="ctr"/>
            <a:endParaRPr lang="de-DE" dirty="0"/>
          </a:p>
        </p:txBody>
      </p:sp>
      <p:sp>
        <p:nvSpPr>
          <p:cNvPr id="3" name="Textplatzhalter 2"/>
          <p:cNvSpPr>
            <a:spLocks noGrp="1"/>
          </p:cNvSpPr>
          <p:nvPr>
            <p:ph type="body" sz="quarter" idx="11"/>
          </p:nvPr>
        </p:nvSpPr>
        <p:spPr/>
        <p:txBody>
          <a:bodyPr/>
          <a:lstStyle/>
          <a:p>
            <a:pPr lvl="1"/>
            <a:r>
              <a:rPr lang="de-DE" dirty="0"/>
              <a:t>Abfindungsanspruch des ausscheidenden Gesellschafters:</a:t>
            </a:r>
          </a:p>
          <a:p>
            <a:pPr lvl="2"/>
            <a:r>
              <a:rPr lang="de-DE" dirty="0"/>
              <a:t>Grundsätzlich § 738 BGB – potenzieller Auseinandersetzungserlös, dabei ist Geschäftswert zu ermitteln („Verkehrswert“)</a:t>
            </a:r>
          </a:p>
          <a:p>
            <a:pPr lvl="2"/>
            <a:r>
              <a:rPr lang="de-DE" dirty="0"/>
              <a:t>Häufig im Gesellschaftsvertrag modifiziert – teilweise sogenannte „Buchwertklauseln“ = Saldo der Konten des Gesellschafters und Anteil an den offenen Rücklagen</a:t>
            </a:r>
          </a:p>
          <a:p>
            <a:pPr lvl="2"/>
            <a:r>
              <a:rPr lang="de-DE" dirty="0"/>
              <a:t>Unter „Buchwert“ problematisch; bedarf zumindest besonderer Rechtfertigung</a:t>
            </a:r>
          </a:p>
          <a:p>
            <a:endParaRPr lang="de-DE" dirty="0"/>
          </a:p>
        </p:txBody>
      </p:sp>
    </p:spTree>
    <p:extLst>
      <p:ext uri="{BB962C8B-B14F-4D97-AF65-F5344CB8AC3E}">
        <p14:creationId xmlns:p14="http://schemas.microsoft.com/office/powerpoint/2010/main" val="3095368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a:p>
            <a:pPr algn="ctr"/>
            <a:endParaRPr lang="de-DE" dirty="0"/>
          </a:p>
        </p:txBody>
      </p:sp>
      <p:sp>
        <p:nvSpPr>
          <p:cNvPr id="3" name="Textplatzhalter 2"/>
          <p:cNvSpPr>
            <a:spLocks noGrp="1"/>
          </p:cNvSpPr>
          <p:nvPr>
            <p:ph type="body" sz="quarter" idx="11"/>
          </p:nvPr>
        </p:nvSpPr>
        <p:spPr/>
        <p:txBody>
          <a:bodyPr/>
          <a:lstStyle/>
          <a:p>
            <a:r>
              <a:rPr lang="de-DE" dirty="0"/>
              <a:t>Kündigung und Beendigung der Gesellschaft</a:t>
            </a:r>
          </a:p>
          <a:p>
            <a:pPr lvl="1"/>
            <a:r>
              <a:rPr lang="de-DE" dirty="0"/>
              <a:t>Kündigung durch Gesellschafter: s.o. (§ 723 Abs. 1 BGB – „jederzeit“), führt zum Ausscheiden des Gesellschafters unter Anwachsung seines Anteils und Erwerb eines Abfindungsanspruchs; Gesellschaftsverträge enthalten oft detaillierte Regelungen, dürfen das Kündigungsrecht aber nicht substanziell beschränken.</a:t>
            </a:r>
          </a:p>
        </p:txBody>
      </p:sp>
    </p:spTree>
    <p:extLst>
      <p:ext uri="{BB962C8B-B14F-4D97-AF65-F5344CB8AC3E}">
        <p14:creationId xmlns:p14="http://schemas.microsoft.com/office/powerpoint/2010/main" val="4035516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	</a:t>
            </a:r>
            <a:endParaRPr lang="de-DE" b="1" dirty="0"/>
          </a:p>
          <a:p>
            <a:pPr algn="ctr"/>
            <a:endParaRPr lang="de-DE" dirty="0"/>
          </a:p>
        </p:txBody>
      </p:sp>
      <p:sp>
        <p:nvSpPr>
          <p:cNvPr id="3" name="Textplatzhalter 2"/>
          <p:cNvSpPr>
            <a:spLocks noGrp="1"/>
          </p:cNvSpPr>
          <p:nvPr>
            <p:ph type="body" sz="quarter" idx="11"/>
          </p:nvPr>
        </p:nvSpPr>
        <p:spPr/>
        <p:txBody>
          <a:bodyPr/>
          <a:lstStyle/>
          <a:p>
            <a:pPr lvl="1"/>
            <a:r>
              <a:rPr lang="de-DE" dirty="0"/>
              <a:t>Kein ausdrückliches Kündigungsrecht der Mitgesellschafter bzw. der Gesellschaft; u.U. kann ein Gesellschafter ausgeschlossen werden, wenn ein wichtiger Grund vorliegt (s. § 723 Abs. 1 Satz 3 BGB, §§ 133, 140 HGB analog)</a:t>
            </a:r>
          </a:p>
          <a:p>
            <a:pPr marL="0" indent="0"/>
            <a:endParaRPr lang="de-DE" dirty="0"/>
          </a:p>
        </p:txBody>
      </p:sp>
    </p:spTree>
    <p:extLst>
      <p:ext uri="{BB962C8B-B14F-4D97-AF65-F5344CB8AC3E}">
        <p14:creationId xmlns:p14="http://schemas.microsoft.com/office/powerpoint/2010/main" val="3505183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Literatur</a:t>
            </a:r>
          </a:p>
        </p:txBody>
      </p:sp>
      <p:sp>
        <p:nvSpPr>
          <p:cNvPr id="3" name="Textplatzhalter 2"/>
          <p:cNvSpPr>
            <a:spLocks noGrp="1"/>
          </p:cNvSpPr>
          <p:nvPr>
            <p:ph type="body" sz="quarter" idx="11"/>
          </p:nvPr>
        </p:nvSpPr>
        <p:spPr/>
        <p:txBody>
          <a:bodyPr/>
          <a:lstStyle/>
          <a:p>
            <a:pPr marL="0" indent="0"/>
            <a:r>
              <a:rPr lang="de-DE" u="sng" dirty="0"/>
              <a:t>Kapitalgesellschaftsrecht:</a:t>
            </a:r>
            <a:endParaRPr lang="de-DE" dirty="0"/>
          </a:p>
          <a:p>
            <a:pPr marL="457200" indent="-457200">
              <a:buFont typeface="+mj-lt"/>
              <a:buAutoNum type="arabicPeriod"/>
            </a:pPr>
            <a:r>
              <a:rPr lang="de-DE" dirty="0"/>
              <a:t>Die oben erwähnten Lehrbücher</a:t>
            </a:r>
          </a:p>
          <a:p>
            <a:pPr marL="457200" indent="-457200">
              <a:buFont typeface="+mj-lt"/>
              <a:buAutoNum type="arabicPeriod"/>
            </a:pPr>
            <a:r>
              <a:rPr lang="de-DE" dirty="0" err="1"/>
              <a:t>Drygala</a:t>
            </a:r>
            <a:r>
              <a:rPr lang="de-DE" dirty="0"/>
              <a:t>, Tim/</a:t>
            </a:r>
            <a:r>
              <a:rPr lang="de-DE" dirty="0" err="1"/>
              <a:t>Staake</a:t>
            </a:r>
            <a:r>
              <a:rPr lang="de-DE" dirty="0"/>
              <a:t>, Marco/</a:t>
            </a:r>
            <a:r>
              <a:rPr lang="de-DE" dirty="0" err="1"/>
              <a:t>Szalai</a:t>
            </a:r>
            <a:r>
              <a:rPr lang="de-DE" dirty="0"/>
              <a:t>, Stephan, </a:t>
            </a:r>
            <a:r>
              <a:rPr lang="de-DE" dirty="0" smtClean="0"/>
              <a:t>Kapitalgesellschaftsrecht</a:t>
            </a:r>
          </a:p>
          <a:p>
            <a:pPr marL="457200" indent="-457200">
              <a:buFont typeface="+mj-lt"/>
              <a:buAutoNum type="arabicPeriod"/>
            </a:pPr>
            <a:r>
              <a:rPr lang="de-DE" dirty="0" err="1" smtClean="0"/>
              <a:t>Langenbucher</a:t>
            </a:r>
            <a:r>
              <a:rPr lang="de-DE" dirty="0"/>
              <a:t>, Katja, Aktien- und </a:t>
            </a:r>
            <a:r>
              <a:rPr lang="de-DE" dirty="0" smtClean="0"/>
              <a:t>Kapitalmarktrecht</a:t>
            </a:r>
            <a:endParaRPr lang="de-DE" dirty="0"/>
          </a:p>
        </p:txBody>
      </p:sp>
    </p:spTree>
    <p:extLst>
      <p:ext uri="{BB962C8B-B14F-4D97-AF65-F5344CB8AC3E}">
        <p14:creationId xmlns:p14="http://schemas.microsoft.com/office/powerpoint/2010/main" val="1681040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	</a:t>
            </a:r>
            <a:endParaRPr lang="de-DE" b="1" dirty="0"/>
          </a:p>
          <a:p>
            <a:pPr algn="ctr"/>
            <a:endParaRPr lang="de-DE" dirty="0"/>
          </a:p>
        </p:txBody>
      </p:sp>
      <p:sp>
        <p:nvSpPr>
          <p:cNvPr id="3" name="Textplatzhalter 2"/>
          <p:cNvSpPr>
            <a:spLocks noGrp="1"/>
          </p:cNvSpPr>
          <p:nvPr>
            <p:ph type="body" sz="quarter" idx="11"/>
          </p:nvPr>
        </p:nvSpPr>
        <p:spPr/>
        <p:txBody>
          <a:bodyPr/>
          <a:lstStyle/>
          <a:p>
            <a:pPr lvl="1"/>
            <a:r>
              <a:rPr lang="de-DE" dirty="0"/>
              <a:t>Beendigung (§§ 723 ff. BGB) ansonsten durch:</a:t>
            </a:r>
          </a:p>
          <a:p>
            <a:pPr lvl="2"/>
            <a:r>
              <a:rPr lang="de-DE" dirty="0"/>
              <a:t>Auflösungsbeschluss</a:t>
            </a:r>
          </a:p>
          <a:p>
            <a:pPr lvl="2"/>
            <a:r>
              <a:rPr lang="de-DE" dirty="0"/>
              <a:t>Kündigung durch einen Privatgläubiger</a:t>
            </a:r>
          </a:p>
          <a:p>
            <a:pPr lvl="2"/>
            <a:r>
              <a:rPr lang="de-DE" dirty="0"/>
              <a:t>Erreichung oder </a:t>
            </a:r>
            <a:r>
              <a:rPr lang="de-DE" dirty="0" err="1"/>
              <a:t>Unmöglichwerden</a:t>
            </a:r>
            <a:r>
              <a:rPr lang="de-DE" dirty="0"/>
              <a:t> des Gesellschaftszwecks</a:t>
            </a:r>
          </a:p>
          <a:p>
            <a:pPr lvl="2"/>
            <a:r>
              <a:rPr lang="de-DE" dirty="0"/>
              <a:t>Tod eines Gesellschafters</a:t>
            </a:r>
          </a:p>
          <a:p>
            <a:pPr lvl="2"/>
            <a:r>
              <a:rPr lang="de-DE" dirty="0"/>
              <a:t>Insolvenz der GbR</a:t>
            </a:r>
          </a:p>
          <a:p>
            <a:pPr lvl="2"/>
            <a:r>
              <a:rPr lang="de-DE" dirty="0"/>
              <a:t>Insolvenz eines Gesellschafters</a:t>
            </a:r>
          </a:p>
          <a:p>
            <a:pPr lvl="2"/>
            <a:r>
              <a:rPr lang="de-DE" dirty="0"/>
              <a:t>Zeitablauf einer befristeten GbR</a:t>
            </a:r>
          </a:p>
          <a:p>
            <a:pPr lvl="2"/>
            <a:r>
              <a:rPr lang="de-DE" dirty="0"/>
              <a:t>Nur noch 1 Gesellschafter</a:t>
            </a:r>
          </a:p>
          <a:p>
            <a:endParaRPr lang="de-DE" dirty="0"/>
          </a:p>
        </p:txBody>
      </p:sp>
    </p:spTree>
    <p:extLst>
      <p:ext uri="{BB962C8B-B14F-4D97-AF65-F5344CB8AC3E}">
        <p14:creationId xmlns:p14="http://schemas.microsoft.com/office/powerpoint/2010/main" val="3847397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a:p>
            <a:pPr algn="ctr"/>
            <a:endParaRPr lang="de-DE" dirty="0"/>
          </a:p>
        </p:txBody>
      </p:sp>
      <p:sp>
        <p:nvSpPr>
          <p:cNvPr id="3" name="Textplatzhalter 2"/>
          <p:cNvSpPr>
            <a:spLocks noGrp="1"/>
          </p:cNvSpPr>
          <p:nvPr>
            <p:ph type="body" sz="quarter" idx="11"/>
          </p:nvPr>
        </p:nvSpPr>
        <p:spPr/>
        <p:txBody>
          <a:bodyPr/>
          <a:lstStyle/>
          <a:p>
            <a:pPr lvl="1"/>
            <a:r>
              <a:rPr lang="de-DE" dirty="0"/>
              <a:t>Auseinandersetzung bei der Beendigung (§§ 730 ff. BGB) – ebenfalls häufig im Gesellschaftsvertrag modifiziert:</a:t>
            </a:r>
          </a:p>
          <a:p>
            <a:pPr lvl="2"/>
            <a:r>
              <a:rPr lang="de-DE" dirty="0"/>
              <a:t>Rückgabe von Gegenständen</a:t>
            </a:r>
          </a:p>
          <a:p>
            <a:pPr lvl="2"/>
            <a:r>
              <a:rPr lang="de-DE" dirty="0"/>
              <a:t>Ausgleich von Gesellschaftsschulden</a:t>
            </a:r>
          </a:p>
          <a:p>
            <a:pPr lvl="2"/>
            <a:r>
              <a:rPr lang="de-DE" dirty="0"/>
              <a:t>Rückerstattung von Einlagen</a:t>
            </a:r>
          </a:p>
          <a:p>
            <a:pPr lvl="2"/>
            <a:r>
              <a:rPr lang="de-DE" dirty="0"/>
              <a:t>Verteilung des verbliebenen Gesellschaftsvermögens</a:t>
            </a:r>
          </a:p>
          <a:p>
            <a:pPr lvl="2"/>
            <a:r>
              <a:rPr lang="de-DE" dirty="0"/>
              <a:t>Ggf. Nachschuss, wenn das GV nicht zur Begleichung der Schulden ausreicht </a:t>
            </a:r>
          </a:p>
        </p:txBody>
      </p:sp>
    </p:spTree>
    <p:extLst>
      <p:ext uri="{BB962C8B-B14F-4D97-AF65-F5344CB8AC3E}">
        <p14:creationId xmlns:p14="http://schemas.microsoft.com/office/powerpoint/2010/main" val="2034750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a:p>
            <a:pPr algn="ctr"/>
            <a:endParaRPr lang="de-DE" dirty="0"/>
          </a:p>
        </p:txBody>
      </p:sp>
      <p:sp>
        <p:nvSpPr>
          <p:cNvPr id="3" name="Textplatzhalter 2"/>
          <p:cNvSpPr>
            <a:spLocks noGrp="1"/>
          </p:cNvSpPr>
          <p:nvPr>
            <p:ph type="body" sz="quarter" idx="11"/>
          </p:nvPr>
        </p:nvSpPr>
        <p:spPr/>
        <p:txBody>
          <a:bodyPr/>
          <a:lstStyle/>
          <a:p>
            <a:pPr marL="0" indent="0"/>
            <a:r>
              <a:rPr lang="de-DE" u="sng" dirty="0"/>
              <a:t>Fall 2:</a:t>
            </a:r>
          </a:p>
          <a:p>
            <a:pPr marL="0" indent="0"/>
            <a:endParaRPr lang="de-DE" u="sng" dirty="0"/>
          </a:p>
          <a:p>
            <a:pPr marL="0" indent="0"/>
            <a:r>
              <a:rPr lang="de-DE" dirty="0"/>
              <a:t>Constantin Graf Koks ist neben der Kooperation mit den anderen Jungunternehmern noch an einer Immobilien-GbR zusammen mit seinem Onkel </a:t>
            </a:r>
            <a:r>
              <a:rPr lang="de-DE" dirty="0" err="1"/>
              <a:t>Donatus</a:t>
            </a:r>
            <a:r>
              <a:rPr lang="de-DE" dirty="0"/>
              <a:t> und seiner Tante Tessa zu 1/3 beteiligt. Die Gesellschaft hält insgesamt 10 Eigentumswohnungen in guter Karlsruher Lage. Weil C eifriger Zeitungsleser ist, hat er von der</a:t>
            </a:r>
          </a:p>
        </p:txBody>
      </p:sp>
    </p:spTree>
    <p:extLst>
      <p:ext uri="{BB962C8B-B14F-4D97-AF65-F5344CB8AC3E}">
        <p14:creationId xmlns:p14="http://schemas.microsoft.com/office/powerpoint/2010/main" val="3809042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indent="0"/>
            <a:r>
              <a:rPr lang="de-DE" altLang="de-DE" b="1" dirty="0"/>
              <a:t>Personengesellschaftsrecht GbR</a:t>
            </a:r>
            <a:endParaRPr lang="de-DE" b="1" dirty="0"/>
          </a:p>
          <a:p>
            <a:endParaRPr lang="de-DE" dirty="0"/>
          </a:p>
        </p:txBody>
      </p:sp>
      <p:sp>
        <p:nvSpPr>
          <p:cNvPr id="3" name="Textplatzhalter 2"/>
          <p:cNvSpPr>
            <a:spLocks noGrp="1"/>
          </p:cNvSpPr>
          <p:nvPr>
            <p:ph type="body" sz="quarter" idx="11"/>
          </p:nvPr>
        </p:nvSpPr>
        <p:spPr>
          <a:xfrm>
            <a:off x="899592" y="2708920"/>
            <a:ext cx="7640955" cy="3479760"/>
          </a:xfrm>
        </p:spPr>
        <p:txBody>
          <a:bodyPr/>
          <a:lstStyle/>
          <a:p>
            <a:pPr marL="0" indent="0"/>
            <a:r>
              <a:rPr lang="de-DE" dirty="0"/>
              <a:t>Vermögenspreisinflation („Immobilienblase“) gelesen und ist der Ansicht, es sei ein guter Zeitpunkt für den Verkauf der Wohnungen. Seine Tante und sein Onkel sehen das anders, denn man wisse ja nicht, was mit der aus dem Verkauf stammenden Liquidität anzufangen sei. C liest darauf den Gesellschaftsvertrag zum ersten Mal genau.</a:t>
            </a:r>
          </a:p>
        </p:txBody>
      </p:sp>
    </p:spTree>
    <p:extLst>
      <p:ext uri="{BB962C8B-B14F-4D97-AF65-F5344CB8AC3E}">
        <p14:creationId xmlns:p14="http://schemas.microsoft.com/office/powerpoint/2010/main" val="3441190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p:txBody>
      </p:sp>
      <p:sp>
        <p:nvSpPr>
          <p:cNvPr id="3" name="Textplatzhalter 2"/>
          <p:cNvSpPr>
            <a:spLocks noGrp="1"/>
          </p:cNvSpPr>
          <p:nvPr>
            <p:ph type="body" sz="quarter" idx="11"/>
          </p:nvPr>
        </p:nvSpPr>
        <p:spPr/>
        <p:txBody>
          <a:bodyPr/>
          <a:lstStyle/>
          <a:p>
            <a:pPr marL="0" indent="0"/>
            <a:r>
              <a:rPr lang="de-DE" dirty="0"/>
              <a:t> In § 5 heißt es: „Ausscheiden eines Gesellschafter: Jeder Gesellschafter kann die Gesellschaft durch eingeschriebenen Brief an alle übrigen Gesellschafter zum Ende eines jeden Kalenderjahres mit einer Frist von 3 Monaten zum Monatsende ohne Angabe von Gründen kündigen. Ihm steht dann als Abfindungsguthaben der Saldo seines Kapitalkontos und ein entsprechender Anteil an der Barliquidität der Gesellschaft zu. Ein Anspruch auf den Geschäftswert der Gesellschaft steht dem kündigenden Gesellschafter nicht zu.“</a:t>
            </a:r>
          </a:p>
        </p:txBody>
      </p:sp>
    </p:spTree>
    <p:extLst>
      <p:ext uri="{BB962C8B-B14F-4D97-AF65-F5344CB8AC3E}">
        <p14:creationId xmlns:p14="http://schemas.microsoft.com/office/powerpoint/2010/main" val="3024918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GbR</a:t>
            </a:r>
          </a:p>
          <a:p>
            <a:pPr algn="ctr"/>
            <a:endParaRPr lang="de-DE" dirty="0"/>
          </a:p>
        </p:txBody>
      </p:sp>
      <p:sp>
        <p:nvSpPr>
          <p:cNvPr id="3" name="Textplatzhalter 2"/>
          <p:cNvSpPr>
            <a:spLocks noGrp="1"/>
          </p:cNvSpPr>
          <p:nvPr>
            <p:ph type="body" sz="quarter" idx="11"/>
          </p:nvPr>
        </p:nvSpPr>
        <p:spPr/>
        <p:txBody>
          <a:bodyPr/>
          <a:lstStyle/>
          <a:p>
            <a:pPr marL="0" indent="0"/>
            <a:r>
              <a:rPr lang="de-DE" dirty="0"/>
              <a:t>C versteht nicht wirklich, was es mit dem Juristendeutsch auf sich hat und begibt sich zum Rechtsanwalt des Vaters. Was wird Dr. Schlau ihm raten? </a:t>
            </a:r>
          </a:p>
          <a:p>
            <a:endParaRPr lang="de-DE" dirty="0"/>
          </a:p>
        </p:txBody>
      </p:sp>
    </p:spTree>
    <p:extLst>
      <p:ext uri="{BB962C8B-B14F-4D97-AF65-F5344CB8AC3E}">
        <p14:creationId xmlns:p14="http://schemas.microsoft.com/office/powerpoint/2010/main" val="3306242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a:p>
            <a:endParaRPr lang="de-DE" dirty="0"/>
          </a:p>
        </p:txBody>
      </p:sp>
      <p:sp>
        <p:nvSpPr>
          <p:cNvPr id="3" name="Textplatzhalter 2"/>
          <p:cNvSpPr>
            <a:spLocks noGrp="1"/>
          </p:cNvSpPr>
          <p:nvPr>
            <p:ph type="body" sz="quarter" idx="11"/>
          </p:nvPr>
        </p:nvSpPr>
        <p:spPr/>
        <p:txBody>
          <a:bodyPr/>
          <a:lstStyle/>
          <a:p>
            <a:pPr marL="0" indent="0"/>
            <a:r>
              <a:rPr lang="de-DE" u="sng" dirty="0"/>
              <a:t>Lösungsskizze:</a:t>
            </a:r>
          </a:p>
          <a:p>
            <a:pPr marL="0" indent="0"/>
            <a:endParaRPr lang="de-DE" u="sng" dirty="0"/>
          </a:p>
          <a:p>
            <a:pPr marL="0" indent="0"/>
            <a:r>
              <a:rPr lang="de-DE" dirty="0"/>
              <a:t>Ansprüche des C, unterstellt, er kündigt die Gesellschaft nach § 5 des Gesellschaftsvertrages:</a:t>
            </a:r>
          </a:p>
          <a:p>
            <a:pPr marL="0" indent="0"/>
            <a:endParaRPr lang="de-DE" dirty="0"/>
          </a:p>
          <a:p>
            <a:pPr marL="457200" indent="-457200">
              <a:buFont typeface="+mj-lt"/>
              <a:buAutoNum type="arabicPeriod"/>
            </a:pPr>
            <a:r>
              <a:rPr lang="de-DE" dirty="0"/>
              <a:t>Anspruch des C gegen die GbR (bzw. Tante T und Onkel D) auf Zahlung des vertraglichen Abfindungsguthabens (Kapitalkonto plus Barliquidität)</a:t>
            </a:r>
          </a:p>
          <a:p>
            <a:pPr marL="685800" lvl="1"/>
            <a:r>
              <a:rPr lang="de-DE" dirty="0"/>
              <a:t>GbR (+)</a:t>
            </a:r>
          </a:p>
          <a:p>
            <a:pPr marL="685800" lvl="1"/>
            <a:r>
              <a:rPr lang="de-DE" dirty="0"/>
              <a:t>Wirksame Kündigung (+)</a:t>
            </a:r>
          </a:p>
        </p:txBody>
      </p:sp>
    </p:spTree>
    <p:extLst>
      <p:ext uri="{BB962C8B-B14F-4D97-AF65-F5344CB8AC3E}">
        <p14:creationId xmlns:p14="http://schemas.microsoft.com/office/powerpoint/2010/main" val="2609972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a:p>
            <a:endParaRPr lang="de-DE" dirty="0"/>
          </a:p>
        </p:txBody>
      </p:sp>
      <p:sp>
        <p:nvSpPr>
          <p:cNvPr id="3" name="Textplatzhalter 2"/>
          <p:cNvSpPr>
            <a:spLocks noGrp="1"/>
          </p:cNvSpPr>
          <p:nvPr>
            <p:ph type="body" sz="quarter" idx="11"/>
          </p:nvPr>
        </p:nvSpPr>
        <p:spPr/>
        <p:txBody>
          <a:bodyPr/>
          <a:lstStyle/>
          <a:p>
            <a:pPr marL="685800" lvl="1"/>
            <a:r>
              <a:rPr lang="de-DE" dirty="0"/>
              <a:t>Problem: Kapitalkonto ist der ursprünglich von C eingezahlte Betrag, nicht der Wert seines Anteils am Ausscheidensstichtag oder gar der Anteilige Wert der Immobilien (mit Wertsteigerung!)</a:t>
            </a:r>
          </a:p>
          <a:p>
            <a:pPr marL="623888" lvl="1" indent="-623888" defTabSz="188913"/>
            <a:endParaRPr lang="de-DE" dirty="0"/>
          </a:p>
        </p:txBody>
      </p:sp>
    </p:spTree>
    <p:extLst>
      <p:ext uri="{BB962C8B-B14F-4D97-AF65-F5344CB8AC3E}">
        <p14:creationId xmlns:p14="http://schemas.microsoft.com/office/powerpoint/2010/main" val="4251354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GbR</a:t>
            </a:r>
            <a:endParaRPr lang="de-DE" b="1" dirty="0"/>
          </a:p>
          <a:p>
            <a:pPr algn="ctr"/>
            <a:endParaRPr lang="de-DE" dirty="0"/>
          </a:p>
        </p:txBody>
      </p:sp>
      <p:sp>
        <p:nvSpPr>
          <p:cNvPr id="3" name="Textplatzhalter 2"/>
          <p:cNvSpPr>
            <a:spLocks noGrp="1"/>
          </p:cNvSpPr>
          <p:nvPr>
            <p:ph type="body" sz="quarter" idx="11"/>
          </p:nvPr>
        </p:nvSpPr>
        <p:spPr/>
        <p:txBody>
          <a:bodyPr/>
          <a:lstStyle/>
          <a:p>
            <a:pPr marL="623888" indent="-623888" defTabSz="188913"/>
            <a:r>
              <a:rPr lang="de-DE" dirty="0"/>
              <a:t>2.	Anspruch auf die „gesetzliche“ Abfindung 	(Anteilswert) aus § 738 BGB</a:t>
            </a:r>
          </a:p>
          <a:p>
            <a:pPr marL="628650" lvl="1"/>
            <a:r>
              <a:rPr lang="de-DE" dirty="0"/>
              <a:t>Nur, wenn § 5 des Gesellschaftsvertrages </a:t>
            </a:r>
            <a:r>
              <a:rPr lang="de-DE" i="1" dirty="0"/>
              <a:t>nichtig</a:t>
            </a:r>
            <a:r>
              <a:rPr lang="de-DE" dirty="0"/>
              <a:t> ist; hier Buchwertklausel und keine weitere Begründung ersichtlich</a:t>
            </a:r>
          </a:p>
          <a:p>
            <a:pPr marL="628650" lvl="1"/>
            <a:r>
              <a:rPr lang="de-DE" dirty="0"/>
              <a:t>Bei Immobiliengesellschaften (deren Zweck nur im Erwerb und dem Halten von Immobilien besteht) grundsätzlich unzulässig</a:t>
            </a:r>
          </a:p>
          <a:p>
            <a:pPr marL="342896" indent="-342896">
              <a:buFont typeface="Wingdings" panose="05000000000000000000" pitchFamily="2" charset="2"/>
              <a:buChar char="Ø"/>
            </a:pPr>
            <a:endParaRPr lang="de-DE" dirty="0"/>
          </a:p>
          <a:p>
            <a:endParaRPr lang="de-DE" dirty="0"/>
          </a:p>
        </p:txBody>
      </p:sp>
    </p:spTree>
    <p:extLst>
      <p:ext uri="{BB962C8B-B14F-4D97-AF65-F5344CB8AC3E}">
        <p14:creationId xmlns:p14="http://schemas.microsoft.com/office/powerpoint/2010/main" val="579191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1541" y="1628776"/>
            <a:ext cx="7640899" cy="4608536"/>
          </a:xfrm>
        </p:spPr>
        <p:txBody>
          <a:bodyPr anchor="ctr"/>
          <a:lstStyle/>
          <a:p>
            <a:pPr algn="ctr"/>
            <a:r>
              <a:rPr lang="de-DE" b="1" dirty="0"/>
              <a:t>Personengesellschaftsrecht – </a:t>
            </a:r>
            <a:br>
              <a:rPr lang="de-DE" b="1" dirty="0"/>
            </a:br>
            <a:r>
              <a:rPr lang="de-DE" b="1" dirty="0"/>
              <a:t>Offene Handelsgesellschaft</a:t>
            </a:r>
            <a:r>
              <a:rPr lang="de-DE" dirty="0"/>
              <a:t/>
            </a:r>
            <a:br>
              <a:rPr lang="de-DE" dirty="0"/>
            </a:br>
            <a:r>
              <a:rPr lang="de-DE" dirty="0"/>
              <a:t/>
            </a:r>
            <a:br>
              <a:rPr lang="de-DE" dirty="0"/>
            </a:br>
            <a:endParaRPr lang="de-DE" dirty="0"/>
          </a:p>
        </p:txBody>
      </p:sp>
      <p:sp>
        <p:nvSpPr>
          <p:cNvPr id="3" name="Textplatzhalter 2"/>
          <p:cNvSpPr>
            <a:spLocks noGrp="1"/>
          </p:cNvSpPr>
          <p:nvPr>
            <p:ph type="body" sz="quarter" idx="11"/>
          </p:nvPr>
        </p:nvSpPr>
        <p:spPr/>
        <p:txBody>
          <a:bodyPr/>
          <a:lstStyle/>
          <a:p>
            <a:endParaRPr lang="de-DE" dirty="0"/>
          </a:p>
        </p:txBody>
      </p:sp>
    </p:spTree>
    <p:extLst>
      <p:ext uri="{BB962C8B-B14F-4D97-AF65-F5344CB8AC3E}">
        <p14:creationId xmlns:p14="http://schemas.microsoft.com/office/powerpoint/2010/main" val="3144169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Literatur</a:t>
            </a:r>
          </a:p>
        </p:txBody>
      </p:sp>
      <p:sp>
        <p:nvSpPr>
          <p:cNvPr id="3" name="Textplatzhalter 2"/>
          <p:cNvSpPr>
            <a:spLocks noGrp="1"/>
          </p:cNvSpPr>
          <p:nvPr>
            <p:ph type="body" sz="quarter" idx="11"/>
          </p:nvPr>
        </p:nvSpPr>
        <p:spPr/>
        <p:txBody>
          <a:bodyPr/>
          <a:lstStyle/>
          <a:p>
            <a:pPr marL="0" indent="0"/>
            <a:r>
              <a:rPr lang="de-DE" u="sng" dirty="0"/>
              <a:t>Kommentare:</a:t>
            </a:r>
          </a:p>
          <a:p>
            <a:pPr marL="0" indent="0"/>
            <a:endParaRPr lang="de-DE" dirty="0"/>
          </a:p>
          <a:p>
            <a:pPr marL="457200" indent="-457200">
              <a:buFont typeface="+mj-lt"/>
              <a:buAutoNum type="arabicPeriod"/>
            </a:pPr>
            <a:r>
              <a:rPr lang="de-DE" dirty="0"/>
              <a:t>Palandt, Otto, Kommentar zum </a:t>
            </a:r>
            <a:r>
              <a:rPr lang="de-DE" dirty="0" smtClean="0"/>
              <a:t>BGB</a:t>
            </a:r>
            <a:endParaRPr lang="de-DE" dirty="0"/>
          </a:p>
          <a:p>
            <a:pPr marL="457200" indent="-457200">
              <a:buFont typeface="+mj-lt"/>
              <a:buAutoNum type="arabicPeriod"/>
            </a:pPr>
            <a:r>
              <a:rPr lang="de-DE" dirty="0"/>
              <a:t>Baumbach/Hopt, Kommentar zum </a:t>
            </a:r>
            <a:r>
              <a:rPr lang="de-DE" dirty="0" smtClean="0"/>
              <a:t>HGB</a:t>
            </a:r>
          </a:p>
          <a:p>
            <a:pPr marL="457200" indent="-457200">
              <a:buFont typeface="+mj-lt"/>
              <a:buAutoNum type="arabicPeriod"/>
            </a:pPr>
            <a:r>
              <a:rPr lang="de-DE" dirty="0" smtClean="0"/>
              <a:t>Henssler/</a:t>
            </a:r>
            <a:r>
              <a:rPr lang="de-DE" dirty="0" err="1" smtClean="0"/>
              <a:t>Strohn</a:t>
            </a:r>
            <a:r>
              <a:rPr lang="de-DE" dirty="0"/>
              <a:t>, </a:t>
            </a:r>
            <a:r>
              <a:rPr lang="de-DE" dirty="0" smtClean="0"/>
              <a:t>Gesellschaftsrecht</a:t>
            </a:r>
          </a:p>
          <a:p>
            <a:pPr marL="457200" indent="-457200">
              <a:buFont typeface="+mj-lt"/>
              <a:buAutoNum type="arabicPeriod"/>
            </a:pPr>
            <a:r>
              <a:rPr lang="de-DE" dirty="0" smtClean="0"/>
              <a:t>Baumbach/Hueck</a:t>
            </a:r>
            <a:r>
              <a:rPr lang="de-DE" dirty="0"/>
              <a:t>, Kommentar zum </a:t>
            </a:r>
            <a:r>
              <a:rPr lang="de-DE" dirty="0" smtClean="0"/>
              <a:t>GmbHG</a:t>
            </a:r>
          </a:p>
          <a:p>
            <a:pPr marL="457200" indent="-457200">
              <a:buFont typeface="+mj-lt"/>
              <a:buAutoNum type="arabicPeriod"/>
            </a:pPr>
            <a:r>
              <a:rPr lang="de-DE" dirty="0" smtClean="0"/>
              <a:t>Hüffer/Koch</a:t>
            </a:r>
            <a:r>
              <a:rPr lang="de-DE" dirty="0"/>
              <a:t>, Kommentar zum </a:t>
            </a:r>
            <a:r>
              <a:rPr lang="de-DE" dirty="0" smtClean="0"/>
              <a:t>AktG</a:t>
            </a:r>
            <a:endParaRPr lang="de-DE" dirty="0"/>
          </a:p>
        </p:txBody>
      </p:sp>
    </p:spTree>
    <p:extLst>
      <p:ext uri="{BB962C8B-B14F-4D97-AF65-F5344CB8AC3E}">
        <p14:creationId xmlns:p14="http://schemas.microsoft.com/office/powerpoint/2010/main" val="891555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 OHG</a:t>
            </a:r>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Für die OHG gelten die Grundsätze der GbR (§§ 705 ff. BGB) und darüber hinaus die Sonderregeln des HGB (§§ 105 ff. HGB)</a:t>
            </a:r>
          </a:p>
          <a:p>
            <a:pPr marL="491493" indent="-342900">
              <a:buFont typeface="Wingdings" panose="05000000000000000000" pitchFamily="2" charset="2"/>
              <a:buChar char="Ø"/>
            </a:pPr>
            <a:r>
              <a:rPr lang="de-DE" dirty="0"/>
              <a:t>OHG ist auf den Betrieb eines Handelsgewerbes unter gemeinschaftlicher Firma gerichtet (§ 105 Abs. 1 BGB)</a:t>
            </a:r>
          </a:p>
          <a:p>
            <a:pPr marL="491493" indent="-342900">
              <a:buFont typeface="Wingdings" panose="05000000000000000000" pitchFamily="2" charset="2"/>
              <a:buChar char="Ø"/>
            </a:pPr>
            <a:r>
              <a:rPr lang="de-DE" dirty="0"/>
              <a:t>Handelsgewerbe entweder nach § 1 Abs. 2 HGB oder sogenanntes „Kleingewerbe“</a:t>
            </a:r>
          </a:p>
          <a:p>
            <a:pPr marL="491493" indent="-342900">
              <a:buFont typeface="Wingdings" panose="05000000000000000000" pitchFamily="2" charset="2"/>
              <a:buChar char="Ø"/>
            </a:pPr>
            <a:r>
              <a:rPr lang="de-DE" dirty="0"/>
              <a:t>Firma entweder Personalfirma, Sachfirma oder Fantasiefirma (§§ 18, 19 HGB) – Firma muss die Bezeichnung „offene Handelsgesellschaft“ oder „OHG“ enthalten (§ 19 Abs. 1 Satz 2 HGB)</a:t>
            </a:r>
          </a:p>
        </p:txBody>
      </p:sp>
    </p:spTree>
    <p:extLst>
      <p:ext uri="{BB962C8B-B14F-4D97-AF65-F5344CB8AC3E}">
        <p14:creationId xmlns:p14="http://schemas.microsoft.com/office/powerpoint/2010/main" val="241055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a:p>
            <a:pPr algn="ctr"/>
            <a:endParaRPr lang="de-DE"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Denkbare Firmen:</a:t>
            </a:r>
          </a:p>
          <a:p>
            <a:pPr marL="857250" lvl="1"/>
            <a:r>
              <a:rPr lang="de-DE" dirty="0"/>
              <a:t>Schulze &amp; Braun offene Handelsgesellschaft</a:t>
            </a:r>
          </a:p>
          <a:p>
            <a:pPr marL="857250" lvl="1"/>
            <a:r>
              <a:rPr lang="de-DE" dirty="0"/>
              <a:t>Leasing Schulze &amp; Braun OHG; nicht: Leasing-Partner OHG (Gattungsbeschreibung – rein deskriptiv)</a:t>
            </a:r>
          </a:p>
          <a:p>
            <a:pPr marL="857250" lvl="1"/>
            <a:r>
              <a:rPr lang="de-DE" dirty="0"/>
              <a:t>Aber zulässig: Das Bad für kleine Räume OHG, Autodient Berlin OHG usw.</a:t>
            </a:r>
          </a:p>
          <a:p>
            <a:pPr marL="857250" lvl="1"/>
            <a:r>
              <a:rPr lang="de-DE" dirty="0"/>
              <a:t>Zu beachten immer das Irreführungsverbot (§ 18 Abs. 2 Satz 1 HGB) sowie Wettbewerbs- und Markenrechtliches Irreführungsverbot (§ 5 UWG) </a:t>
            </a:r>
          </a:p>
          <a:p>
            <a:endParaRPr lang="de-DE" dirty="0"/>
          </a:p>
          <a:p>
            <a:endParaRPr lang="de-DE" dirty="0"/>
          </a:p>
        </p:txBody>
      </p:sp>
    </p:spTree>
    <p:extLst>
      <p:ext uri="{BB962C8B-B14F-4D97-AF65-F5344CB8AC3E}">
        <p14:creationId xmlns:p14="http://schemas.microsoft.com/office/powerpoint/2010/main" val="1908983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Gründung der OHG</a:t>
            </a:r>
          </a:p>
          <a:p>
            <a:pPr marL="857250" lvl="1"/>
            <a:r>
              <a:rPr lang="de-DE" dirty="0"/>
              <a:t>Gesellschafter natürliche und juristische Personen, auch OHG, KG, nicht GbR</a:t>
            </a:r>
          </a:p>
          <a:p>
            <a:pPr marL="857250" lvl="1"/>
            <a:r>
              <a:rPr lang="de-DE" dirty="0"/>
              <a:t>Gesellschaftsvertrag – Abschluss formfrei und konstitutiv, Handelsregistereintragung deklaratorisch</a:t>
            </a:r>
          </a:p>
          <a:p>
            <a:pPr marL="857250" lvl="1"/>
            <a:r>
              <a:rPr lang="de-DE" dirty="0"/>
              <a:t>Anmeldung und Eintragung im Handelsregister /Anmeldung durch alle Gesellschafter - §§ 106 ff. HGB)</a:t>
            </a:r>
          </a:p>
          <a:p>
            <a:endParaRPr lang="de-DE" dirty="0"/>
          </a:p>
        </p:txBody>
      </p:sp>
    </p:spTree>
    <p:extLst>
      <p:ext uri="{BB962C8B-B14F-4D97-AF65-F5344CB8AC3E}">
        <p14:creationId xmlns:p14="http://schemas.microsoft.com/office/powerpoint/2010/main" val="4160115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a:p>
            <a:endParaRPr lang="de-DE"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Pflichten der Gesellschafter</a:t>
            </a:r>
          </a:p>
          <a:p>
            <a:pPr marL="857250" lvl="1"/>
            <a:r>
              <a:rPr lang="de-DE" dirty="0"/>
              <a:t>Im Wesentlichen wie GbR</a:t>
            </a:r>
          </a:p>
          <a:p>
            <a:pPr marL="857250" lvl="1"/>
            <a:endParaRPr lang="de-DE" sz="1400" dirty="0"/>
          </a:p>
          <a:p>
            <a:pPr marL="491493" indent="-342900">
              <a:buFont typeface="Wingdings" panose="05000000000000000000" pitchFamily="2" charset="2"/>
              <a:buChar char="Ø"/>
            </a:pPr>
            <a:r>
              <a:rPr lang="de-DE" dirty="0"/>
              <a:t>Rechte der Gesellschafter</a:t>
            </a:r>
          </a:p>
          <a:p>
            <a:pPr marL="857250" lvl="1"/>
            <a:r>
              <a:rPr lang="de-DE" dirty="0"/>
              <a:t>Beteiligung am Gewinn und Verlust (wie GbR - §§ 120, 121 HGB)</a:t>
            </a:r>
          </a:p>
          <a:p>
            <a:pPr marL="857250" lvl="1"/>
            <a:r>
              <a:rPr lang="de-DE" dirty="0"/>
              <a:t>Kontrolle der Geschäftsführung (§ 118 HGB)</a:t>
            </a:r>
          </a:p>
          <a:p>
            <a:pPr marL="857250" lvl="1"/>
            <a:r>
              <a:rPr lang="de-DE" dirty="0"/>
              <a:t>Aufwendungsersatz in Gesellschaftsangelegenheiten (§ 110 HGB)</a:t>
            </a:r>
          </a:p>
          <a:p>
            <a:pPr marL="857250" lvl="1"/>
            <a:r>
              <a:rPr lang="de-DE" dirty="0"/>
              <a:t>Entnahmerecht (§ 122 HGB)</a:t>
            </a:r>
          </a:p>
          <a:p>
            <a:pPr marL="857250" lvl="1"/>
            <a:r>
              <a:rPr lang="de-DE" dirty="0"/>
              <a:t>Anspruch auf Vergütung für Geschäftsführung</a:t>
            </a:r>
          </a:p>
          <a:p>
            <a:pPr marL="719138" indent="-363538">
              <a:buFont typeface="Symbol" panose="05050102010706020507" pitchFamily="18" charset="2"/>
              <a:buChar char="-"/>
            </a:pPr>
            <a:endParaRPr lang="de-DE" dirty="0"/>
          </a:p>
        </p:txBody>
      </p:sp>
    </p:spTree>
    <p:extLst>
      <p:ext uri="{BB962C8B-B14F-4D97-AF65-F5344CB8AC3E}">
        <p14:creationId xmlns:p14="http://schemas.microsoft.com/office/powerpoint/2010/main" val="703778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9592" y="1628800"/>
            <a:ext cx="7640955" cy="760095"/>
          </a:xfrm>
        </p:spPr>
        <p:txBody>
          <a:bodyPr/>
          <a:lstStyle/>
          <a:p>
            <a:r>
              <a:rPr lang="de-DE" b="1" dirty="0"/>
              <a:t>Personengesellschaftsrecht OHG</a:t>
            </a:r>
          </a:p>
          <a:p>
            <a:endParaRPr lang="de-DE"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Innenverhältnis zwischen Gesellschaftern</a:t>
            </a:r>
          </a:p>
          <a:p>
            <a:pPr marL="857250" lvl="1"/>
            <a:r>
              <a:rPr lang="de-DE" dirty="0"/>
              <a:t>Beziehungen der Gesellschafter zueinander werden im Gesellschaftsvertrag umfassend geregelt; ansonsten §§ 110 bis 122 HGB, §§ 705 ff. BGB; Treuepflichten; Wettbewerbsverbot (§ 112 Abs. 1 HGB)</a:t>
            </a:r>
          </a:p>
        </p:txBody>
      </p:sp>
    </p:spTree>
    <p:extLst>
      <p:ext uri="{BB962C8B-B14F-4D97-AF65-F5344CB8AC3E}">
        <p14:creationId xmlns:p14="http://schemas.microsoft.com/office/powerpoint/2010/main" val="2357223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a:p>
            <a:pPr algn="ctr"/>
            <a:endParaRPr lang="de-DE" dirty="0"/>
          </a:p>
        </p:txBody>
      </p:sp>
      <p:sp>
        <p:nvSpPr>
          <p:cNvPr id="3" name="Textplatzhalter 2"/>
          <p:cNvSpPr>
            <a:spLocks noGrp="1"/>
          </p:cNvSpPr>
          <p:nvPr>
            <p:ph type="body" sz="quarter" idx="11"/>
          </p:nvPr>
        </p:nvSpPr>
        <p:spPr/>
        <p:txBody>
          <a:bodyPr/>
          <a:lstStyle/>
          <a:p>
            <a:pPr marL="857250" lvl="1"/>
            <a:r>
              <a:rPr lang="de-DE" dirty="0"/>
              <a:t>Geschäftsführung:</a:t>
            </a:r>
          </a:p>
          <a:p>
            <a:pPr marL="1257300" lvl="2"/>
            <a:r>
              <a:rPr lang="de-DE" dirty="0"/>
              <a:t>GF obliegt den Gesellschaftern; Regel: Einzelgeschäftsführung (§§ 114 ff. HGB)</a:t>
            </a:r>
          </a:p>
          <a:p>
            <a:pPr marL="1257300" lvl="2"/>
            <a:r>
              <a:rPr lang="de-DE" dirty="0"/>
              <a:t>Widerspruchsrecht des Gesellschafters bei laufenden Maßnahmen (§ 115 Abs. 1 HGB)</a:t>
            </a:r>
          </a:p>
          <a:p>
            <a:pPr marL="1257300" lvl="2"/>
            <a:r>
              <a:rPr lang="de-DE" dirty="0"/>
              <a:t>Außergewöhnliche Maßnahmen müssen von allen Gesellschaftern beschlossen werden (§ 116 Abs. 2 HGB)</a:t>
            </a:r>
          </a:p>
        </p:txBody>
      </p:sp>
    </p:spTree>
    <p:extLst>
      <p:ext uri="{BB962C8B-B14F-4D97-AF65-F5344CB8AC3E}">
        <p14:creationId xmlns:p14="http://schemas.microsoft.com/office/powerpoint/2010/main" val="4213804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p:txBody>
      </p:sp>
      <p:sp>
        <p:nvSpPr>
          <p:cNvPr id="3" name="Textplatzhalter 2"/>
          <p:cNvSpPr>
            <a:spLocks noGrp="1"/>
          </p:cNvSpPr>
          <p:nvPr>
            <p:ph type="body" sz="quarter" idx="11"/>
          </p:nvPr>
        </p:nvSpPr>
        <p:spPr/>
        <p:txBody>
          <a:bodyPr/>
          <a:lstStyle/>
          <a:p>
            <a:pPr marL="1257300" lvl="2"/>
            <a:r>
              <a:rPr lang="de-DE" dirty="0"/>
              <a:t>Erteilung der Prokura durch geschäftsführende Gesellschafter (§ 116 Abs. 3 HGB)</a:t>
            </a:r>
          </a:p>
          <a:p>
            <a:pPr marL="1257300" lvl="2"/>
            <a:r>
              <a:rPr lang="de-DE" dirty="0"/>
              <a:t>Geschäftsführung kann entzogen werden, wenn wichtiger Grund vorliegt (§ 117 HGB)</a:t>
            </a:r>
          </a:p>
          <a:p>
            <a:pPr marL="857250" lvl="1"/>
            <a:r>
              <a:rPr lang="de-DE" dirty="0"/>
              <a:t>Gesellschafterbeschlüsse:</a:t>
            </a:r>
          </a:p>
          <a:p>
            <a:pPr marL="1257300" lvl="2"/>
            <a:r>
              <a:rPr lang="de-DE" dirty="0"/>
              <a:t>Erforderlich für Grundlagenthemen (§§ 116 Abs. 2, 113 Abs. 2, 131 Nr. 2, 146 ff. HGB) und Änderungen des Gesellschaftsvertrages</a:t>
            </a:r>
          </a:p>
          <a:p>
            <a:pPr marL="1257300" lvl="2"/>
            <a:r>
              <a:rPr lang="de-DE" dirty="0"/>
              <a:t>Einstimmigkeitsprinzip (§ 119 Abs. 1 HGB) – dispositiv!</a:t>
            </a:r>
          </a:p>
          <a:p>
            <a:pPr marL="1257300" lvl="2"/>
            <a:r>
              <a:rPr lang="de-DE" dirty="0"/>
              <a:t>Ablauf, Beschlussmängel, Vertretung wie bei GbR</a:t>
            </a:r>
          </a:p>
        </p:txBody>
      </p:sp>
    </p:spTree>
    <p:extLst>
      <p:ext uri="{BB962C8B-B14F-4D97-AF65-F5344CB8AC3E}">
        <p14:creationId xmlns:p14="http://schemas.microsoft.com/office/powerpoint/2010/main" val="2355919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OHG</a:t>
            </a:r>
            <a:endParaRPr lang="de-DE" b="1" dirty="0"/>
          </a:p>
        </p:txBody>
      </p:sp>
      <p:sp>
        <p:nvSpPr>
          <p:cNvPr id="3" name="Textplatzhalter 2"/>
          <p:cNvSpPr>
            <a:spLocks noGrp="1"/>
          </p:cNvSpPr>
          <p:nvPr>
            <p:ph type="body" sz="quarter" idx="11"/>
          </p:nvPr>
        </p:nvSpPr>
        <p:spPr/>
        <p:txBody>
          <a:bodyPr/>
          <a:lstStyle/>
          <a:p>
            <a:pPr marL="857250" lvl="1"/>
            <a:r>
              <a:rPr lang="de-DE" dirty="0"/>
              <a:t>Gesellschaftsvermögen:</a:t>
            </a:r>
          </a:p>
          <a:p>
            <a:pPr marL="1257300" lvl="2"/>
            <a:r>
              <a:rPr lang="de-DE" dirty="0"/>
              <a:t>Unterschied zur GbR: Gesamthand „unter gemeinsamer Firma“ (§ 105 Abs. 3 HGB </a:t>
            </a:r>
            <a:r>
              <a:rPr lang="de-DE" dirty="0" err="1"/>
              <a:t>i.V.m</a:t>
            </a:r>
            <a:r>
              <a:rPr lang="de-DE" dirty="0"/>
              <a:t>. § 718 BGB)</a:t>
            </a:r>
          </a:p>
          <a:p>
            <a:endParaRPr lang="de-DE" dirty="0"/>
          </a:p>
          <a:p>
            <a:endParaRPr lang="de-DE" dirty="0"/>
          </a:p>
          <a:p>
            <a:endParaRPr lang="de-DE" dirty="0"/>
          </a:p>
        </p:txBody>
      </p:sp>
    </p:spTree>
    <p:extLst>
      <p:ext uri="{BB962C8B-B14F-4D97-AF65-F5344CB8AC3E}">
        <p14:creationId xmlns:p14="http://schemas.microsoft.com/office/powerpoint/2010/main" val="1500181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p:txBody>
      </p:sp>
      <p:sp>
        <p:nvSpPr>
          <p:cNvPr id="3" name="Textplatzhalter 2"/>
          <p:cNvSpPr>
            <a:spLocks noGrp="1"/>
          </p:cNvSpPr>
          <p:nvPr>
            <p:ph type="body" sz="quarter" idx="11"/>
          </p:nvPr>
        </p:nvSpPr>
        <p:spPr>
          <a:xfrm>
            <a:off x="971600" y="2780928"/>
            <a:ext cx="7640955" cy="3479760"/>
          </a:xfrm>
        </p:spPr>
        <p:txBody>
          <a:bodyPr/>
          <a:lstStyle/>
          <a:p>
            <a:pPr marL="457200"/>
            <a:r>
              <a:rPr lang="de-DE" dirty="0"/>
              <a:t>Außenverhältnis und Haftung</a:t>
            </a:r>
          </a:p>
          <a:p>
            <a:pPr marL="857250" lvl="1"/>
            <a:r>
              <a:rPr lang="de-DE" dirty="0"/>
              <a:t>Vertretung: Grundsätzlich jeder Gesellschafter (Einzelvertretung); denkbar: Vertragliche Regelung mit Gesamtvertretung (entweder mehrere Gesellschafter oder Gesellschafter und Prokurist, § 125 Abs. 2, 3 HGB)</a:t>
            </a:r>
          </a:p>
          <a:p>
            <a:pPr marL="857250" lvl="1"/>
            <a:r>
              <a:rPr lang="de-DE" dirty="0"/>
              <a:t>Änderungen der Vertretung müssen im Handelsregister eingetragen werden (§§ 106 Abs. 2 Nr. 4, 107 HGB), sonst ist von Einzelvertretung auszugehen!</a:t>
            </a:r>
          </a:p>
        </p:txBody>
      </p:sp>
    </p:spTree>
    <p:extLst>
      <p:ext uri="{BB962C8B-B14F-4D97-AF65-F5344CB8AC3E}">
        <p14:creationId xmlns:p14="http://schemas.microsoft.com/office/powerpoint/2010/main" val="2966634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p:txBody>
      </p:sp>
      <p:sp>
        <p:nvSpPr>
          <p:cNvPr id="3" name="Textplatzhalter 2"/>
          <p:cNvSpPr>
            <a:spLocks noGrp="1"/>
          </p:cNvSpPr>
          <p:nvPr>
            <p:ph type="body" sz="quarter" idx="11"/>
          </p:nvPr>
        </p:nvSpPr>
        <p:spPr/>
        <p:txBody>
          <a:bodyPr/>
          <a:lstStyle/>
          <a:p>
            <a:pPr marL="857250" lvl="1"/>
            <a:r>
              <a:rPr lang="de-DE" dirty="0"/>
              <a:t>Umfang der Vertretungsmacht:</a:t>
            </a:r>
          </a:p>
          <a:p>
            <a:pPr marL="1257300" lvl="2"/>
            <a:r>
              <a:rPr lang="de-DE" dirty="0"/>
              <a:t>Umfassend (§ 126 Abs. 1 HGB)</a:t>
            </a:r>
          </a:p>
          <a:p>
            <a:pPr marL="1257300" lvl="2"/>
            <a:r>
              <a:rPr lang="de-DE" dirty="0"/>
              <a:t>Beschränkungen sind Dritten gegenüber unwirksam (§ 126 Abs. 2 HGB)</a:t>
            </a:r>
          </a:p>
          <a:p>
            <a:pPr marL="1257300" lvl="2"/>
            <a:r>
              <a:rPr lang="de-DE" dirty="0"/>
              <a:t>Keine Vertretungsmacht bei Grundlagenthemen</a:t>
            </a:r>
          </a:p>
        </p:txBody>
      </p:sp>
    </p:spTree>
    <p:extLst>
      <p:ext uri="{BB962C8B-B14F-4D97-AF65-F5344CB8AC3E}">
        <p14:creationId xmlns:p14="http://schemas.microsoft.com/office/powerpoint/2010/main" val="3252698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a:xfrm>
            <a:off x="891541" y="1628776"/>
            <a:ext cx="7640955" cy="4608536"/>
          </a:xfrm>
        </p:spPr>
        <p:txBody>
          <a:bodyPr anchor="ctr"/>
          <a:lstStyle/>
          <a:p>
            <a:pPr algn="ctr"/>
            <a:r>
              <a:rPr lang="de-DE" b="1" dirty="0"/>
              <a:t>Personengesellschaftsrecht – </a:t>
            </a:r>
          </a:p>
          <a:p>
            <a:pPr algn="ctr"/>
            <a:r>
              <a:rPr lang="de-DE" b="1" dirty="0"/>
              <a:t>Einführung</a:t>
            </a:r>
            <a:endParaRPr lang="en-GB" b="1" dirty="0"/>
          </a:p>
        </p:txBody>
      </p:sp>
      <p:sp>
        <p:nvSpPr>
          <p:cNvPr id="6" name="Textplatzhalter 5"/>
          <p:cNvSpPr>
            <a:spLocks noGrp="1"/>
          </p:cNvSpPr>
          <p:nvPr>
            <p:ph type="body" sz="quarter" idx="11"/>
          </p:nvPr>
        </p:nvSpPr>
        <p:spPr/>
        <p:txBody>
          <a:bodyPr/>
          <a:lstStyle/>
          <a:p>
            <a:endParaRPr lang="en-GB" dirty="0"/>
          </a:p>
        </p:txBody>
      </p:sp>
      <p:sp>
        <p:nvSpPr>
          <p:cNvPr id="4" name="Titel 3"/>
          <p:cNvSpPr>
            <a:spLocks noGrp="1"/>
          </p:cNvSpPr>
          <p:nvPr>
            <p:ph type="ctrTitle" idx="4294967295"/>
          </p:nvPr>
        </p:nvSpPr>
        <p:spPr>
          <a:xfrm>
            <a:off x="179512" y="7173416"/>
            <a:ext cx="7772400" cy="1470025"/>
          </a:xfrm>
          <a:prstGeom prst="rect">
            <a:avLst/>
          </a:prstGeom>
        </p:spPr>
        <p:txBody>
          <a:bodyPr/>
          <a:lstStyle/>
          <a:p>
            <a:endParaRPr lang="en-GB" sz="3200" b="1" dirty="0">
              <a:solidFill>
                <a:schemeClr val="accent6">
                  <a:lumMod val="75000"/>
                </a:schemeClr>
              </a:solidFill>
              <a:latin typeface="+mn-lt"/>
            </a:endParaRPr>
          </a:p>
        </p:txBody>
      </p:sp>
    </p:spTree>
    <p:extLst>
      <p:ext uri="{BB962C8B-B14F-4D97-AF65-F5344CB8AC3E}">
        <p14:creationId xmlns:p14="http://schemas.microsoft.com/office/powerpoint/2010/main" val="3924155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p:txBody>
      </p:sp>
      <p:sp>
        <p:nvSpPr>
          <p:cNvPr id="3" name="Textplatzhalter 2"/>
          <p:cNvSpPr>
            <a:spLocks noGrp="1"/>
          </p:cNvSpPr>
          <p:nvPr>
            <p:ph type="body" sz="quarter" idx="11"/>
          </p:nvPr>
        </p:nvSpPr>
        <p:spPr/>
        <p:txBody>
          <a:bodyPr/>
          <a:lstStyle/>
          <a:p>
            <a:pPr marL="857250" lvl="1"/>
            <a:r>
              <a:rPr lang="de-DE" dirty="0"/>
              <a:t>Haftung:</a:t>
            </a:r>
          </a:p>
          <a:p>
            <a:pPr marL="1257300" lvl="2"/>
            <a:r>
              <a:rPr lang="de-DE" dirty="0"/>
              <a:t>OHG selbst (§ 124 HGB); für Delikt Zurechnung analog § 31 BGB</a:t>
            </a:r>
          </a:p>
          <a:p>
            <a:pPr marL="1257300" lvl="2"/>
            <a:r>
              <a:rPr lang="de-DE" dirty="0"/>
              <a:t>Gesellschafter unbeschränkt als Gesamtschuldner (§ 128 HGB) – Einwendungen möglich (§ 129 HGB), aber primäre Inanspruchnahme möglich</a:t>
            </a:r>
          </a:p>
          <a:p>
            <a:pPr marL="1257300" lvl="2"/>
            <a:r>
              <a:rPr lang="de-DE" dirty="0"/>
              <a:t>Rückgriff des Gesellschafters auf OHG: Aufwendungsersatz (§ 110 HGB) oder Gesamtschuldnerausgleich (§ 426 BGB)</a:t>
            </a:r>
          </a:p>
          <a:p>
            <a:endParaRPr lang="de-DE" dirty="0"/>
          </a:p>
          <a:p>
            <a:endParaRPr lang="de-DE" dirty="0"/>
          </a:p>
          <a:p>
            <a:pPr marL="0" indent="0"/>
            <a:endParaRPr lang="de-DE" u="sng" dirty="0">
              <a:hlinkClick r:id="rId2"/>
            </a:endParaRPr>
          </a:p>
          <a:p>
            <a:pPr marL="360041" lvl="1" indent="0">
              <a:buNone/>
            </a:pPr>
            <a:endParaRPr lang="de-DE" u="sng" dirty="0">
              <a:hlinkClick r:id="rId2"/>
            </a:endParaRPr>
          </a:p>
          <a:p>
            <a:pPr marL="0" indent="0"/>
            <a:endParaRPr lang="de-DE" u="sng" dirty="0">
              <a:hlinkClick r:id="rId2"/>
            </a:endParaRPr>
          </a:p>
          <a:p>
            <a:endParaRPr lang="de-DE" dirty="0"/>
          </a:p>
        </p:txBody>
      </p:sp>
    </p:spTree>
    <p:extLst>
      <p:ext uri="{BB962C8B-B14F-4D97-AF65-F5344CB8AC3E}">
        <p14:creationId xmlns:p14="http://schemas.microsoft.com/office/powerpoint/2010/main" val="581128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p>
        </p:txBody>
      </p:sp>
      <p:sp>
        <p:nvSpPr>
          <p:cNvPr id="4" name="Textplatzhalter 3"/>
          <p:cNvSpPr>
            <a:spLocks noGrp="1"/>
          </p:cNvSpPr>
          <p:nvPr>
            <p:ph type="body" sz="quarter" idx="11"/>
          </p:nvPr>
        </p:nvSpPr>
        <p:spPr/>
        <p:txBody>
          <a:bodyPr/>
          <a:lstStyle/>
          <a:p>
            <a:pPr marL="1257300" lvl="2"/>
            <a:r>
              <a:rPr lang="de-DE" dirty="0"/>
              <a:t>Innenverhältnis kann Haftung regeln (z.B. keine Haftung bestimmter Gesellschafter) </a:t>
            </a:r>
          </a:p>
          <a:p>
            <a:endParaRPr lang="de-DE" dirty="0"/>
          </a:p>
        </p:txBody>
      </p:sp>
    </p:spTree>
    <p:extLst>
      <p:ext uri="{BB962C8B-B14F-4D97-AF65-F5344CB8AC3E}">
        <p14:creationId xmlns:p14="http://schemas.microsoft.com/office/powerpoint/2010/main" val="2252832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857250" lvl="1"/>
            <a:r>
              <a:rPr lang="de-DE" dirty="0"/>
              <a:t>Haftung bei Ein- und Austritt:</a:t>
            </a:r>
          </a:p>
          <a:p>
            <a:pPr marL="1257300" lvl="2"/>
            <a:r>
              <a:rPr lang="de-DE" dirty="0"/>
              <a:t>Eintritt – Haftung für Altverbindlichkeiten (§ 130 HGB)</a:t>
            </a:r>
          </a:p>
          <a:p>
            <a:pPr marL="1257300" lvl="2"/>
            <a:r>
              <a:rPr lang="de-DE" dirty="0"/>
              <a:t>Austritt – Nachhaftung für Verbindlichkeiten, die bis zum Austritt begründet worden sind und innerhalb von 5 Jahren fällig und gerichtlich gegen den Gesellschafter geltend gemacht worden sind (§ 160 Abs. 1 HGB)</a:t>
            </a:r>
          </a:p>
          <a:p>
            <a:pPr marL="1714500" lvl="3"/>
            <a:r>
              <a:rPr lang="de-DE" dirty="0"/>
              <a:t>„Begründet“: Nur das Rechtsverhältnis, nicht der haftungsbegründende Tatbestand</a:t>
            </a:r>
          </a:p>
          <a:p>
            <a:pPr marL="1714500" lvl="3"/>
            <a:endParaRPr lang="de-DE" dirty="0"/>
          </a:p>
          <a:p>
            <a:endParaRPr lang="en-GB" dirty="0"/>
          </a:p>
        </p:txBody>
      </p:sp>
    </p:spTree>
    <p:extLst>
      <p:ext uri="{BB962C8B-B14F-4D97-AF65-F5344CB8AC3E}">
        <p14:creationId xmlns:p14="http://schemas.microsoft.com/office/powerpoint/2010/main" val="12507163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457200"/>
            <a:r>
              <a:rPr lang="de-DE" dirty="0"/>
              <a:t>Ein- und Austritt</a:t>
            </a:r>
          </a:p>
          <a:p>
            <a:pPr marL="857250" lvl="1"/>
            <a:r>
              <a:rPr lang="de-DE" dirty="0"/>
              <a:t>Eintritt: Aufnahmevertrag oder Veräußerung eines Anteils (Anwachsung)</a:t>
            </a:r>
          </a:p>
          <a:p>
            <a:pPr marL="857250" lvl="1"/>
            <a:r>
              <a:rPr lang="de-DE" dirty="0"/>
              <a:t>Ordentliche Kündigung durch Gesellschafter mit Frist von 6 Monaten zum Geschäftsjahresende (§§ 131, 132 HGB)</a:t>
            </a:r>
          </a:p>
          <a:p>
            <a:pPr marL="857250" lvl="1"/>
            <a:r>
              <a:rPr lang="de-DE" dirty="0"/>
              <a:t>Kündigung aus wichtigem Grund = „Auflösungsklage“ (§ 133 HGB)</a:t>
            </a:r>
          </a:p>
        </p:txBody>
      </p:sp>
    </p:spTree>
    <p:extLst>
      <p:ext uri="{BB962C8B-B14F-4D97-AF65-F5344CB8AC3E}">
        <p14:creationId xmlns:p14="http://schemas.microsoft.com/office/powerpoint/2010/main" val="361073566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857250" lvl="1"/>
            <a:r>
              <a:rPr lang="de-DE" dirty="0"/>
              <a:t>Ausschluss eines Gesellschafters bei wichtigem Grund in der Person des Gesellschafters (§ 140 HGB):</a:t>
            </a:r>
          </a:p>
          <a:p>
            <a:pPr marL="1257300" lvl="2"/>
            <a:r>
              <a:rPr lang="de-DE" dirty="0"/>
              <a:t>Verletzung einer wesentlichen Verpflichtung</a:t>
            </a:r>
          </a:p>
          <a:p>
            <a:pPr marL="1257300" lvl="2"/>
            <a:r>
              <a:rPr lang="de-DE" dirty="0"/>
              <a:t>Unmöglichkeit der Erfüllung einer wesentlichen Verpflichtung</a:t>
            </a:r>
          </a:p>
          <a:p>
            <a:pPr marL="1257300" lvl="2"/>
            <a:r>
              <a:rPr lang="de-DE" dirty="0"/>
              <a:t>Aber: Vorrang von Anpassungsmaßnahmen, Anwendung des Verhältnismäßigkeitsgrundsatzes</a:t>
            </a:r>
          </a:p>
          <a:p>
            <a:endParaRPr lang="en-GB" dirty="0"/>
          </a:p>
          <a:p>
            <a:endParaRPr lang="en-GB" dirty="0"/>
          </a:p>
        </p:txBody>
      </p:sp>
    </p:spTree>
    <p:extLst>
      <p:ext uri="{BB962C8B-B14F-4D97-AF65-F5344CB8AC3E}">
        <p14:creationId xmlns:p14="http://schemas.microsoft.com/office/powerpoint/2010/main" val="126298046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514350"/>
            <a:r>
              <a:rPr lang="de-DE" dirty="0"/>
              <a:t>Beendigung durch Auflösung und Liquidation</a:t>
            </a:r>
          </a:p>
          <a:p>
            <a:pPr marL="914400" lvl="1"/>
            <a:r>
              <a:rPr lang="de-DE" dirty="0"/>
              <a:t>Auflösungsgründe in § 131 Abs. 1 HGB, z.B. Beschluss, Insolvenz</a:t>
            </a:r>
          </a:p>
          <a:p>
            <a:pPr marL="914400" lvl="1"/>
            <a:r>
              <a:rPr lang="de-DE" dirty="0"/>
              <a:t>Liquidation:</a:t>
            </a:r>
          </a:p>
          <a:p>
            <a:pPr marL="1314450" lvl="2"/>
            <a:r>
              <a:rPr lang="de-DE" dirty="0"/>
              <a:t>Nach der Auflösung = Geschäfte beenden, Forderungen einziehen, Gläubiger befriedigen, Schlussbilanz aufstellen, Überschuss verteilen (§§ 154, 155 HGB)</a:t>
            </a:r>
          </a:p>
        </p:txBody>
      </p:sp>
    </p:spTree>
    <p:extLst>
      <p:ext uri="{BB962C8B-B14F-4D97-AF65-F5344CB8AC3E}">
        <p14:creationId xmlns:p14="http://schemas.microsoft.com/office/powerpoint/2010/main" val="281067694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1314450" lvl="2"/>
            <a:r>
              <a:rPr lang="de-DE" dirty="0"/>
              <a:t>Liquidatoren sind im Handelsregister einzutragen (§ 148 HGB), die OHG hat den Zusatz „</a:t>
            </a:r>
            <a:r>
              <a:rPr lang="de-DE" dirty="0" err="1"/>
              <a:t>i.L</a:t>
            </a:r>
            <a:r>
              <a:rPr lang="de-DE" dirty="0"/>
              <a:t>.“ zu führen.</a:t>
            </a:r>
          </a:p>
          <a:p>
            <a:pPr marL="1314450" lvl="2"/>
            <a:r>
              <a:rPr lang="de-DE" dirty="0"/>
              <a:t>Gläubiger müssen sich nach der Schlussbilanz direkt an die Gesellschafter halten, wenn der Liquidator keine Nachschüsse einfordert. </a:t>
            </a:r>
          </a:p>
          <a:p>
            <a:endParaRPr lang="en-GB" dirty="0"/>
          </a:p>
          <a:p>
            <a:endParaRPr lang="en-GB" dirty="0"/>
          </a:p>
        </p:txBody>
      </p:sp>
    </p:spTree>
    <p:extLst>
      <p:ext uri="{BB962C8B-B14F-4D97-AF65-F5344CB8AC3E}">
        <p14:creationId xmlns:p14="http://schemas.microsoft.com/office/powerpoint/2010/main" val="422958322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171450" indent="0"/>
            <a:r>
              <a:rPr lang="de-DE" u="sng" dirty="0"/>
              <a:t>Fall 3:</a:t>
            </a:r>
          </a:p>
          <a:p>
            <a:pPr marL="171450" indent="0"/>
            <a:endParaRPr lang="de-DE" sz="1600" dirty="0"/>
          </a:p>
          <a:p>
            <a:pPr marL="171450" indent="0"/>
            <a:r>
              <a:rPr lang="de-DE" dirty="0"/>
              <a:t>Zusätzlich zu den Jungunternehmern und der Immobilien-GbR unterhält Constantin Graf Koks zusammen mit seinem Tüftler-Freund Jochen Mittellos noch zwei Geschäfte für Computerzubehör  in der Rechtsform der OHG. C hält 51% der Anteile, weil er die Anschubfinanzierung dargestellt hat, und J 49%. Die OHG importiert im Wesentlichen Zubehör, wie Ersatzprozessoren, aus China und verkauft sie an Studenten in zwei Ladengeschäften in Karlsruhe. </a:t>
            </a:r>
            <a:endParaRPr lang="en-GB" dirty="0"/>
          </a:p>
        </p:txBody>
      </p:sp>
    </p:spTree>
    <p:extLst>
      <p:ext uri="{BB962C8B-B14F-4D97-AF65-F5344CB8AC3E}">
        <p14:creationId xmlns:p14="http://schemas.microsoft.com/office/powerpoint/2010/main" val="244015652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171450" indent="0"/>
            <a:r>
              <a:rPr lang="de-DE" dirty="0"/>
              <a:t>Eines Tages geraten C und J aneinander, weil C immer bestimmt „wo es langgeht“. Die arrogante Art des C und dessen „blöder, affektierter Porsche“ gefällt dem von Sozialneid geprägten J nicht mehr. Gleichwohl weiß J, dass er nur eine Minderheitsbeteiligung hält. Deshalb importiert er auf eigene Rechnung immer größere Mengen von Zubehörteilen, die er in den beiden Geschäften auf eigene Rechnung verkauft, bevor C morgens nach seinen langen Club-Nächten ausgeschlafen hat. Hierdurch macht er Gewinne von EUR 15.000 im Jahr. </a:t>
            </a:r>
            <a:endParaRPr lang="en-GB" dirty="0"/>
          </a:p>
        </p:txBody>
      </p:sp>
    </p:spTree>
    <p:extLst>
      <p:ext uri="{BB962C8B-B14F-4D97-AF65-F5344CB8AC3E}">
        <p14:creationId xmlns:p14="http://schemas.microsoft.com/office/powerpoint/2010/main" val="377653747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171450" indent="0"/>
            <a:r>
              <a:rPr lang="de-DE" dirty="0"/>
              <a:t>Nach etwas über zwei Jahren kommt C ihm auf die Schliche und fragt den befreundeten Rechtsanwalt R, wie seine Chancen sind, J loszuwerden und die Gewinne der letzten zwei Jahre abzuschöpfen.</a:t>
            </a:r>
          </a:p>
          <a:p>
            <a:endParaRPr lang="en-GB" dirty="0"/>
          </a:p>
          <a:p>
            <a:endParaRPr lang="en-GB" dirty="0"/>
          </a:p>
          <a:p>
            <a:endParaRPr lang="en-GB" dirty="0"/>
          </a:p>
        </p:txBody>
      </p:sp>
    </p:spTree>
    <p:extLst>
      <p:ext uri="{BB962C8B-B14F-4D97-AF65-F5344CB8AC3E}">
        <p14:creationId xmlns:p14="http://schemas.microsoft.com/office/powerpoint/2010/main" val="5450064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a:t>
            </a:r>
          </a:p>
          <a:p>
            <a:r>
              <a:rPr lang="de-DE" b="1" dirty="0"/>
              <a:t>Einführung</a:t>
            </a:r>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Personengesellschaften (</a:t>
            </a:r>
            <a:r>
              <a:rPr lang="de-DE" dirty="0" err="1"/>
              <a:t>PersG</a:t>
            </a:r>
            <a:r>
              <a:rPr lang="de-DE" dirty="0"/>
              <a:t>) haben sich aus der unternehmerischen Tätigkeit von Unternehmern (in der Regel Kaufleuten) entwickelt, weil ein Bedürfnis bestand, sich mit anderen Personen in einer organisatorischen Einheit zu verbinden.</a:t>
            </a:r>
          </a:p>
          <a:p>
            <a:pPr marL="342900" indent="-342900">
              <a:buFont typeface="Wingdings" panose="05000000000000000000" pitchFamily="2" charset="2"/>
              <a:buChar char="Ø"/>
            </a:pPr>
            <a:r>
              <a:rPr lang="de-DE" dirty="0" err="1"/>
              <a:t>PersG</a:t>
            </a:r>
            <a:r>
              <a:rPr lang="de-DE" dirty="0"/>
              <a:t> sind teilrechtsfähig, d.h. sie können – obwohl sie keine Körperschaften sind – unter ihrer Firma klagen und verklagt werden.</a:t>
            </a:r>
          </a:p>
        </p:txBody>
      </p:sp>
    </p:spTree>
    <p:extLst>
      <p:ext uri="{BB962C8B-B14F-4D97-AF65-F5344CB8AC3E}">
        <p14:creationId xmlns:p14="http://schemas.microsoft.com/office/powerpoint/2010/main" val="4063822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171450" indent="0"/>
            <a:r>
              <a:rPr lang="de-DE" u="sng" dirty="0"/>
              <a:t>Lösungsskizze:</a:t>
            </a:r>
          </a:p>
          <a:p>
            <a:pPr marL="171450" indent="0"/>
            <a:endParaRPr lang="de-DE" sz="1200" dirty="0"/>
          </a:p>
          <a:p>
            <a:pPr marL="628650" indent="-457200">
              <a:buFont typeface="+mj-lt"/>
              <a:buAutoNum type="arabicPeriod"/>
            </a:pPr>
            <a:r>
              <a:rPr lang="de-DE" dirty="0"/>
              <a:t>Ausschluss des J aus der OHG</a:t>
            </a:r>
          </a:p>
          <a:p>
            <a:pPr marL="857250" lvl="1"/>
            <a:r>
              <a:rPr lang="de-DE" dirty="0"/>
              <a:t>Vorliegen einer OHG etc. (+)</a:t>
            </a:r>
          </a:p>
          <a:p>
            <a:pPr marL="857250" lvl="1"/>
            <a:r>
              <a:rPr lang="de-DE" dirty="0"/>
              <a:t>Beschluss grundsätzlich einstimmig; hier Stimmverbot des J analog § 47 Abs. 4 GmbH</a:t>
            </a:r>
          </a:p>
          <a:p>
            <a:pPr marL="857250" lvl="1"/>
            <a:r>
              <a:rPr lang="de-DE" dirty="0"/>
              <a:t>Ausschlussgrund (§§ 133, 140 HGB) – „wichtiger Grund“</a:t>
            </a:r>
          </a:p>
          <a:p>
            <a:pPr marL="1257300" lvl="2"/>
            <a:r>
              <a:rPr lang="de-DE" dirty="0"/>
              <a:t>Hier: Verstoß gegen Wettbewerbsverbot (§ 112 HGB)</a:t>
            </a:r>
          </a:p>
          <a:p>
            <a:endParaRPr lang="en-GB" dirty="0"/>
          </a:p>
          <a:p>
            <a:endParaRPr lang="en-GB" dirty="0"/>
          </a:p>
        </p:txBody>
      </p:sp>
    </p:spTree>
    <p:extLst>
      <p:ext uri="{BB962C8B-B14F-4D97-AF65-F5344CB8AC3E}">
        <p14:creationId xmlns:p14="http://schemas.microsoft.com/office/powerpoint/2010/main" val="109721213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OHG</a:t>
            </a:r>
            <a:endParaRPr lang="en-GB" b="1" dirty="0"/>
          </a:p>
        </p:txBody>
      </p:sp>
      <p:sp>
        <p:nvSpPr>
          <p:cNvPr id="3" name="Textplatzhalter 2"/>
          <p:cNvSpPr>
            <a:spLocks noGrp="1"/>
          </p:cNvSpPr>
          <p:nvPr>
            <p:ph type="body" sz="quarter" idx="11"/>
          </p:nvPr>
        </p:nvSpPr>
        <p:spPr/>
        <p:txBody>
          <a:bodyPr/>
          <a:lstStyle/>
          <a:p>
            <a:pPr marL="1257300" lvl="2"/>
            <a:r>
              <a:rPr lang="de-DE" dirty="0"/>
              <a:t>Fortsetzung der Gesellschaft unzumutbar? (+), ggf. sogar strafbares Verhalten gegenüber der OHG (§ 266 StGB)</a:t>
            </a:r>
          </a:p>
          <a:p>
            <a:pPr marL="1257300" lvl="2"/>
            <a:endParaRPr lang="de-DE" dirty="0"/>
          </a:p>
          <a:p>
            <a:pPr marL="571500" indent="-457200">
              <a:buFont typeface="+mj-lt"/>
              <a:buAutoNum type="arabicPeriod"/>
            </a:pPr>
            <a:r>
              <a:rPr lang="de-DE" dirty="0"/>
              <a:t>Anspruch der OHG gegen J auf Herausgabe des Gewinns in Höhe von EUR 30.000 aus § 113 Abs. 1 HGB</a:t>
            </a:r>
          </a:p>
          <a:p>
            <a:pPr marL="800100" lvl="1"/>
            <a:r>
              <a:rPr lang="de-DE" dirty="0"/>
              <a:t>Verletzung des Wettbewerbsverbots (+)</a:t>
            </a:r>
          </a:p>
          <a:p>
            <a:pPr marL="800100" lvl="1"/>
            <a:r>
              <a:rPr lang="de-DE" dirty="0"/>
              <a:t>Inhalt des Anspruchs:</a:t>
            </a:r>
          </a:p>
          <a:p>
            <a:pPr marL="1200150" lvl="2"/>
            <a:r>
              <a:rPr lang="de-DE" dirty="0"/>
              <a:t>Schadenersatz oder</a:t>
            </a:r>
          </a:p>
          <a:p>
            <a:pPr marL="1200150" lvl="2"/>
            <a:r>
              <a:rPr lang="de-DE" dirty="0"/>
              <a:t>Eintritt der OHG (= Abschöpfen des Gewinns)  </a:t>
            </a:r>
          </a:p>
          <a:p>
            <a:endParaRPr lang="en-GB" dirty="0"/>
          </a:p>
          <a:p>
            <a:endParaRPr lang="en-GB" dirty="0"/>
          </a:p>
        </p:txBody>
      </p:sp>
    </p:spTree>
    <p:extLst>
      <p:ext uri="{BB962C8B-B14F-4D97-AF65-F5344CB8AC3E}">
        <p14:creationId xmlns:p14="http://schemas.microsoft.com/office/powerpoint/2010/main" val="172338578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1541" y="1628776"/>
            <a:ext cx="7640899" cy="4608536"/>
          </a:xfrm>
        </p:spPr>
        <p:txBody>
          <a:bodyPr anchor="ctr"/>
          <a:lstStyle/>
          <a:p>
            <a:pPr algn="ctr"/>
            <a:r>
              <a:rPr lang="de-DE" b="1" dirty="0"/>
              <a:t>Personengesellschaftsrecht – </a:t>
            </a:r>
            <a:br>
              <a:rPr lang="de-DE" b="1" dirty="0"/>
            </a:br>
            <a:r>
              <a:rPr lang="de-DE" b="1" dirty="0"/>
              <a:t>Kommanditgesellschaft</a:t>
            </a:r>
            <a:endParaRPr lang="en-GB" b="1" dirty="0"/>
          </a:p>
        </p:txBody>
      </p:sp>
      <p:sp>
        <p:nvSpPr>
          <p:cNvPr id="3" name="Textplatzhalt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5733080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Sonderform“ der OHG</a:t>
            </a:r>
          </a:p>
          <a:p>
            <a:pPr marL="491493" indent="-342900">
              <a:buFont typeface="Wingdings" panose="05000000000000000000" pitchFamily="2" charset="2"/>
              <a:buChar char="Ø"/>
            </a:pPr>
            <a:r>
              <a:rPr lang="de-DE" dirty="0"/>
              <a:t>Besonderheit der KG:</a:t>
            </a:r>
          </a:p>
          <a:p>
            <a:pPr marL="857250" lvl="1"/>
            <a:r>
              <a:rPr lang="de-DE" dirty="0"/>
              <a:t>Zwei Arten von Gesellschaftern - Komplementär (persönlich haftender Gesellschafter) und Kommanditist (beschränkt haftende Gesellschafter)</a:t>
            </a:r>
          </a:p>
          <a:p>
            <a:pPr marL="491493" indent="-342900">
              <a:buFont typeface="Wingdings" panose="05000000000000000000" pitchFamily="2" charset="2"/>
              <a:buChar char="Ø"/>
            </a:pPr>
            <a:r>
              <a:rPr lang="de-DE" dirty="0"/>
              <a:t>KG ist als Personenhandelsgesellschaft „steuertransparent“ und wird häufig im Immobilienbereich verwendet</a:t>
            </a:r>
          </a:p>
          <a:p>
            <a:pPr marL="491493" indent="-342900">
              <a:buFont typeface="Wingdings" panose="05000000000000000000" pitchFamily="2" charset="2"/>
              <a:buChar char="Ø"/>
            </a:pPr>
            <a:r>
              <a:rPr lang="de-DE" dirty="0"/>
              <a:t>Wirtschaftliche Bedeutung ist wegen der Kombination aus Steuertransparenz und Haftungsbeschränkung des Komplementärs groß</a:t>
            </a:r>
          </a:p>
        </p:txBody>
      </p:sp>
    </p:spTree>
    <p:extLst>
      <p:ext uri="{BB962C8B-B14F-4D97-AF65-F5344CB8AC3E}">
        <p14:creationId xmlns:p14="http://schemas.microsoft.com/office/powerpoint/2010/main" val="168595322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Außerdem taugt die KG auch als Publikumsgesellschaft (über die  Beteiligung als Kommanditist, die sogar recht fungibel ausgestaltet werden kann)</a:t>
            </a:r>
          </a:p>
          <a:p>
            <a:pPr marL="491493" indent="-342900">
              <a:buFont typeface="Wingdings" panose="05000000000000000000" pitchFamily="2" charset="2"/>
              <a:buChar char="Ø"/>
            </a:pPr>
            <a:r>
              <a:rPr lang="de-DE" dirty="0"/>
              <a:t>Kombinierte Rechtsformen möglich, z.B. GmbH &amp; Co. KG, Ltd. &amp; Co. KG, UG &amp; Co. KG</a:t>
            </a:r>
          </a:p>
          <a:p>
            <a:endParaRPr lang="en-GB" dirty="0"/>
          </a:p>
          <a:p>
            <a:endParaRPr lang="en-GB" dirty="0"/>
          </a:p>
        </p:txBody>
      </p:sp>
    </p:spTree>
    <p:extLst>
      <p:ext uri="{BB962C8B-B14F-4D97-AF65-F5344CB8AC3E}">
        <p14:creationId xmlns:p14="http://schemas.microsoft.com/office/powerpoint/2010/main" val="184710145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 </a:t>
            </a:r>
            <a:endParaRPr lang="en-GB" b="1"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Entstehung der KG:</a:t>
            </a:r>
          </a:p>
          <a:p>
            <a:pPr marL="857250" lvl="1"/>
            <a:r>
              <a:rPr lang="de-DE" dirty="0"/>
              <a:t>Gesellschaftsvertrag (wie OHG); frei gestaltbar für das Innenverhältnis, im Außenverhältnis §§ 170 ff. HGB weitgehend zwingend (Gläubiger- und Publikumsschutz)</a:t>
            </a:r>
          </a:p>
          <a:p>
            <a:pPr marL="857250" lvl="1"/>
            <a:r>
              <a:rPr lang="de-DE" dirty="0"/>
              <a:t>Kommanditisten sind mit Haftsummen zum Handelsregister anzumelden (§ 162 Abs. 1 Satz 1 HGB)</a:t>
            </a:r>
          </a:p>
          <a:p>
            <a:pPr marL="857250" lvl="1"/>
            <a:r>
              <a:rPr lang="de-DE" dirty="0"/>
              <a:t>Auch durch Umwandlung einer OHG mit Zustimmung aller Gesellschafter, wenn die Haftung eines Gesellschafters beschränkt werden soll</a:t>
            </a:r>
          </a:p>
          <a:p>
            <a:endParaRPr lang="en-GB" dirty="0"/>
          </a:p>
        </p:txBody>
      </p:sp>
    </p:spTree>
    <p:extLst>
      <p:ext uri="{BB962C8B-B14F-4D97-AF65-F5344CB8AC3E}">
        <p14:creationId xmlns:p14="http://schemas.microsoft.com/office/powerpoint/2010/main" val="55014916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491493" indent="-342900">
              <a:buFont typeface="Wingdings" panose="05000000000000000000" pitchFamily="2" charset="2"/>
              <a:buChar char="Ø"/>
            </a:pPr>
            <a:r>
              <a:rPr lang="de-DE" dirty="0"/>
              <a:t>Komplementär:</a:t>
            </a:r>
          </a:p>
          <a:p>
            <a:pPr marL="857250" lvl="1"/>
            <a:r>
              <a:rPr lang="de-DE" dirty="0"/>
              <a:t>Rechtsstellung wie Gesellschafter einer OHG (volle persönliche Haftung)</a:t>
            </a:r>
          </a:p>
          <a:p>
            <a:pPr marL="857250" lvl="1"/>
            <a:r>
              <a:rPr lang="de-DE" dirty="0"/>
              <a:t>Ist geschäftsführungsbefugt und organschaftlicher Vertreter der KG (§§ 114 ff., 125 ff., 170 HGB)</a:t>
            </a:r>
          </a:p>
          <a:p>
            <a:pPr marL="857250" lvl="1"/>
            <a:r>
              <a:rPr lang="de-DE" dirty="0"/>
              <a:t>Unterliegt dem Wettbewerbsverbot (§ 112 HGB)</a:t>
            </a:r>
          </a:p>
          <a:p>
            <a:pPr marL="857250" lvl="1"/>
            <a:r>
              <a:rPr lang="de-DE" dirty="0"/>
              <a:t>Entnahmerecht (§ 122 HGB) </a:t>
            </a:r>
          </a:p>
          <a:p>
            <a:pPr marL="114300" indent="0"/>
            <a:r>
              <a:rPr lang="de-DE" dirty="0"/>
              <a:t>	</a:t>
            </a:r>
          </a:p>
          <a:p>
            <a:endParaRPr lang="en-GB" dirty="0"/>
          </a:p>
        </p:txBody>
      </p:sp>
    </p:spTree>
    <p:extLst>
      <p:ext uri="{BB962C8B-B14F-4D97-AF65-F5344CB8AC3E}">
        <p14:creationId xmlns:p14="http://schemas.microsoft.com/office/powerpoint/2010/main" val="208807527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457200"/>
            <a:r>
              <a:rPr lang="de-DE" dirty="0"/>
              <a:t>Kommanditist:</a:t>
            </a:r>
          </a:p>
          <a:p>
            <a:pPr marL="857250" lvl="1"/>
            <a:r>
              <a:rPr lang="de-DE" dirty="0"/>
              <a:t>Keine Geschäftsführungs- und Vertretungsbefugnis (§§ 164, 170 HGB)</a:t>
            </a:r>
          </a:p>
          <a:p>
            <a:pPr marL="857250" lvl="1"/>
            <a:r>
              <a:rPr lang="de-DE" dirty="0"/>
              <a:t>Widerspruchsrecht nur bei außergewöhnlichen Geschäften (§ 164 HGB)</a:t>
            </a:r>
          </a:p>
          <a:p>
            <a:pPr marL="857250" lvl="1"/>
            <a:r>
              <a:rPr lang="de-DE" dirty="0"/>
              <a:t>Keine Mitwirkung an der Aufstellung des Jahresabschlusses</a:t>
            </a:r>
          </a:p>
        </p:txBody>
      </p:sp>
    </p:spTree>
    <p:extLst>
      <p:ext uri="{BB962C8B-B14F-4D97-AF65-F5344CB8AC3E}">
        <p14:creationId xmlns:p14="http://schemas.microsoft.com/office/powerpoint/2010/main" val="145615687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857250" lvl="1"/>
            <a:r>
              <a:rPr lang="de-DE" dirty="0"/>
              <a:t>Kein Wettbewerbsverbot (§ 165 HGB) – aber ausnahmsweise durch Gesellschaftsvertrag oder aus Treuepflicht, insbesondere bei entsprechender Ausgestaltung der </a:t>
            </a:r>
            <a:r>
              <a:rPr lang="de-DE" dirty="0" err="1"/>
              <a:t>Kommanditistenstellung</a:t>
            </a:r>
            <a:r>
              <a:rPr lang="de-DE" dirty="0"/>
              <a:t> („geschäftsführender Kommanditist“)</a:t>
            </a:r>
          </a:p>
          <a:p>
            <a:pPr marL="857250" lvl="1"/>
            <a:r>
              <a:rPr lang="de-DE" dirty="0"/>
              <a:t>Kontrollrechte (§ 166 HGB)</a:t>
            </a:r>
          </a:p>
          <a:p>
            <a:pPr marL="857250" lvl="1"/>
            <a:r>
              <a:rPr lang="de-DE" dirty="0"/>
              <a:t>Beteiligung am Gewinn und Verlust (§§ 167 ff. HGB)</a:t>
            </a:r>
          </a:p>
          <a:p>
            <a:endParaRPr lang="en-GB" dirty="0"/>
          </a:p>
          <a:p>
            <a:endParaRPr lang="en-GB" dirty="0"/>
          </a:p>
        </p:txBody>
      </p:sp>
    </p:spTree>
    <p:extLst>
      <p:ext uri="{BB962C8B-B14F-4D97-AF65-F5344CB8AC3E}">
        <p14:creationId xmlns:p14="http://schemas.microsoft.com/office/powerpoint/2010/main" val="368145965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457200"/>
            <a:r>
              <a:rPr lang="de-DE" dirty="0"/>
              <a:t>Einlage und Haftung des Kommanditisten:</a:t>
            </a:r>
          </a:p>
          <a:p>
            <a:pPr marL="857250" lvl="1"/>
            <a:r>
              <a:rPr lang="de-DE" dirty="0"/>
              <a:t>Leistung der Pflichteinlage zur Haftungsbefreiung </a:t>
            </a:r>
            <a:br>
              <a:rPr lang="de-DE" dirty="0"/>
            </a:br>
            <a:r>
              <a:rPr lang="de-DE" dirty="0"/>
              <a:t>(§ 171 Abs. 1 HGB), Eintragung in das Handelsregister (§ 172 Abs. 1 HGB) – Publizität/Gläubigerschutz</a:t>
            </a:r>
          </a:p>
          <a:p>
            <a:pPr marL="857250" lvl="1"/>
            <a:r>
              <a:rPr lang="de-DE" dirty="0"/>
              <a:t>Zurückzahlung der Einlage – Wiederaufleben der Haftung (§ 172 Abs. 4 HGB)</a:t>
            </a:r>
          </a:p>
          <a:p>
            <a:pPr marL="1257300" lvl="2"/>
            <a:r>
              <a:rPr lang="de-DE" dirty="0"/>
              <a:t>Jede Leistung aus dem Gesellschaftsvermögen ohne gleichwertige Gegenleistung gilt als Einlagenrückgewähr (z.B. Entnahme des Kommanditisten)	</a:t>
            </a:r>
          </a:p>
          <a:p>
            <a:endParaRPr lang="en-GB" dirty="0"/>
          </a:p>
        </p:txBody>
      </p:sp>
    </p:spTree>
    <p:extLst>
      <p:ext uri="{BB962C8B-B14F-4D97-AF65-F5344CB8AC3E}">
        <p14:creationId xmlns:p14="http://schemas.microsoft.com/office/powerpoint/2010/main" val="3960836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altLang="de-DE" b="1" dirty="0"/>
              <a:t>Personengesellschaftsrecht </a:t>
            </a:r>
          </a:p>
          <a:p>
            <a:r>
              <a:rPr lang="de-DE" b="1" dirty="0"/>
              <a:t>Einführung</a:t>
            </a:r>
          </a:p>
        </p:txBody>
      </p:sp>
      <p:sp>
        <p:nvSpPr>
          <p:cNvPr id="3" name="Textplatzhalter 2"/>
          <p:cNvSpPr>
            <a:spLocks noGrp="1"/>
          </p:cNvSpPr>
          <p:nvPr>
            <p:ph type="body" sz="quarter" idx="11"/>
          </p:nvPr>
        </p:nvSpPr>
        <p:spPr/>
        <p:txBody>
          <a:bodyPr/>
          <a:lstStyle/>
          <a:p>
            <a:pPr marL="342900" indent="-342900">
              <a:buFont typeface="Wingdings" panose="05000000000000000000" pitchFamily="2" charset="2"/>
              <a:buChar char="Ø"/>
            </a:pPr>
            <a:r>
              <a:rPr lang="de-DE" dirty="0"/>
              <a:t>Die Grundform der Personengesellschaft – häufig für tatsächliche und organisatorisch wenig aufwändige Organisationsformen genutzt – ist die Gesellschaft bürgerlichen Rechts (GbR - §§ 705 ff. BGB).</a:t>
            </a:r>
          </a:p>
          <a:p>
            <a:pPr marL="342900" indent="-342900">
              <a:buFont typeface="Wingdings" panose="05000000000000000000" pitchFamily="2" charset="2"/>
              <a:buChar char="Ø"/>
            </a:pPr>
            <a:r>
              <a:rPr lang="de-DE" dirty="0"/>
              <a:t>Auf der GbR bauen die Offene Handelsgesellschaft (OHG - §§ 105 ff. HGB) und die Kommanditgesellschaft (KG - §§ 161 ff. HGB) auf.</a:t>
            </a:r>
          </a:p>
          <a:p>
            <a:pPr marL="342900" indent="-342900">
              <a:buFont typeface="Wingdings" panose="05000000000000000000" pitchFamily="2" charset="2"/>
              <a:buChar char="Ø"/>
            </a:pPr>
            <a:r>
              <a:rPr lang="de-DE" dirty="0"/>
              <a:t>Gesetzestechnisch gilt folgende Hierarchie: KG-Recht verweist zurück auf OHG-Recht, dieses verweist zurück auf die </a:t>
            </a:r>
            <a:r>
              <a:rPr lang="de-DE" dirty="0" err="1"/>
              <a:t>GbR.</a:t>
            </a:r>
            <a:endParaRPr lang="de-DE" dirty="0"/>
          </a:p>
        </p:txBody>
      </p:sp>
    </p:spTree>
    <p:extLst>
      <p:ext uri="{BB962C8B-B14F-4D97-AF65-F5344CB8AC3E}">
        <p14:creationId xmlns:p14="http://schemas.microsoft.com/office/powerpoint/2010/main" val="3256053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857250" lvl="1"/>
            <a:r>
              <a:rPr lang="de-DE" dirty="0"/>
              <a:t>Es gilt unbeschränkte Haftung des Kommanditisten, wenn die KG ihre Geschäfte vor Handelsregistereintragung beginnt oder der Kommanditist beitritt und Zeit bis zur Handelsregistereintragung vergeht (§ 176 Abs. 1, 2 HGB)</a:t>
            </a:r>
          </a:p>
          <a:p>
            <a:pPr marL="571500" lvl="1" indent="0">
              <a:buNone/>
            </a:pPr>
            <a:endParaRPr lang="de-DE" dirty="0"/>
          </a:p>
          <a:p>
            <a:pPr marL="174625" indent="-25400"/>
            <a:r>
              <a:rPr lang="de-DE" dirty="0"/>
              <a:t>Eintritt und Ausscheiden: Wie in der OHG (§§ 161 Abs. 2, 130, 128, 173 HGB)</a:t>
            </a:r>
          </a:p>
          <a:p>
            <a:endParaRPr lang="en-GB" dirty="0"/>
          </a:p>
        </p:txBody>
      </p:sp>
    </p:spTree>
    <p:extLst>
      <p:ext uri="{BB962C8B-B14F-4D97-AF65-F5344CB8AC3E}">
        <p14:creationId xmlns:p14="http://schemas.microsoft.com/office/powerpoint/2010/main" val="280578496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endParaRPr lang="en-GB"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7263124"/>
              </p:ext>
            </p:extLst>
          </p:nvPr>
        </p:nvGraphicFramePr>
        <p:xfrm>
          <a:off x="467544" y="2420888"/>
          <a:ext cx="8424936" cy="408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56281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171450" indent="0"/>
            <a:r>
              <a:rPr lang="de-DE" u="sng" dirty="0"/>
              <a:t>Fall 4:</a:t>
            </a:r>
          </a:p>
          <a:p>
            <a:pPr marL="171450" indent="0"/>
            <a:endParaRPr lang="de-DE" sz="1100" dirty="0"/>
          </a:p>
          <a:p>
            <a:pPr marL="171450" indent="0"/>
            <a:r>
              <a:rPr lang="de-DE" dirty="0"/>
              <a:t>Constantin Graf Koks hat aus der Misere mit der GbR und der KG gelernt. Jetzt beteiligt er sich an einer Publikums-KG, die als Steuersparmodell beworben wird. In ihr sollen sich Investoren zusammenschließen, um Filme im Filmkunstbereich zu finanzieren, die sonst nicht gedreht werden könnten. Durch die hohen Anfangsverluste werden den Kommanditisten hohe Steuerersparnisse in Aussicht gestellt (Verlustzuweisungsmodell). </a:t>
            </a:r>
          </a:p>
        </p:txBody>
      </p:sp>
    </p:spTree>
    <p:extLst>
      <p:ext uri="{BB962C8B-B14F-4D97-AF65-F5344CB8AC3E}">
        <p14:creationId xmlns:p14="http://schemas.microsoft.com/office/powerpoint/2010/main" val="167468118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171450" indent="0"/>
            <a:r>
              <a:rPr lang="de-DE" dirty="0"/>
              <a:t>Mit Abschluss des standardmäßigen Beitrittsvertrages übergibt C seine Einlage in Höhe von EUR 150.000 in bar an den Vermittler und lässt sich den Empfang quittieren. Nach zwei Monaten, C ahnt nichts böses, kommt ein Schreiben der freiberuflichen Schauspielerin Samantha Knox, die ihre Gage in Höhe von EUR 50.000 von C haben möchte, weil er der einzige im Umfeld der KG zu sein scheint, der noch über Geldmittel verfügt (der Komplementär Orson Schells ist bereits auf die Malediven geflüchtet und viele andere Kommanditisten gibt es nicht). </a:t>
            </a:r>
            <a:endParaRPr lang="en-GB" dirty="0"/>
          </a:p>
        </p:txBody>
      </p:sp>
    </p:spTree>
    <p:extLst>
      <p:ext uri="{BB962C8B-B14F-4D97-AF65-F5344CB8AC3E}">
        <p14:creationId xmlns:p14="http://schemas.microsoft.com/office/powerpoint/2010/main" val="242852612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171450" indent="0"/>
            <a:r>
              <a:rPr lang="de-DE" dirty="0"/>
              <a:t>Als C sich über die Umstände des Zahlungsbegehrens informiert, wird ihm mitgeteilt, dass der Komplementär die Einlage des C in die eigene Tasche gesteckt hat, obwohl er C als Kommanditist im Handelsregister hat eintragen lassen.</a:t>
            </a:r>
          </a:p>
          <a:p>
            <a:pPr marL="171450" indent="0"/>
            <a:r>
              <a:rPr lang="de-DE" dirty="0"/>
              <a:t>Zu prüfen sind die Ansprüche der Samantha Knox gegen den C.</a:t>
            </a:r>
          </a:p>
          <a:p>
            <a:endParaRPr lang="en-GB" dirty="0"/>
          </a:p>
          <a:p>
            <a:endParaRPr lang="en-GB" dirty="0"/>
          </a:p>
        </p:txBody>
      </p:sp>
    </p:spTree>
    <p:extLst>
      <p:ext uri="{BB962C8B-B14F-4D97-AF65-F5344CB8AC3E}">
        <p14:creationId xmlns:p14="http://schemas.microsoft.com/office/powerpoint/2010/main" val="171403242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171450" indent="0"/>
            <a:r>
              <a:rPr lang="de-DE" u="sng" dirty="0"/>
              <a:t>Lösungsskizze:</a:t>
            </a:r>
          </a:p>
          <a:p>
            <a:pPr marL="171450" indent="0"/>
            <a:endParaRPr lang="de-DE" sz="1100" dirty="0"/>
          </a:p>
          <a:p>
            <a:pPr marL="514350"/>
            <a:r>
              <a:rPr lang="de-DE" dirty="0"/>
              <a:t>Anspruch der K gegen den C auf Zahlung der Gage in Höhe von EU 50.000 aus §§ 128, 161 Abs. 2 HGB</a:t>
            </a:r>
          </a:p>
          <a:p>
            <a:pPr marL="857250" lvl="1"/>
            <a:r>
              <a:rPr lang="de-DE" dirty="0"/>
              <a:t>Wirksame Errichtung der KG und Beitritt des C (+)</a:t>
            </a:r>
          </a:p>
          <a:p>
            <a:pPr marL="857250" lvl="1"/>
            <a:r>
              <a:rPr lang="de-DE" dirty="0"/>
              <a:t>Taugliche Forderung der K: (+), grundsätzlich haften die Gesellschafter </a:t>
            </a:r>
            <a:r>
              <a:rPr lang="de-DE" i="1" dirty="0"/>
              <a:t>primär</a:t>
            </a:r>
            <a:r>
              <a:rPr lang="de-DE" dirty="0"/>
              <a:t> (wenn sie nicht haftungsbefreite Kommanditisten sind); Gläubiger muss nicht zuerst die Gesellschaft an Anspruch nehmen</a:t>
            </a:r>
          </a:p>
          <a:p>
            <a:endParaRPr lang="en-GB" dirty="0"/>
          </a:p>
        </p:txBody>
      </p:sp>
    </p:spTree>
    <p:extLst>
      <p:ext uri="{BB962C8B-B14F-4D97-AF65-F5344CB8AC3E}">
        <p14:creationId xmlns:p14="http://schemas.microsoft.com/office/powerpoint/2010/main" val="242491670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Personengesellschaftsrecht KG</a:t>
            </a:r>
            <a:endParaRPr lang="en-GB" b="1" dirty="0"/>
          </a:p>
        </p:txBody>
      </p:sp>
      <p:sp>
        <p:nvSpPr>
          <p:cNvPr id="3" name="Textplatzhalter 2"/>
          <p:cNvSpPr>
            <a:spLocks noGrp="1"/>
          </p:cNvSpPr>
          <p:nvPr>
            <p:ph type="body" sz="quarter" idx="11"/>
          </p:nvPr>
        </p:nvSpPr>
        <p:spPr/>
        <p:txBody>
          <a:bodyPr/>
          <a:lstStyle/>
          <a:p>
            <a:pPr marL="857250" lvl="1"/>
            <a:r>
              <a:rPr lang="de-DE" dirty="0"/>
              <a:t>Leistung der Einlage könnte zum Haftungsausschluss führen (§ 171 Abs. 1 HGB):</a:t>
            </a:r>
          </a:p>
          <a:p>
            <a:pPr marL="1257300" lvl="2"/>
            <a:r>
              <a:rPr lang="de-DE" dirty="0"/>
              <a:t>Grundsätzlich Leistung auf Einlageschuld erforderlich</a:t>
            </a:r>
          </a:p>
          <a:p>
            <a:pPr marL="1257300" lvl="2"/>
            <a:r>
              <a:rPr lang="de-DE" dirty="0"/>
              <a:t>Hier problematisch, weil die Geldmittel an den Vermittler übergeben worden sind, der sie nicht abgeführt hat</a:t>
            </a:r>
          </a:p>
          <a:p>
            <a:pPr marL="1257300" lvl="2"/>
            <a:r>
              <a:rPr lang="de-DE" dirty="0"/>
              <a:t>Hierdurch ist höchstens eine Forderung der KG auf Herausgabe gegen den Vermittler entstanden; Einlagefähigkeit von Forderungen </a:t>
            </a:r>
            <a:r>
              <a:rPr lang="de-DE" dirty="0" err="1"/>
              <a:t>str.</a:t>
            </a:r>
            <a:r>
              <a:rPr lang="de-DE" dirty="0"/>
              <a:t>, </a:t>
            </a:r>
            <a:br>
              <a:rPr lang="de-DE" dirty="0"/>
            </a:br>
            <a:r>
              <a:rPr lang="de-DE" dirty="0"/>
              <a:t>hier eher (-)</a:t>
            </a:r>
          </a:p>
          <a:p>
            <a:endParaRPr lang="en-GB" dirty="0"/>
          </a:p>
        </p:txBody>
      </p:sp>
    </p:spTree>
    <p:extLst>
      <p:ext uri="{BB962C8B-B14F-4D97-AF65-F5344CB8AC3E}">
        <p14:creationId xmlns:p14="http://schemas.microsoft.com/office/powerpoint/2010/main" val="87751044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91541" y="1628776"/>
            <a:ext cx="7640899" cy="4536528"/>
          </a:xfrm>
        </p:spPr>
        <p:txBody>
          <a:bodyPr anchor="ctr"/>
          <a:lstStyle/>
          <a:p>
            <a:pPr algn="ctr"/>
            <a:r>
              <a:rPr lang="de-DE" b="1" dirty="0"/>
              <a:t/>
            </a:r>
            <a:br>
              <a:rPr lang="de-DE" b="1" dirty="0"/>
            </a:br>
            <a:r>
              <a:rPr lang="de-DE" b="1" dirty="0"/>
              <a:t>Kapitalgesellschaftsrecht – </a:t>
            </a:r>
            <a:br>
              <a:rPr lang="de-DE" b="1" dirty="0"/>
            </a:br>
            <a:r>
              <a:rPr lang="de-DE" b="1" dirty="0"/>
              <a:t>Einführung</a:t>
            </a:r>
            <a:br>
              <a:rPr lang="de-DE" b="1" dirty="0"/>
            </a:br>
            <a:r>
              <a:rPr lang="de-DE" b="1" dirty="0"/>
              <a:t/>
            </a:r>
            <a:br>
              <a:rPr lang="de-DE" b="1" dirty="0"/>
            </a:br>
            <a:endParaRPr lang="en-GB" b="1" dirty="0"/>
          </a:p>
        </p:txBody>
      </p:sp>
      <p:sp>
        <p:nvSpPr>
          <p:cNvPr id="3" name="Textplatzhalter 2"/>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972980239"/>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 </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Definition: Gesellschaft, die von den Gesellschaftern mit einem gesetzlich festgelegten Mindestmaß an Kapital ausgestattet worden ist.</a:t>
            </a:r>
            <a:endParaRPr lang="de-DE" altLang="en-US" sz="2000" u="sng" dirty="0"/>
          </a:p>
          <a:p>
            <a:pPr marL="342900" lvl="1" indent="-342900">
              <a:buFont typeface="Wingdings" charset="2"/>
              <a:buChar char="§"/>
            </a:pPr>
            <a:r>
              <a:rPr lang="de-DE" altLang="en-US" sz="2000" dirty="0"/>
              <a:t>Typen: GmbH, UG haftungsbeschränkt, AG, KGaA, SE (</a:t>
            </a:r>
            <a:r>
              <a:rPr lang="de-DE" altLang="en-US" sz="2000" i="1" dirty="0" err="1"/>
              <a:t>Societas</a:t>
            </a:r>
            <a:r>
              <a:rPr lang="de-DE" altLang="en-US" sz="2000" i="1" dirty="0"/>
              <a:t> </a:t>
            </a:r>
            <a:r>
              <a:rPr lang="de-DE" altLang="en-US" sz="2000" i="1" dirty="0" err="1"/>
              <a:t>Europea</a:t>
            </a:r>
            <a:r>
              <a:rPr lang="de-DE" altLang="en-US" sz="2000" dirty="0"/>
              <a:t>) und ggf. SUP (</a:t>
            </a:r>
            <a:r>
              <a:rPr lang="de-DE" altLang="en-US" sz="2000" i="1" dirty="0" err="1"/>
              <a:t>Societas</a:t>
            </a:r>
            <a:r>
              <a:rPr lang="de-DE" altLang="en-US" sz="2000" i="1" dirty="0"/>
              <a:t> </a:t>
            </a:r>
            <a:r>
              <a:rPr lang="de-DE" altLang="en-US" sz="2000" i="1" dirty="0" err="1"/>
              <a:t>Unius</a:t>
            </a:r>
            <a:r>
              <a:rPr lang="de-DE" altLang="en-US" sz="2000" i="1" dirty="0"/>
              <a:t> </a:t>
            </a:r>
            <a:r>
              <a:rPr lang="de-DE" altLang="en-US" sz="2000" i="1" dirty="0" err="1"/>
              <a:t>Personae</a:t>
            </a:r>
            <a:r>
              <a:rPr lang="de-DE" altLang="en-US" sz="2000" dirty="0"/>
              <a:t>), SPE (</a:t>
            </a:r>
            <a:r>
              <a:rPr lang="de-DE" altLang="en-US" sz="2000" i="1" dirty="0" err="1"/>
              <a:t>Societas</a:t>
            </a:r>
            <a:r>
              <a:rPr lang="de-DE" altLang="en-US" sz="2000" i="1" dirty="0"/>
              <a:t> </a:t>
            </a:r>
            <a:r>
              <a:rPr lang="de-DE" altLang="en-US" sz="2000" i="1" dirty="0" err="1"/>
              <a:t>Privata</a:t>
            </a:r>
            <a:r>
              <a:rPr lang="de-DE" altLang="en-US" sz="2000" i="1" dirty="0"/>
              <a:t> </a:t>
            </a:r>
            <a:r>
              <a:rPr lang="de-DE" altLang="en-US" sz="2000" i="1" dirty="0" err="1"/>
              <a:t>Europea</a:t>
            </a:r>
            <a:r>
              <a:rPr lang="de-DE" altLang="en-US" sz="2000" dirty="0"/>
              <a:t>)</a:t>
            </a:r>
          </a:p>
          <a:p>
            <a:pPr marL="342900" lvl="1" indent="-342900">
              <a:buFont typeface="Wingdings" charset="2"/>
              <a:buChar char="§"/>
            </a:pPr>
            <a:r>
              <a:rPr lang="de-DE" altLang="en-US" sz="2000" dirty="0"/>
              <a:t>Rechtsquellen: GmbHG, AktG, SE-Verordnung (EU)…</a:t>
            </a:r>
          </a:p>
        </p:txBody>
      </p:sp>
    </p:spTree>
    <p:extLst>
      <p:ext uri="{BB962C8B-B14F-4D97-AF65-F5344CB8AC3E}">
        <p14:creationId xmlns:p14="http://schemas.microsoft.com/office/powerpoint/2010/main" val="50584320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b="1" dirty="0"/>
              <a:t>Überblick Kapitalgesellschaften</a:t>
            </a:r>
            <a:endParaRPr lang="en-GB" b="1" dirty="0"/>
          </a:p>
        </p:txBody>
      </p:sp>
      <p:sp>
        <p:nvSpPr>
          <p:cNvPr id="3" name="Textplatzhalter 2"/>
          <p:cNvSpPr>
            <a:spLocks noGrp="1"/>
          </p:cNvSpPr>
          <p:nvPr>
            <p:ph type="body" sz="quarter" idx="11"/>
          </p:nvPr>
        </p:nvSpPr>
        <p:spPr/>
        <p:txBody>
          <a:bodyPr/>
          <a:lstStyle/>
          <a:p>
            <a:pPr marL="342900" lvl="1" indent="-342900">
              <a:buFont typeface="Wingdings" charset="2"/>
              <a:buChar char="§"/>
            </a:pPr>
            <a:r>
              <a:rPr lang="de-DE" altLang="en-US" sz="2000" dirty="0"/>
              <a:t>Strukturmerkmale:</a:t>
            </a:r>
          </a:p>
          <a:p>
            <a:pPr marL="742950" lvl="2" indent="-342900">
              <a:buFont typeface="Arial" panose="020B0604020202020204" pitchFamily="34" charset="0"/>
              <a:buChar char="•"/>
            </a:pPr>
            <a:r>
              <a:rPr lang="de-DE" altLang="en-US" dirty="0"/>
              <a:t>Rechtsfähigkeit und Rechtspersönlichkeit  (juristische Person) – siehe § 13 Abs. 1 GmbHG und §§ 1, 278 Abs. 1 AktG</a:t>
            </a:r>
          </a:p>
          <a:p>
            <a:pPr marL="742950" lvl="2" indent="-342900">
              <a:buFont typeface="Arial" panose="020B0604020202020204" pitchFamily="34" charset="0"/>
              <a:buChar char="•"/>
            </a:pPr>
            <a:r>
              <a:rPr lang="de-DE" altLang="en-US" dirty="0"/>
              <a:t>Personengesellschaften zwar überwiegend rechtsfähig (siehe §124 HGB – OHG, KG, PartG, Außen-GbR), aber keine juristische Personen</a:t>
            </a:r>
          </a:p>
          <a:p>
            <a:pPr marL="742950" lvl="2" indent="-342900">
              <a:buFont typeface="Arial" panose="020B0604020202020204" pitchFamily="34" charset="0"/>
              <a:buChar char="•"/>
            </a:pPr>
            <a:r>
              <a:rPr lang="de-DE" altLang="en-US" dirty="0"/>
              <a:t>Publizität („System der Normativbedingungen“) – Eintragung in das Handelsregister konstitutiv – siehe §§ 11 Abs.1 GmbHG, 41 Abs. 1 Satz 1 AktG – vor Eintragung: „Vor-Gesellschaft“</a:t>
            </a:r>
          </a:p>
        </p:txBody>
      </p:sp>
    </p:spTree>
    <p:extLst>
      <p:ext uri="{BB962C8B-B14F-4D97-AF65-F5344CB8AC3E}">
        <p14:creationId xmlns:p14="http://schemas.microsoft.com/office/powerpoint/2010/main" val="312551935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el &amp; Untertitel">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el &amp; Unter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CL_Mastervorlagen_Allgemein</Template>
  <TotalTime>0</TotalTime>
  <Words>15761</Words>
  <Application>Microsoft Office PowerPoint</Application>
  <PresentationFormat>Bildschirmpräsentation (4:3)</PresentationFormat>
  <Paragraphs>1387</Paragraphs>
  <Slides>274</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274</vt:i4>
      </vt:variant>
    </vt:vector>
  </HeadingPairs>
  <TitlesOfParts>
    <vt:vector size="284" baseType="lpstr">
      <vt:lpstr>Arial</vt:lpstr>
      <vt:lpstr>Arial-BoldMT</vt:lpstr>
      <vt:lpstr>Calibri</vt:lpstr>
      <vt:lpstr>Calibri Light</vt:lpstr>
      <vt:lpstr>Franklin Gothic Book</vt:lpstr>
      <vt:lpstr>Gill Sans</vt:lpstr>
      <vt:lpstr>Symbol</vt:lpstr>
      <vt:lpstr>Wingdings</vt:lpstr>
      <vt:lpstr>ヒラギノ角ゴ ProN W3</vt:lpstr>
      <vt:lpstr>Titel &amp; Untertitel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Caemmerer Lenz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Handelsrecht</dc:title>
  <dc:creator>Marina Barth</dc:creator>
  <cp:lastModifiedBy>Jörg Schröder</cp:lastModifiedBy>
  <cp:revision>81</cp:revision>
  <cp:lastPrinted>2021-03-16T11:41:02Z</cp:lastPrinted>
  <dcterms:created xsi:type="dcterms:W3CDTF">2014-03-18T08:19:05Z</dcterms:created>
  <dcterms:modified xsi:type="dcterms:W3CDTF">2021-03-16T11:43:10Z</dcterms:modified>
</cp:coreProperties>
</file>